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723" r:id="rId2"/>
    <p:sldMasterId id="2147483651" r:id="rId3"/>
    <p:sldMasterId id="2147483736" r:id="rId4"/>
    <p:sldMasterId id="2147483752" r:id="rId5"/>
  </p:sldMasterIdLst>
  <p:notesMasterIdLst>
    <p:notesMasterId r:id="rId33"/>
  </p:notesMasterIdLst>
  <p:sldIdLst>
    <p:sldId id="386" r:id="rId6"/>
    <p:sldId id="446" r:id="rId7"/>
    <p:sldId id="447" r:id="rId8"/>
    <p:sldId id="448" r:id="rId9"/>
    <p:sldId id="476" r:id="rId10"/>
    <p:sldId id="450" r:id="rId11"/>
    <p:sldId id="451" r:id="rId12"/>
    <p:sldId id="452" r:id="rId13"/>
    <p:sldId id="454" r:id="rId14"/>
    <p:sldId id="455" r:id="rId15"/>
    <p:sldId id="493"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Lst>
  <p:sldSz cx="18288000" cy="10287000"/>
  <p:notesSz cx="7010400" cy="9296400"/>
  <p:defaultTextStyle>
    <a:defPPr>
      <a:defRPr lang="en-US"/>
    </a:defPPr>
    <a:lvl1pPr marL="0" algn="l" defTabSz="636690" rtl="0" eaLnBrk="1" latinLnBrk="0" hangingPunct="1">
      <a:defRPr sz="2500" kern="1200">
        <a:solidFill>
          <a:schemeClr val="tx1"/>
        </a:solidFill>
        <a:latin typeface="+mn-lt"/>
        <a:ea typeface="+mn-ea"/>
        <a:cs typeface="+mn-cs"/>
      </a:defRPr>
    </a:lvl1pPr>
    <a:lvl2pPr marL="636690" algn="l" defTabSz="636690" rtl="0" eaLnBrk="1" latinLnBrk="0" hangingPunct="1">
      <a:defRPr sz="2500" kern="1200">
        <a:solidFill>
          <a:schemeClr val="tx1"/>
        </a:solidFill>
        <a:latin typeface="+mn-lt"/>
        <a:ea typeface="+mn-ea"/>
        <a:cs typeface="+mn-cs"/>
      </a:defRPr>
    </a:lvl2pPr>
    <a:lvl3pPr marL="1273381" algn="l" defTabSz="636690" rtl="0" eaLnBrk="1" latinLnBrk="0" hangingPunct="1">
      <a:defRPr sz="2500" kern="1200">
        <a:solidFill>
          <a:schemeClr val="tx1"/>
        </a:solidFill>
        <a:latin typeface="+mn-lt"/>
        <a:ea typeface="+mn-ea"/>
        <a:cs typeface="+mn-cs"/>
      </a:defRPr>
    </a:lvl3pPr>
    <a:lvl4pPr marL="1910073" algn="l" defTabSz="636690" rtl="0" eaLnBrk="1" latinLnBrk="0" hangingPunct="1">
      <a:defRPr sz="2500" kern="1200">
        <a:solidFill>
          <a:schemeClr val="tx1"/>
        </a:solidFill>
        <a:latin typeface="+mn-lt"/>
        <a:ea typeface="+mn-ea"/>
        <a:cs typeface="+mn-cs"/>
      </a:defRPr>
    </a:lvl4pPr>
    <a:lvl5pPr marL="2546764" algn="l" defTabSz="636690" rtl="0" eaLnBrk="1" latinLnBrk="0" hangingPunct="1">
      <a:defRPr sz="2500" kern="1200">
        <a:solidFill>
          <a:schemeClr val="tx1"/>
        </a:solidFill>
        <a:latin typeface="+mn-lt"/>
        <a:ea typeface="+mn-ea"/>
        <a:cs typeface="+mn-cs"/>
      </a:defRPr>
    </a:lvl5pPr>
    <a:lvl6pPr marL="3183455" algn="l" defTabSz="636690" rtl="0" eaLnBrk="1" latinLnBrk="0" hangingPunct="1">
      <a:defRPr sz="2500" kern="1200">
        <a:solidFill>
          <a:schemeClr val="tx1"/>
        </a:solidFill>
        <a:latin typeface="+mn-lt"/>
        <a:ea typeface="+mn-ea"/>
        <a:cs typeface="+mn-cs"/>
      </a:defRPr>
    </a:lvl6pPr>
    <a:lvl7pPr marL="3820145" algn="l" defTabSz="636690" rtl="0" eaLnBrk="1" latinLnBrk="0" hangingPunct="1">
      <a:defRPr sz="2500" kern="1200">
        <a:solidFill>
          <a:schemeClr val="tx1"/>
        </a:solidFill>
        <a:latin typeface="+mn-lt"/>
        <a:ea typeface="+mn-ea"/>
        <a:cs typeface="+mn-cs"/>
      </a:defRPr>
    </a:lvl7pPr>
    <a:lvl8pPr marL="4456836" algn="l" defTabSz="636690" rtl="0" eaLnBrk="1" latinLnBrk="0" hangingPunct="1">
      <a:defRPr sz="2500" kern="1200">
        <a:solidFill>
          <a:schemeClr val="tx1"/>
        </a:solidFill>
        <a:latin typeface="+mn-lt"/>
        <a:ea typeface="+mn-ea"/>
        <a:cs typeface="+mn-cs"/>
      </a:defRPr>
    </a:lvl8pPr>
    <a:lvl9pPr marL="5093526" algn="l" defTabSz="63669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576" userDrawn="1">
          <p15:clr>
            <a:srgbClr val="A4A3A4"/>
          </p15:clr>
        </p15:guide>
        <p15:guide id="12" pos="5810">
          <p15:clr>
            <a:srgbClr val="A4A3A4"/>
          </p15:clr>
        </p15:guide>
        <p15:guide id="15" orient="horz" pos="3240">
          <p15:clr>
            <a:srgbClr val="A4A3A4"/>
          </p15:clr>
        </p15:guide>
        <p15:guide id="17" orient="horz" pos="1152" userDrawn="1">
          <p15:clr>
            <a:srgbClr val="A4A3A4"/>
          </p15:clr>
        </p15:guide>
        <p15:guide id="18" orient="horz" pos="6323">
          <p15:clr>
            <a:srgbClr val="A4A3A4"/>
          </p15:clr>
        </p15:guide>
        <p15:guide id="21" orient="horz" pos="6139">
          <p15:clr>
            <a:srgbClr val="A4A3A4"/>
          </p15:clr>
        </p15:guide>
        <p15:guide id="24" pos="11176">
          <p15:clr>
            <a:srgbClr val="A4A3A4"/>
          </p15:clr>
        </p15:guide>
        <p15:guide id="25" pos="361">
          <p15:clr>
            <a:srgbClr val="A4A3A4"/>
          </p15:clr>
        </p15:guide>
        <p15:guide id="26" orient="horz" pos="5305">
          <p15:clr>
            <a:srgbClr val="A4A3A4"/>
          </p15:clr>
        </p15:guide>
        <p15:guide id="27" orient="horz" pos="1380">
          <p15:clr>
            <a:srgbClr val="A4A3A4"/>
          </p15:clr>
        </p15:guide>
        <p15:guide id="28" pos="576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B54992-1E6B-47AE-1F69-7EDF52B8CDBC}" name="Lisa Kuhns" initials="" userId="S::LisaKuhns@LGKMedicalWritingLLC698.onmicrosoft.com::ff486c43-ba6b-4048-a797-5bcd7d9794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rtners Information Systems" initials="PHS IS" lastIdx="4" clrIdx="0"/>
  <p:cmAuthor id="1" name="Christina Gallo" initials="CG"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25C"/>
    <a:srgbClr val="004560"/>
    <a:srgbClr val="002C3E"/>
    <a:srgbClr val="00212E"/>
    <a:srgbClr val="003348"/>
    <a:srgbClr val="003F58"/>
    <a:srgbClr val="3DB3B9"/>
    <a:srgbClr val="57C2C7"/>
    <a:srgbClr val="BC59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251" autoAdjust="0"/>
    <p:restoredTop sz="85498" autoAdjust="0"/>
  </p:normalViewPr>
  <p:slideViewPr>
    <p:cSldViewPr snapToGrid="0">
      <p:cViewPr varScale="1">
        <p:scale>
          <a:sx n="54" d="100"/>
          <a:sy n="54" d="100"/>
        </p:scale>
        <p:origin x="82" y="91"/>
      </p:cViewPr>
      <p:guideLst>
        <p:guide orient="horz" pos="576"/>
        <p:guide pos="5810"/>
        <p:guide orient="horz" pos="3240"/>
        <p:guide orient="horz" pos="1152"/>
        <p:guide orient="horz" pos="6323"/>
        <p:guide orient="horz" pos="6139"/>
        <p:guide pos="11176"/>
        <p:guide pos="361"/>
        <p:guide orient="horz" pos="5305"/>
        <p:guide orient="horz" pos="1380"/>
        <p:guide pos="5762"/>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1" d="100"/>
          <a:sy n="51" d="100"/>
        </p:scale>
        <p:origin x="2131"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30A4-42F7-9E98-FDDDDC88085E}"/>
              </c:ext>
            </c:extLst>
          </c:dPt>
          <c:dPt>
            <c:idx val="1"/>
            <c:bubble3D val="0"/>
            <c:spPr>
              <a:solidFill>
                <a:schemeClr val="accent3"/>
              </a:solidFill>
            </c:spPr>
            <c:extLst>
              <c:ext xmlns:c16="http://schemas.microsoft.com/office/drawing/2014/chart" uri="{C3380CC4-5D6E-409C-BE32-E72D297353CC}">
                <c16:uniqueId val="{00000003-30A4-42F7-9E98-FDDDDC88085E}"/>
              </c:ext>
            </c:extLst>
          </c:dPt>
          <c:dLbls>
            <c:dLbl>
              <c:idx val="0"/>
              <c:layout>
                <c:manualLayout>
                  <c:x val="-9.0310798270212073E-2"/>
                  <c:y val="-0.25554830646232685"/>
                </c:manualLayout>
              </c:layout>
              <c:tx>
                <c:rich>
                  <a:bodyPr/>
                  <a:lstStyle/>
                  <a:p>
                    <a:r>
                      <a:rPr lang="en-US" dirty="0">
                        <a:solidFill>
                          <a:schemeClr val="bg1"/>
                        </a:solidFill>
                      </a:rPr>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0A4-42F7-9E98-FDDDDC88085E}"/>
                </c:ext>
              </c:extLst>
            </c:dLbl>
            <c:dLbl>
              <c:idx val="1"/>
              <c:layout>
                <c:manualLayout>
                  <c:x val="6.049764761189113E-2"/>
                  <c:y val="0.166322970601500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A4-42F7-9E98-FDDDDC88085E}"/>
                </c:ext>
              </c:extLst>
            </c:dLbl>
            <c:numFmt formatCode="General&quot;%&quot;" sourceLinked="0"/>
            <c:spPr>
              <a:noFill/>
              <a:ln>
                <a:noFill/>
              </a:ln>
              <a:effectLst/>
            </c:spPr>
            <c:txPr>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Cohort 1</c:v>
                </c:pt>
                <c:pt idx="1">
                  <c:v>Cohort 2</c:v>
                </c:pt>
              </c:strCache>
            </c:strRef>
          </c:cat>
          <c:val>
            <c:numRef>
              <c:f>Sheet1!$B$2:$B$3</c:f>
              <c:numCache>
                <c:formatCode>General</c:formatCode>
                <c:ptCount val="2"/>
                <c:pt idx="0">
                  <c:v>91</c:v>
                </c:pt>
                <c:pt idx="1">
                  <c:v>9</c:v>
                </c:pt>
              </c:numCache>
            </c:numRef>
          </c:val>
          <c:extLst>
            <c:ext xmlns:c16="http://schemas.microsoft.com/office/drawing/2014/chart" uri="{C3380CC4-5D6E-409C-BE32-E72D297353CC}">
              <c16:uniqueId val="{00000004-30A4-42F7-9E98-FDDDDC88085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713356557804689"/>
          <c:y val="0.33788164571904378"/>
          <c:w val="0.3184514073051733"/>
          <c:h val="0.3242367085619125"/>
        </c:manualLayout>
      </c:layout>
      <c:overlay val="0"/>
      <c:txPr>
        <a:bodyPr/>
        <a:lstStyle/>
        <a:p>
          <a:pPr>
            <a:defRPr b="1">
              <a:solidFill>
                <a:schemeClr val="bg1"/>
              </a:solidFill>
            </a:defRPr>
          </a:pPr>
          <a:endParaRPr lang="en-US"/>
        </a:p>
      </c:txPr>
    </c:legend>
    <c:plotVisOnly val="1"/>
    <c:dispBlanksAs val="gap"/>
    <c:showDLblsOverMax val="0"/>
  </c:chart>
  <c:txPr>
    <a:bodyPr/>
    <a:lstStyle/>
    <a:p>
      <a:pPr>
        <a:defRPr sz="2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A244EF-E115-7A44-951C-5087BACDE10D}" type="datetimeFigureOut">
              <a:rPr lang="en-US" smtClean="0"/>
              <a:pPr/>
              <a:t>12/5/2023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AF9C3B-1335-AB49-9154-0E3C879F1300}" type="slidenum">
              <a:rPr lang="en-US" smtClean="0"/>
              <a:pPr/>
              <a:t>‹#›</a:t>
            </a:fld>
            <a:endParaRPr lang="en-US"/>
          </a:p>
        </p:txBody>
      </p:sp>
    </p:spTree>
    <p:extLst>
      <p:ext uri="{BB962C8B-B14F-4D97-AF65-F5344CB8AC3E}">
        <p14:creationId xmlns:p14="http://schemas.microsoft.com/office/powerpoint/2010/main" val="3558297039"/>
      </p:ext>
    </p:extLst>
  </p:cSld>
  <p:clrMap bg1="lt1" tx1="dk1" bg2="lt2" tx2="dk2" accent1="accent1" accent2="accent2" accent3="accent3" accent4="accent4" accent5="accent5" accent6="accent6" hlink="hlink" folHlink="folHlink"/>
  <p:notesStyle>
    <a:lvl1pPr marL="0" algn="l" defTabSz="636690" rtl="0" eaLnBrk="1" latinLnBrk="0" hangingPunct="1">
      <a:defRPr sz="1600" kern="1200">
        <a:solidFill>
          <a:schemeClr val="tx1"/>
        </a:solidFill>
        <a:latin typeface="+mn-lt"/>
        <a:ea typeface="+mn-ea"/>
        <a:cs typeface="+mn-cs"/>
      </a:defRPr>
    </a:lvl1pPr>
    <a:lvl2pPr marL="636690" algn="l" defTabSz="636690" rtl="0" eaLnBrk="1" latinLnBrk="0" hangingPunct="1">
      <a:defRPr sz="1600" kern="1200">
        <a:solidFill>
          <a:schemeClr val="tx1"/>
        </a:solidFill>
        <a:latin typeface="+mn-lt"/>
        <a:ea typeface="+mn-ea"/>
        <a:cs typeface="+mn-cs"/>
      </a:defRPr>
    </a:lvl2pPr>
    <a:lvl3pPr marL="1273381" algn="l" defTabSz="636690" rtl="0" eaLnBrk="1" latinLnBrk="0" hangingPunct="1">
      <a:defRPr sz="1600" kern="1200">
        <a:solidFill>
          <a:schemeClr val="tx1"/>
        </a:solidFill>
        <a:latin typeface="+mn-lt"/>
        <a:ea typeface="+mn-ea"/>
        <a:cs typeface="+mn-cs"/>
      </a:defRPr>
    </a:lvl3pPr>
    <a:lvl4pPr marL="1910073" algn="l" defTabSz="636690" rtl="0" eaLnBrk="1" latinLnBrk="0" hangingPunct="1">
      <a:defRPr sz="1600" kern="1200">
        <a:solidFill>
          <a:schemeClr val="tx1"/>
        </a:solidFill>
        <a:latin typeface="+mn-lt"/>
        <a:ea typeface="+mn-ea"/>
        <a:cs typeface="+mn-cs"/>
      </a:defRPr>
    </a:lvl4pPr>
    <a:lvl5pPr marL="2546764" algn="l" defTabSz="636690" rtl="0" eaLnBrk="1" latinLnBrk="0" hangingPunct="1">
      <a:defRPr sz="1600" kern="1200">
        <a:solidFill>
          <a:schemeClr val="tx1"/>
        </a:solidFill>
        <a:latin typeface="+mn-lt"/>
        <a:ea typeface="+mn-ea"/>
        <a:cs typeface="+mn-cs"/>
      </a:defRPr>
    </a:lvl5pPr>
    <a:lvl6pPr marL="3183455" algn="l" defTabSz="636690" rtl="0" eaLnBrk="1" latinLnBrk="0" hangingPunct="1">
      <a:defRPr sz="1600" kern="1200">
        <a:solidFill>
          <a:schemeClr val="tx1"/>
        </a:solidFill>
        <a:latin typeface="+mn-lt"/>
        <a:ea typeface="+mn-ea"/>
        <a:cs typeface="+mn-cs"/>
      </a:defRPr>
    </a:lvl6pPr>
    <a:lvl7pPr marL="3820145" algn="l" defTabSz="636690" rtl="0" eaLnBrk="1" latinLnBrk="0" hangingPunct="1">
      <a:defRPr sz="1600" kern="1200">
        <a:solidFill>
          <a:schemeClr val="tx1"/>
        </a:solidFill>
        <a:latin typeface="+mn-lt"/>
        <a:ea typeface="+mn-ea"/>
        <a:cs typeface="+mn-cs"/>
      </a:defRPr>
    </a:lvl7pPr>
    <a:lvl8pPr marL="4456836" algn="l" defTabSz="636690" rtl="0" eaLnBrk="1" latinLnBrk="0" hangingPunct="1">
      <a:defRPr sz="1600" kern="1200">
        <a:solidFill>
          <a:schemeClr val="tx1"/>
        </a:solidFill>
        <a:latin typeface="+mn-lt"/>
        <a:ea typeface="+mn-ea"/>
        <a:cs typeface="+mn-cs"/>
      </a:defRPr>
    </a:lvl8pPr>
    <a:lvl9pPr marL="5093526" algn="l" defTabSz="63669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14375"/>
            <a:ext cx="6362700" cy="3579813"/>
          </a:xfrm>
        </p:spPr>
      </p:sp>
      <p:sp>
        <p:nvSpPr>
          <p:cNvPr id="3" name="Notes Placeholder 2"/>
          <p:cNvSpPr>
            <a:spLocks noGrp="1"/>
          </p:cNvSpPr>
          <p:nvPr>
            <p:ph type="body" idx="1"/>
          </p:nvPr>
        </p:nvSpPr>
        <p:spPr/>
        <p:txBody>
          <a:bodyPr/>
          <a:lstStyle/>
          <a:p>
            <a:pPr defTabSz="465887">
              <a:defRPr/>
            </a:pPr>
            <a:r>
              <a:rPr lang="en-US" dirty="0"/>
              <a:t>20-25 min didactic lecture, 30-35 min case discussion, 5-10 min Q&amp;A</a:t>
            </a:r>
          </a:p>
        </p:txBody>
      </p:sp>
      <p:sp>
        <p:nvSpPr>
          <p:cNvPr id="4" name="Slide Number Placeholder 3"/>
          <p:cNvSpPr>
            <a:spLocks noGrp="1"/>
          </p:cNvSpPr>
          <p:nvPr>
            <p:ph type="sldNum" sz="quarter" idx="10"/>
          </p:nvPr>
        </p:nvSpPr>
        <p:spPr/>
        <p:txBody>
          <a:bodyPr/>
          <a:lstStyle/>
          <a:p>
            <a:pPr defTabSz="519030">
              <a:defRPr/>
            </a:pPr>
            <a:fld id="{DCAF9C3B-1335-AB49-9154-0E3C879F1300}" type="slidenum">
              <a:rPr lang="en-US">
                <a:solidFill>
                  <a:prstClr val="black"/>
                </a:solidFill>
                <a:latin typeface="Calibri"/>
              </a:rPr>
              <a:pPr defTabSz="519030">
                <a:defRPr/>
              </a:pPr>
              <a:t>1</a:t>
            </a:fld>
            <a:endParaRPr lang="en-US" dirty="0">
              <a:solidFill>
                <a:prstClr val="black"/>
              </a:solidFill>
              <a:latin typeface="Calibri"/>
            </a:endParaRPr>
          </a:p>
        </p:txBody>
      </p:sp>
    </p:spTree>
    <p:extLst>
      <p:ext uri="{BB962C8B-B14F-4D97-AF65-F5344CB8AC3E}">
        <p14:creationId xmlns:p14="http://schemas.microsoft.com/office/powerpoint/2010/main" val="195586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a:extLst>
              <a:ext uri="{FF2B5EF4-FFF2-40B4-BE49-F238E27FC236}">
                <a16:creationId xmlns:a16="http://schemas.microsoft.com/office/drawing/2014/main" id="{98C6D72F-0109-A641-A673-9C619360D64F}"/>
              </a:ext>
            </a:extLst>
          </p:cNvPr>
          <p:cNvSpPr>
            <a:spLocks noGrp="1" noRot="1" noChangeAspect="1" noTextEdit="1"/>
          </p:cNvSpPr>
          <p:nvPr>
            <p:ph type="sldImg"/>
          </p:nvPr>
        </p:nvSpPr>
        <p:spPr bwMode="auto">
          <a:xfrm>
            <a:off x="-79375" y="738188"/>
            <a:ext cx="6554788" cy="3687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2" name="Notes Placeholder 2">
            <a:extLst>
              <a:ext uri="{FF2B5EF4-FFF2-40B4-BE49-F238E27FC236}">
                <a16:creationId xmlns:a16="http://schemas.microsoft.com/office/drawing/2014/main" id="{8569D71B-899B-E648-9DBD-3F8E1BC74D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ea typeface="ＭＳ Ｐゴシック" panose="020B0600070205080204" pitchFamily="34" charset="-128"/>
              </a:rPr>
              <a:t>This slide depicts a general timeline describing the history of therapies for the treatment of hormone receptor positive (HR</a:t>
            </a:r>
            <a:r>
              <a:rPr lang="en-US" altLang="en-US" sz="1000" baseline="30000" dirty="0">
                <a:ea typeface="ＭＳ Ｐゴシック" panose="020B0600070205080204" pitchFamily="34" charset="-128"/>
              </a:rPr>
              <a:t>+</a:t>
            </a:r>
            <a:r>
              <a:rPr lang="en-US" altLang="en-US" sz="1000" dirty="0">
                <a:ea typeface="ＭＳ Ｐゴシック" panose="020B0600070205080204" pitchFamily="34" charset="-128"/>
              </a:rPr>
              <a:t>) advanced breast cancer. </a:t>
            </a:r>
          </a:p>
          <a:p>
            <a:r>
              <a:rPr lang="en-US" altLang="en-US" sz="1000" dirty="0">
                <a:ea typeface="ＭＳ Ｐゴシック" panose="020B0600070205080204" pitchFamily="34" charset="-128"/>
              </a:rPr>
              <a:t>Chemotherapies, such as anthracyclines, taxanes, and others (</a:t>
            </a:r>
            <a:r>
              <a:rPr lang="en-US" altLang="en-US" sz="1000" dirty="0" err="1">
                <a:ea typeface="ＭＳ Ｐゴシック" panose="020B0600070205080204" pitchFamily="34" charset="-128"/>
              </a:rPr>
              <a:t>eg</a:t>
            </a:r>
            <a:r>
              <a:rPr lang="en-US" altLang="en-US" sz="1000" dirty="0">
                <a:ea typeface="ＭＳ Ｐゴシック" panose="020B0600070205080204" pitchFamily="34" charset="-128"/>
              </a:rPr>
              <a:t>, antimetabolites and microtubule inhibitors) have been approved for the treatment of advanced breast cancer since the 1980</a:t>
            </a:r>
            <a:r>
              <a:rPr lang="ja-JP" altLang="en-US" sz="1000" dirty="0">
                <a:ea typeface="ＭＳ Ｐゴシック" panose="020B0600070205080204" pitchFamily="34" charset="-128"/>
              </a:rPr>
              <a:t>’</a:t>
            </a:r>
            <a:r>
              <a:rPr lang="en-US" altLang="ja-JP" sz="1000" dirty="0">
                <a:ea typeface="ＭＳ Ｐゴシック" panose="020B0600070205080204" pitchFamily="34" charset="-128"/>
              </a:rPr>
              <a:t>s. </a:t>
            </a:r>
          </a:p>
          <a:p>
            <a:r>
              <a:rPr lang="en-US" altLang="en-US" sz="1000" dirty="0">
                <a:ea typeface="ＭＳ Ｐゴシック" panose="020B0600070205080204" pitchFamily="34" charset="-128"/>
              </a:rPr>
              <a:t>The first known reported use of endocrine therapy dates back to 1896 when George Thomas </a:t>
            </a:r>
            <a:r>
              <a:rPr lang="en-US" altLang="en-US" sz="1000" dirty="0" err="1">
                <a:ea typeface="ＭＳ Ｐゴシック" panose="020B0600070205080204" pitchFamily="34" charset="-128"/>
              </a:rPr>
              <a:t>Beatson</a:t>
            </a:r>
            <a:r>
              <a:rPr lang="en-US" altLang="en-US" sz="1000" dirty="0">
                <a:ea typeface="ＭＳ Ｐゴシック" panose="020B0600070205080204" pitchFamily="34" charset="-128"/>
              </a:rPr>
              <a:t> performed a bilateral oophorectomy on a women with extensive soft-tissue recurrent breast cancer. This patient (who also received thyroid extract as ongoing treatment) experienced a complete remission and survived 4 years post-surgery. </a:t>
            </a:r>
          </a:p>
          <a:p>
            <a:r>
              <a:rPr lang="en-US" altLang="en-US" sz="1000" dirty="0">
                <a:ea typeface="ＭＳ Ｐゴシック" panose="020B0600070205080204" pitchFamily="34" charset="-128"/>
              </a:rPr>
              <a:t>About 80 years later, in 1977, selective estrogen receptor modulators (SERMS) including tamoxifen and </a:t>
            </a:r>
            <a:r>
              <a:rPr lang="en-US" altLang="en-US" sz="1000" dirty="0" err="1">
                <a:ea typeface="ＭＳ Ｐゴシック" panose="020B0600070205080204" pitchFamily="34" charset="-128"/>
              </a:rPr>
              <a:t>toremifene</a:t>
            </a:r>
            <a:r>
              <a:rPr lang="en-US" altLang="en-US" sz="1000" dirty="0">
                <a:ea typeface="ＭＳ Ｐゴシック" panose="020B0600070205080204" pitchFamily="34" charset="-128"/>
              </a:rPr>
              <a:t> were the first pharmaceutical endocrine therapies to be approved for the treatment of metastatic breast cancer. </a:t>
            </a:r>
          </a:p>
          <a:p>
            <a:r>
              <a:rPr lang="en-US" altLang="en-US" sz="1000" dirty="0">
                <a:ea typeface="ＭＳ Ｐゴシック" panose="020B0600070205080204" pitchFamily="34" charset="-128"/>
              </a:rPr>
              <a:t>In the late 1990</a:t>
            </a:r>
            <a:r>
              <a:rPr lang="ja-JP" altLang="en-US" sz="1000" dirty="0">
                <a:ea typeface="ＭＳ Ｐゴシック" panose="020B0600070205080204" pitchFamily="34" charset="-128"/>
              </a:rPr>
              <a:t>’</a:t>
            </a:r>
            <a:r>
              <a:rPr lang="en-US" altLang="ja-JP" sz="1000" dirty="0">
                <a:ea typeface="ＭＳ Ｐゴシック" panose="020B0600070205080204" pitchFamily="34" charset="-128"/>
              </a:rPr>
              <a:t>s nonsteroidal aromatase inhibitors (NSAIs), such as anastrozole and letrozole, were approved for the first-line or later-line treatment of postmenopausal women with HR</a:t>
            </a:r>
            <a:r>
              <a:rPr lang="en-US" altLang="ja-JP" sz="1000" baseline="30000" dirty="0">
                <a:ea typeface="ＭＳ Ｐゴシック" panose="020B0600070205080204" pitchFamily="34" charset="-128"/>
              </a:rPr>
              <a:t>+</a:t>
            </a:r>
            <a:r>
              <a:rPr lang="en-US" altLang="ja-JP" sz="1000" dirty="0">
                <a:ea typeface="ＭＳ Ｐゴシック" panose="020B0600070205080204" pitchFamily="34" charset="-128"/>
              </a:rPr>
              <a:t> breast cancer. The steroidal AI, exemestane, was also approved for the later-line treatment of postmenopausal women with HR</a:t>
            </a:r>
            <a:r>
              <a:rPr lang="en-US" altLang="ja-JP" sz="1000" baseline="30000" dirty="0">
                <a:ea typeface="ＭＳ Ｐゴシック" panose="020B0600070205080204" pitchFamily="34" charset="-128"/>
              </a:rPr>
              <a:t>+</a:t>
            </a:r>
            <a:r>
              <a:rPr lang="en-US" altLang="ja-JP" sz="1000" dirty="0">
                <a:ea typeface="ＭＳ Ｐゴシック" panose="020B0600070205080204" pitchFamily="34" charset="-128"/>
              </a:rPr>
              <a:t> breast cancer.</a:t>
            </a:r>
          </a:p>
          <a:p>
            <a:r>
              <a:rPr lang="en-US" altLang="en-US" sz="1000" dirty="0">
                <a:ea typeface="ＭＳ Ｐゴシック" panose="020B0600070205080204" pitchFamily="34" charset="-128"/>
              </a:rPr>
              <a:t>More recently in the 2000s, the estrogen receptor downregulator (ERD), fulvestrant, was approved for the treatment of postmenopausal women with HR</a:t>
            </a:r>
            <a:r>
              <a:rPr lang="en-US" altLang="en-US" sz="1000" baseline="30000" dirty="0">
                <a:ea typeface="ＭＳ Ｐゴシック" panose="020B0600070205080204" pitchFamily="34" charset="-128"/>
              </a:rPr>
              <a:t>+</a:t>
            </a:r>
            <a:r>
              <a:rPr lang="en-US" altLang="en-US" sz="1000" dirty="0">
                <a:ea typeface="ＭＳ Ｐゴシック" panose="020B0600070205080204" pitchFamily="34" charset="-128"/>
              </a:rPr>
              <a:t> advanced breast cancer whose disease has progressed on previous endocrine therapy.  </a:t>
            </a:r>
          </a:p>
          <a:p>
            <a:r>
              <a:rPr lang="en-US" altLang="en-US" sz="1000" dirty="0">
                <a:ea typeface="ＭＳ Ｐゴシック" panose="020B0600070205080204" pitchFamily="34" charset="-128"/>
              </a:rPr>
              <a:t>Despite several endocrine therapy options, the majority of patients with advanced breast cancer eventually develop resistance. This could manifest as disease recurrence during or within a short interval after completing adjuvant endocrine therapy, or progression during endocrine therapy for advanced disease. Therefore, it is important that current treatment approaches for HR</a:t>
            </a:r>
            <a:r>
              <a:rPr lang="en-US" altLang="en-US" sz="1000" baseline="30000" dirty="0">
                <a:ea typeface="ＭＳ Ｐゴシック" panose="020B0600070205080204" pitchFamily="34" charset="-128"/>
              </a:rPr>
              <a:t>+</a:t>
            </a:r>
            <a:r>
              <a:rPr lang="en-US" altLang="en-US" sz="1000" dirty="0">
                <a:ea typeface="ＭＳ Ｐゴシック" panose="020B0600070205080204" pitchFamily="34" charset="-128"/>
              </a:rPr>
              <a:t> advanced breast cancer target mechanisms of endocrine resistance.</a:t>
            </a:r>
          </a:p>
          <a:p>
            <a:endParaRPr lang="en-US" altLang="en-US" sz="1000" dirty="0">
              <a:ea typeface="ＭＳ Ｐゴシック" panose="020B0600070205080204" pitchFamily="34" charset="-128"/>
            </a:endParaRPr>
          </a:p>
        </p:txBody>
      </p:sp>
      <p:sp>
        <p:nvSpPr>
          <p:cNvPr id="327683" name="Slide Number Placeholder 3">
            <a:extLst>
              <a:ext uri="{FF2B5EF4-FFF2-40B4-BE49-F238E27FC236}">
                <a16:creationId xmlns:a16="http://schemas.microsoft.com/office/drawing/2014/main" id="{3F4065C6-B1F6-E541-9BE0-550CC918C3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defTabSz="46427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defTabSz="46427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defTabSz="46427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defTabSz="46427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EFE8BB2-6121-FA49-BE6A-525791992E38}" type="slidenum">
              <a:rPr lang="en-US" altLang="en-US" sz="1000">
                <a:solidFill>
                  <a:srgbClr val="000000"/>
                </a:solidFill>
                <a:latin typeface="Arial" panose="020B0604020202020204" pitchFamily="34" charset="0"/>
              </a:rPr>
              <a:pPr>
                <a:spcBef>
                  <a:spcPct val="0"/>
                </a:spcBef>
              </a:pPr>
              <a:t>5</a:t>
            </a:fld>
            <a:endParaRPr lang="en-US" altLang="en-US" sz="1000">
              <a:solidFill>
                <a:srgbClr val="000000"/>
              </a:solidFill>
              <a:latin typeface="Arial" panose="020B0604020202020204" pitchFamily="34" charset="0"/>
            </a:endParaRPr>
          </a:p>
        </p:txBody>
      </p:sp>
      <p:sp>
        <p:nvSpPr>
          <p:cNvPr id="327684" name="Header Placeholder 4">
            <a:extLst>
              <a:ext uri="{FF2B5EF4-FFF2-40B4-BE49-F238E27FC236}">
                <a16:creationId xmlns:a16="http://schemas.microsoft.com/office/drawing/2014/main" id="{D40BCEC6-BC26-7647-B50F-7DEEC11EF8A4}"/>
              </a:ext>
            </a:extLst>
          </p:cNvPr>
          <p:cNvSpPr>
            <a:spLocks noGrp="1" noChangeArrowheads="1"/>
          </p:cNvSpPr>
          <p:nvPr>
            <p:ph type="hdr" sz="quarter"/>
          </p:nvPr>
        </p:nvSpPr>
        <p:spPr bwMode="auto">
          <a:xfrm>
            <a:off x="1" y="1"/>
            <a:ext cx="3523051" cy="4922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defTabSz="46427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defTabSz="46427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defTabSz="46427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defTabSz="46427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defTabSz="464270" fontAlgn="base">
              <a:spcBef>
                <a:spcPct val="0"/>
              </a:spcBef>
              <a:spcAft>
                <a:spcPct val="0"/>
              </a:spcAft>
            </a:pPr>
            <a:endParaRPr lang="en-US" altLang="en-US" sz="1800">
              <a:solidFill>
                <a:srgbClr val="000000"/>
              </a:solidFill>
              <a:latin typeface="Arial" panose="020B0604020202020204" pitchFamily="34" charset="0"/>
            </a:endParaRPr>
          </a:p>
        </p:txBody>
      </p:sp>
    </p:spTree>
    <p:extLst>
      <p:ext uri="{BB962C8B-B14F-4D97-AF65-F5344CB8AC3E}">
        <p14:creationId xmlns:p14="http://schemas.microsoft.com/office/powerpoint/2010/main" val="165659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519030">
              <a:defRPr/>
            </a:pPr>
            <a:fld id="{5A6330BE-D91A-D240-B266-E5D5F99B4CCE}" type="slidenum">
              <a:rPr lang="en-US">
                <a:solidFill>
                  <a:prstClr val="black"/>
                </a:solidFill>
                <a:latin typeface="Calibri"/>
              </a:rPr>
              <a:pPr defTabSz="519030">
                <a:defRPr/>
              </a:pPr>
              <a:t>6</a:t>
            </a:fld>
            <a:endParaRPr lang="en-US" dirty="0">
              <a:solidFill>
                <a:prstClr val="black"/>
              </a:solidFill>
              <a:latin typeface="Calibri"/>
            </a:endParaRPr>
          </a:p>
        </p:txBody>
      </p:sp>
    </p:spTree>
    <p:extLst>
      <p:ext uri="{BB962C8B-B14F-4D97-AF65-F5344CB8AC3E}">
        <p14:creationId xmlns:p14="http://schemas.microsoft.com/office/powerpoint/2010/main" val="293339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F9C3B-1335-AB49-9154-0E3C879F1300}" type="slidenum">
              <a:rPr lang="en-US" smtClean="0"/>
              <a:pPr/>
              <a:t>26</a:t>
            </a:fld>
            <a:endParaRPr lang="en-US" dirty="0"/>
          </a:p>
        </p:txBody>
      </p:sp>
    </p:spTree>
    <p:extLst>
      <p:ext uri="{BB962C8B-B14F-4D97-AF65-F5344CB8AC3E}">
        <p14:creationId xmlns:p14="http://schemas.microsoft.com/office/powerpoint/2010/main" val="11528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w/ ref">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4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772400"/>
          </a:xfrm>
          <a:prstGeom prst="rect">
            <a:avLst/>
          </a:prstGeom>
        </p:spPr>
        <p:txBody>
          <a:bodyPr lIns="114286" tIns="57144" rIns="114286" bIns="57144"/>
          <a:lstStyle>
            <a:lvl1pPr marL="349250" indent="-349250">
              <a:spcBef>
                <a:spcPts val="0"/>
              </a:spcBef>
              <a:spcAft>
                <a:spcPts val="1500"/>
              </a:spcAft>
              <a:defRPr sz="3600">
                <a:solidFill>
                  <a:schemeClr val="bg1"/>
                </a:solidFill>
              </a:defRPr>
            </a:lvl1pPr>
            <a:lvl2pPr marL="865188" indent="-355600">
              <a:spcBef>
                <a:spcPts val="0"/>
              </a:spcBef>
              <a:spcAft>
                <a:spcPts val="1500"/>
              </a:spcAft>
              <a:defRPr sz="3200">
                <a:solidFill>
                  <a:schemeClr val="bg1"/>
                </a:solidFill>
              </a:defRPr>
            </a:lvl2pPr>
            <a:lvl3pPr marL="1263650" indent="-284163">
              <a:spcBef>
                <a:spcPts val="0"/>
              </a:spcBef>
              <a:spcAft>
                <a:spcPts val="1500"/>
              </a:spcAft>
              <a:defRPr sz="2800">
                <a:solidFill>
                  <a:schemeClr val="bg1"/>
                </a:solidFill>
              </a:defRPr>
            </a:lvl3pPr>
            <a:lvl4pPr marL="1712913" indent="-284163">
              <a:spcBef>
                <a:spcPts val="0"/>
              </a:spcBef>
              <a:spcAft>
                <a:spcPts val="1500"/>
              </a:spcAft>
              <a:defRPr sz="2400">
                <a:solidFill>
                  <a:schemeClr val="bg1"/>
                </a:solidFill>
              </a:defRPr>
            </a:lvl4pPr>
            <a:lvl5pPr marL="2178050" indent="-284163">
              <a:spcBef>
                <a:spcPts val="0"/>
              </a:spcBef>
              <a:spcAft>
                <a:spcPts val="1500"/>
              </a:spcAf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6341126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orient="horz" pos="552" userDrawn="1">
          <p15:clr>
            <a:srgbClr val="FBAE40"/>
          </p15:clr>
        </p15:guide>
        <p15:guide id="4" orient="horz" pos="6312" userDrawn="1">
          <p15:clr>
            <a:srgbClr val="FBAE40"/>
          </p15:clr>
        </p15:guide>
        <p15:guide id="5" pos="360" userDrawn="1">
          <p15:clr>
            <a:srgbClr val="FBAE40"/>
          </p15:clr>
        </p15:guide>
        <p15:guide id="6" pos="111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01BCC-4AA7-4533-AAEC-9A9BB460DFA9}"/>
              </a:ext>
            </a:extLst>
          </p:cNvPr>
          <p:cNvSpPr>
            <a:spLocks noGrp="1"/>
          </p:cNvSpPr>
          <p:nvPr>
            <p:ph type="dt" sz="half" idx="10"/>
          </p:nvPr>
        </p:nvSpPr>
        <p:spPr>
          <a:xfrm>
            <a:off x="1257300" y="9534526"/>
            <a:ext cx="4114800" cy="547688"/>
          </a:xfrm>
          <a:prstGeom prst="rect">
            <a:avLst/>
          </a:prstGeom>
        </p:spPr>
        <p:txBody>
          <a:bodyPr lIns="137160" tIns="68580" rIns="137160" bIns="68580"/>
          <a:lstStyle/>
          <a:p>
            <a:fld id="{DB686E13-3C62-4FBC-82A9-A3678906AE66}" type="datetimeFigureOut">
              <a:rPr lang="en-US" smtClean="0"/>
              <a:t>12/5/2023</a:t>
            </a:fld>
            <a:endParaRPr lang="en-US"/>
          </a:p>
        </p:txBody>
      </p:sp>
      <p:sp>
        <p:nvSpPr>
          <p:cNvPr id="3" name="Footer Placeholder 2">
            <a:extLst>
              <a:ext uri="{FF2B5EF4-FFF2-40B4-BE49-F238E27FC236}">
                <a16:creationId xmlns:a16="http://schemas.microsoft.com/office/drawing/2014/main" id="{92306C5C-FF28-4EFD-918C-02CE4E9D8181}"/>
              </a:ext>
            </a:extLst>
          </p:cNvPr>
          <p:cNvSpPr>
            <a:spLocks noGrp="1"/>
          </p:cNvSpPr>
          <p:nvPr>
            <p:ph type="ftr" sz="quarter" idx="11"/>
          </p:nvPr>
        </p:nvSpPr>
        <p:spPr>
          <a:xfrm>
            <a:off x="6057900" y="9534526"/>
            <a:ext cx="6172200" cy="547688"/>
          </a:xfrm>
          <a:prstGeom prst="rect">
            <a:avLst/>
          </a:prstGeom>
        </p:spPr>
        <p:txBody>
          <a:bodyPr lIns="137160" tIns="68580" rIns="137160" bIns="68580"/>
          <a:lstStyle/>
          <a:p>
            <a:endParaRPr lang="en-US"/>
          </a:p>
        </p:txBody>
      </p:sp>
      <p:sp>
        <p:nvSpPr>
          <p:cNvPr id="4" name="Slide Number Placeholder 3">
            <a:extLst>
              <a:ext uri="{FF2B5EF4-FFF2-40B4-BE49-F238E27FC236}">
                <a16:creationId xmlns:a16="http://schemas.microsoft.com/office/drawing/2014/main" id="{4DEDA4A6-0027-49FA-91A1-4BB5A437E539}"/>
              </a:ext>
            </a:extLst>
          </p:cNvPr>
          <p:cNvSpPr>
            <a:spLocks noGrp="1"/>
          </p:cNvSpPr>
          <p:nvPr>
            <p:ph type="sldNum" sz="quarter" idx="12"/>
          </p:nvPr>
        </p:nvSpPr>
        <p:spPr>
          <a:xfrm>
            <a:off x="12915900" y="9534526"/>
            <a:ext cx="4114800" cy="547688"/>
          </a:xfrm>
          <a:prstGeom prst="rect">
            <a:avLst/>
          </a:prstGeom>
        </p:spPr>
        <p:txBody>
          <a:bodyPr lIns="137160" tIns="68580" rIns="137160" bIns="68580"/>
          <a:lstStyle/>
          <a:p>
            <a:fld id="{3FA21E9C-025D-4974-BE2B-93F58EBA16B5}" type="slidenum">
              <a:rPr lang="en-US" smtClean="0"/>
              <a:t>‹#›</a:t>
            </a:fld>
            <a:endParaRPr lang="en-US"/>
          </a:p>
        </p:txBody>
      </p:sp>
    </p:spTree>
    <p:extLst>
      <p:ext uri="{BB962C8B-B14F-4D97-AF65-F5344CB8AC3E}">
        <p14:creationId xmlns:p14="http://schemas.microsoft.com/office/powerpoint/2010/main" val="368358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89" y="9745268"/>
            <a:ext cx="17168091" cy="384128"/>
          </a:xfrm>
          <a:prstGeom prst="rect">
            <a:avLst/>
          </a:prstGeom>
        </p:spPr>
        <p:txBody>
          <a:bodyPr lIns="137160" tIns="68580" rIns="137160" bIns="68580" anchor="b"/>
          <a:lstStyle>
            <a:lvl1pPr marL="0" indent="0">
              <a:buNone/>
              <a:defRPr sz="1800" b="1">
                <a:solidFill>
                  <a:schemeClr val="bg1"/>
                </a:solidFill>
              </a:defRPr>
            </a:lvl1pPr>
            <a:lvl2pPr marL="571410" indent="0">
              <a:buNone/>
              <a:defRPr sz="1500">
                <a:solidFill>
                  <a:schemeClr val="bg1"/>
                </a:solidFill>
              </a:defRPr>
            </a:lvl2pPr>
            <a:lvl3pPr marL="1142820" indent="0">
              <a:buNone/>
              <a:defRPr sz="1500">
                <a:solidFill>
                  <a:schemeClr val="bg1"/>
                </a:solidFill>
              </a:defRPr>
            </a:lvl3pPr>
            <a:lvl4pPr marL="1714229" indent="0">
              <a:buNone/>
              <a:defRPr sz="1500">
                <a:solidFill>
                  <a:schemeClr val="bg1"/>
                </a:solidFill>
              </a:defRPr>
            </a:lvl4pPr>
            <a:lvl5pPr marL="2285642"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40277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 ref + fn">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4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247207"/>
          </a:xfrm>
          <a:prstGeom prst="rect">
            <a:avLst/>
          </a:prstGeom>
        </p:spPr>
        <p:txBody>
          <a:bodyPr lIns="114286" tIns="57144" rIns="114286" bIns="57144"/>
          <a:lstStyle>
            <a:lvl1pPr marL="349250" indent="-349250">
              <a:spcBef>
                <a:spcPts val="0"/>
              </a:spcBef>
              <a:spcAft>
                <a:spcPts val="1500"/>
              </a:spcAft>
              <a:defRPr sz="3600">
                <a:solidFill>
                  <a:schemeClr val="bg1"/>
                </a:solidFill>
              </a:defRPr>
            </a:lvl1pPr>
            <a:lvl2pPr marL="865188" indent="-355600">
              <a:spcBef>
                <a:spcPts val="0"/>
              </a:spcBef>
              <a:spcAft>
                <a:spcPts val="1500"/>
              </a:spcAft>
              <a:defRPr sz="3200">
                <a:solidFill>
                  <a:schemeClr val="bg1"/>
                </a:solidFill>
              </a:defRPr>
            </a:lvl2pPr>
            <a:lvl3pPr marL="1263650" indent="-284163">
              <a:spcBef>
                <a:spcPts val="0"/>
              </a:spcBef>
              <a:spcAft>
                <a:spcPts val="1500"/>
              </a:spcAft>
              <a:defRPr sz="2800">
                <a:solidFill>
                  <a:schemeClr val="bg1"/>
                </a:solidFill>
              </a:defRPr>
            </a:lvl3pPr>
            <a:lvl4pPr marL="1712913" indent="-284163">
              <a:spcBef>
                <a:spcPts val="0"/>
              </a:spcBef>
              <a:spcAft>
                <a:spcPts val="1500"/>
              </a:spcAft>
              <a:defRPr sz="2400">
                <a:solidFill>
                  <a:schemeClr val="bg1"/>
                </a:solidFill>
              </a:defRPr>
            </a:lvl4pPr>
            <a:lvl5pPr marL="2178050" indent="-284163">
              <a:spcBef>
                <a:spcPts val="0"/>
              </a:spcBef>
              <a:spcAft>
                <a:spcPts val="1500"/>
              </a:spcAf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89C03198-5961-E805-8DEE-987266177D87}"/>
              </a:ext>
            </a:extLst>
          </p:cNvPr>
          <p:cNvSpPr>
            <a:spLocks noGrp="1"/>
          </p:cNvSpPr>
          <p:nvPr>
            <p:ph type="body" sz="quarter" idx="11"/>
          </p:nvPr>
        </p:nvSpPr>
        <p:spPr>
          <a:xfrm>
            <a:off x="574675" y="9470101"/>
            <a:ext cx="17172432" cy="384048"/>
          </a:xfrm>
          <a:prstGeom prst="rect">
            <a:avLst/>
          </a:prstGeom>
        </p:spPr>
        <p:txBody>
          <a:bodyPr anchor="b"/>
          <a:lstStyle>
            <a:lvl1pPr marL="0" indent="0">
              <a:spcBef>
                <a:spcPts val="0"/>
              </a:spcBef>
              <a:buNone/>
              <a:defRPr sz="1600" b="1">
                <a:solidFill>
                  <a:schemeClr val="bg1"/>
                </a:solidFill>
              </a:defRPr>
            </a:lvl1pPr>
            <a:lvl2pPr marL="571433" indent="0">
              <a:buNone/>
              <a:defRPr sz="1600">
                <a:solidFill>
                  <a:schemeClr val="bg1"/>
                </a:solidFill>
              </a:defRPr>
            </a:lvl2pPr>
            <a:lvl3pPr marL="1142865" indent="0">
              <a:buNone/>
              <a:defRPr sz="1600">
                <a:solidFill>
                  <a:schemeClr val="bg1"/>
                </a:solidFill>
              </a:defRPr>
            </a:lvl3pPr>
            <a:lvl4pPr marL="1714297" indent="0">
              <a:buNone/>
              <a:defRPr sz="1600">
                <a:solidFill>
                  <a:schemeClr val="bg1"/>
                </a:solidFill>
              </a:defRPr>
            </a:lvl4pPr>
            <a:lvl5pPr marL="2285732" indent="0">
              <a:buNone/>
              <a:defRPr sz="16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44852431"/>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orient="horz" pos="552" userDrawn="1">
          <p15:clr>
            <a:srgbClr val="FBAE40"/>
          </p15:clr>
        </p15:guide>
        <p15:guide id="4" orient="horz" pos="6312" userDrawn="1">
          <p15:clr>
            <a:srgbClr val="FBAE40"/>
          </p15:clr>
        </p15:guide>
        <p15:guide id="5" pos="360" userDrawn="1">
          <p15:clr>
            <a:srgbClr val="FBAE40"/>
          </p15:clr>
        </p15:guide>
        <p15:guide id="6" pos="111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 ref + fn">
    <p:spTree>
      <p:nvGrpSpPr>
        <p:cNvPr id="1" name=""/>
        <p:cNvGrpSpPr/>
        <p:nvPr/>
      </p:nvGrpSpPr>
      <p:grpSpPr>
        <a:xfrm>
          <a:off x="0" y="0"/>
          <a:ext cx="0" cy="0"/>
          <a:chOff x="0" y="0"/>
          <a:chExt cx="0" cy="0"/>
        </a:xfrm>
      </p:grpSpPr>
      <p:sp>
        <p:nvSpPr>
          <p:cNvPr id="2" name="Title 1"/>
          <p:cNvSpPr>
            <a:spLocks noGrp="1"/>
          </p:cNvSpPr>
          <p:nvPr>
            <p:ph type="title"/>
          </p:nvPr>
        </p:nvSpPr>
        <p:spPr>
          <a:xfrm>
            <a:off x="1" y="330750"/>
            <a:ext cx="18313982" cy="1257300"/>
          </a:xfrm>
          <a:prstGeom prst="rect">
            <a:avLst/>
          </a:prstGeom>
        </p:spPr>
        <p:txBody>
          <a:bodyPr lIns="114286" tIns="57144" rIns="114286" bIns="57144"/>
          <a:lstStyle>
            <a:lvl1pPr>
              <a:defRPr sz="44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6" name="Text Placeholder 4">
            <a:extLst>
              <a:ext uri="{FF2B5EF4-FFF2-40B4-BE49-F238E27FC236}">
                <a16:creationId xmlns:a16="http://schemas.microsoft.com/office/drawing/2014/main" id="{B45E2AFB-3FBB-49D0-16C6-2CC2961E693B}"/>
              </a:ext>
            </a:extLst>
          </p:cNvPr>
          <p:cNvSpPr>
            <a:spLocks noGrp="1"/>
          </p:cNvSpPr>
          <p:nvPr>
            <p:ph type="body" sz="quarter" idx="11"/>
          </p:nvPr>
        </p:nvSpPr>
        <p:spPr>
          <a:xfrm>
            <a:off x="574675" y="9454603"/>
            <a:ext cx="17172432" cy="384048"/>
          </a:xfrm>
          <a:prstGeom prst="rect">
            <a:avLst/>
          </a:prstGeom>
        </p:spPr>
        <p:txBody>
          <a:bodyPr anchor="b"/>
          <a:lstStyle>
            <a:lvl1pPr marL="0" indent="0">
              <a:spcBef>
                <a:spcPts val="0"/>
              </a:spcBef>
              <a:buNone/>
              <a:defRPr sz="1600" b="1">
                <a:solidFill>
                  <a:schemeClr val="bg1"/>
                </a:solidFill>
              </a:defRPr>
            </a:lvl1pPr>
            <a:lvl2pPr marL="571433" indent="0">
              <a:buNone/>
              <a:defRPr sz="1600">
                <a:solidFill>
                  <a:schemeClr val="bg1"/>
                </a:solidFill>
              </a:defRPr>
            </a:lvl2pPr>
            <a:lvl3pPr marL="1142865" indent="0">
              <a:buNone/>
              <a:defRPr sz="1600">
                <a:solidFill>
                  <a:schemeClr val="bg1"/>
                </a:solidFill>
              </a:defRPr>
            </a:lvl3pPr>
            <a:lvl4pPr marL="1714297" indent="0">
              <a:buNone/>
              <a:defRPr sz="1600">
                <a:solidFill>
                  <a:schemeClr val="bg1"/>
                </a:solidFill>
              </a:defRPr>
            </a:lvl4pPr>
            <a:lvl5pPr marL="2285732" indent="0">
              <a:buNone/>
              <a:defRPr sz="16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8451914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orient="horz" pos="552" userDrawn="1">
          <p15:clr>
            <a:srgbClr val="FBAE40"/>
          </p15:clr>
        </p15:guide>
        <p15:guide id="4" orient="horz" pos="6312" userDrawn="1">
          <p15:clr>
            <a:srgbClr val="FBAE40"/>
          </p15:clr>
        </p15:guide>
        <p15:guide id="5" pos="360" userDrawn="1">
          <p15:clr>
            <a:srgbClr val="FBAE40"/>
          </p15:clr>
        </p15:guide>
        <p15:guide id="6" pos="111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 ref + fn">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4" name="Text Placeholder 4">
            <a:extLst>
              <a:ext uri="{FF2B5EF4-FFF2-40B4-BE49-F238E27FC236}">
                <a16:creationId xmlns:a16="http://schemas.microsoft.com/office/drawing/2014/main" id="{FF7C830F-F124-AFCA-7648-640906E0B589}"/>
              </a:ext>
            </a:extLst>
          </p:cNvPr>
          <p:cNvSpPr>
            <a:spLocks noGrp="1"/>
          </p:cNvSpPr>
          <p:nvPr>
            <p:ph type="body" sz="quarter" idx="11"/>
          </p:nvPr>
        </p:nvSpPr>
        <p:spPr>
          <a:xfrm>
            <a:off x="574675" y="9454603"/>
            <a:ext cx="17172432" cy="384048"/>
          </a:xfrm>
          <a:prstGeom prst="rect">
            <a:avLst/>
          </a:prstGeom>
        </p:spPr>
        <p:txBody>
          <a:bodyPr anchor="b"/>
          <a:lstStyle>
            <a:lvl1pPr marL="0" indent="0">
              <a:spcBef>
                <a:spcPts val="0"/>
              </a:spcBef>
              <a:buNone/>
              <a:defRPr sz="1600" b="1">
                <a:solidFill>
                  <a:schemeClr val="bg1"/>
                </a:solidFill>
              </a:defRPr>
            </a:lvl1pPr>
            <a:lvl2pPr marL="571433" indent="0">
              <a:buNone/>
              <a:defRPr sz="1600">
                <a:solidFill>
                  <a:schemeClr val="bg1"/>
                </a:solidFill>
              </a:defRPr>
            </a:lvl2pPr>
            <a:lvl3pPr marL="1142865" indent="0">
              <a:buNone/>
              <a:defRPr sz="1600">
                <a:solidFill>
                  <a:schemeClr val="bg1"/>
                </a:solidFill>
              </a:defRPr>
            </a:lvl3pPr>
            <a:lvl4pPr marL="1714297" indent="0">
              <a:buNone/>
              <a:defRPr sz="1600">
                <a:solidFill>
                  <a:schemeClr val="bg1"/>
                </a:solidFill>
              </a:defRPr>
            </a:lvl4pPr>
            <a:lvl5pPr marL="2285732" indent="0">
              <a:buNone/>
              <a:defRPr sz="16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89065777"/>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orient="horz" pos="6312" userDrawn="1">
          <p15:clr>
            <a:srgbClr val="FBAE40"/>
          </p15:clr>
        </p15:guide>
        <p15:guide id="4" pos="360" userDrawn="1">
          <p15:clr>
            <a:srgbClr val="FBAE40"/>
          </p15:clr>
        </p15:guide>
        <p15:guide id="5" pos="111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5627"/>
          <a:stretch/>
        </p:blipFill>
        <p:spPr bwMode="grayWhite">
          <a:xfrm>
            <a:off x="0" y="5107788"/>
            <a:ext cx="18288000" cy="5179219"/>
          </a:xfrm>
          <a:prstGeom prst="rect">
            <a:avLst/>
          </a:prstGeom>
        </p:spPr>
      </p:pic>
      <p:sp>
        <p:nvSpPr>
          <p:cNvPr id="3106" name="Rectangle 34"/>
          <p:cNvSpPr>
            <a:spLocks noGrp="1" noChangeArrowheads="1"/>
          </p:cNvSpPr>
          <p:nvPr>
            <p:ph type="ctrTitle" sz="quarter"/>
          </p:nvPr>
        </p:nvSpPr>
        <p:spPr>
          <a:xfrm>
            <a:off x="571500" y="2814851"/>
            <a:ext cx="17145000" cy="1714500"/>
          </a:xfrm>
          <a:prstGeom prst="rect">
            <a:avLst/>
          </a:prstGeom>
        </p:spPr>
        <p:txBody>
          <a:bodyPr lIns="114286" tIns="57144" rIns="114286" bIns="57144" anchor="b"/>
          <a:lstStyle>
            <a:lvl1pPr>
              <a:defRPr sz="5400" b="1">
                <a:solidFill>
                  <a:schemeClr val="accent2"/>
                </a:solidFill>
              </a:defRPr>
            </a:lvl1pPr>
          </a:lstStyle>
          <a:p>
            <a:r>
              <a:rPr lang="en-US" dirty="0"/>
              <a:t>Click to edit Master title style</a:t>
            </a:r>
          </a:p>
        </p:txBody>
      </p:sp>
      <p:sp>
        <p:nvSpPr>
          <p:cNvPr id="3107" name="Rectangle 35"/>
          <p:cNvSpPr>
            <a:spLocks noGrp="1" noChangeArrowheads="1"/>
          </p:cNvSpPr>
          <p:nvPr>
            <p:ph type="subTitle" sz="quarter" idx="1"/>
          </p:nvPr>
        </p:nvSpPr>
        <p:spPr>
          <a:xfrm>
            <a:off x="571500" y="5504164"/>
            <a:ext cx="17145000" cy="2628900"/>
          </a:xfrm>
          <a:prstGeom prst="rect">
            <a:avLst/>
          </a:prstGeom>
        </p:spPr>
        <p:txBody>
          <a:bodyPr lIns="115068" tIns="57536" rIns="115068" bIns="57536"/>
          <a:lstStyle>
            <a:lvl1pPr marL="0" indent="0" algn="ctr">
              <a:buFont typeface="Wingdings" pitchFamily="2" charset="2"/>
              <a:buNone/>
              <a:defRPr b="1">
                <a:solidFill>
                  <a:srgbClr val="FFFFFF"/>
                </a:solidFill>
              </a:defRPr>
            </a:lvl1pPr>
          </a:lstStyle>
          <a:p>
            <a:r>
              <a:rPr lang="en-US" dirty="0"/>
              <a:t>Click to edit Master subtitle style</a:t>
            </a:r>
          </a:p>
        </p:txBody>
      </p:sp>
      <p:cxnSp>
        <p:nvCxnSpPr>
          <p:cNvPr id="5" name="Straight Connector 4"/>
          <p:cNvCxnSpPr/>
          <p:nvPr userDrawn="1"/>
        </p:nvCxnSpPr>
        <p:spPr>
          <a:xfrm>
            <a:off x="0" y="5125433"/>
            <a:ext cx="18288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014751"/>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w/ ref + fn">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4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40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4"/>
            <a:ext cx="8449080" cy="6164954"/>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40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6" name="Content Placeholder 5"/>
          <p:cNvSpPr>
            <a:spLocks noGrp="1"/>
          </p:cNvSpPr>
          <p:nvPr>
            <p:ph sz="quarter" idx="4"/>
          </p:nvPr>
        </p:nvSpPr>
        <p:spPr>
          <a:xfrm>
            <a:off x="9290079" y="2799164"/>
            <a:ext cx="8452400" cy="6164954"/>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10" name="Text Placeholder 4">
            <a:extLst>
              <a:ext uri="{FF2B5EF4-FFF2-40B4-BE49-F238E27FC236}">
                <a16:creationId xmlns:a16="http://schemas.microsoft.com/office/drawing/2014/main" id="{B7A1B37A-DB8E-FBE7-989C-D8FDBD1F30D7}"/>
              </a:ext>
            </a:extLst>
          </p:cNvPr>
          <p:cNvSpPr>
            <a:spLocks noGrp="1"/>
          </p:cNvSpPr>
          <p:nvPr>
            <p:ph type="body" sz="quarter" idx="11"/>
          </p:nvPr>
        </p:nvSpPr>
        <p:spPr>
          <a:xfrm>
            <a:off x="574675" y="9454603"/>
            <a:ext cx="17172432" cy="384048"/>
          </a:xfrm>
          <a:prstGeom prst="rect">
            <a:avLst/>
          </a:prstGeom>
        </p:spPr>
        <p:txBody>
          <a:bodyPr anchor="b"/>
          <a:lstStyle>
            <a:lvl1pPr marL="0" indent="0">
              <a:spcBef>
                <a:spcPts val="0"/>
              </a:spcBef>
              <a:buNone/>
              <a:defRPr sz="1600" b="1">
                <a:solidFill>
                  <a:schemeClr val="bg1"/>
                </a:solidFill>
              </a:defRPr>
            </a:lvl1pPr>
            <a:lvl2pPr marL="571433" indent="0">
              <a:buNone/>
              <a:defRPr sz="1600">
                <a:solidFill>
                  <a:schemeClr val="bg1"/>
                </a:solidFill>
              </a:defRPr>
            </a:lvl2pPr>
            <a:lvl3pPr marL="1142865" indent="0">
              <a:buNone/>
              <a:defRPr sz="1600">
                <a:solidFill>
                  <a:schemeClr val="bg1"/>
                </a:solidFill>
              </a:defRPr>
            </a:lvl3pPr>
            <a:lvl4pPr marL="1714297" indent="0">
              <a:buNone/>
              <a:defRPr sz="1600">
                <a:solidFill>
                  <a:schemeClr val="bg1"/>
                </a:solidFill>
              </a:defRPr>
            </a:lvl4pPr>
            <a:lvl5pPr marL="2285732" indent="0">
              <a:buNone/>
              <a:defRPr sz="16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90438603"/>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 ref + fn">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4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8"/>
            <a:ext cx="8449080" cy="7236490"/>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236490"/>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 Placeholder 4">
            <a:extLst>
              <a:ext uri="{FF2B5EF4-FFF2-40B4-BE49-F238E27FC236}">
                <a16:creationId xmlns:a16="http://schemas.microsoft.com/office/drawing/2014/main" id="{CD1ACB83-AA31-8DF8-E193-315AE4714B6F}"/>
              </a:ext>
            </a:extLst>
          </p:cNvPr>
          <p:cNvSpPr>
            <a:spLocks noGrp="1"/>
          </p:cNvSpPr>
          <p:nvPr>
            <p:ph type="body" sz="quarter" idx="11"/>
          </p:nvPr>
        </p:nvSpPr>
        <p:spPr>
          <a:xfrm>
            <a:off x="574675" y="9454603"/>
            <a:ext cx="17172432" cy="384048"/>
          </a:xfrm>
          <a:prstGeom prst="rect">
            <a:avLst/>
          </a:prstGeom>
        </p:spPr>
        <p:txBody>
          <a:bodyPr anchor="b"/>
          <a:lstStyle>
            <a:lvl1pPr marL="0" indent="0">
              <a:spcBef>
                <a:spcPts val="0"/>
              </a:spcBef>
              <a:buNone/>
              <a:defRPr sz="1600" b="1">
                <a:solidFill>
                  <a:schemeClr val="bg1"/>
                </a:solidFill>
              </a:defRPr>
            </a:lvl1pPr>
            <a:lvl2pPr marL="571433" indent="0">
              <a:buNone/>
              <a:defRPr sz="1600">
                <a:solidFill>
                  <a:schemeClr val="bg1"/>
                </a:solidFill>
              </a:defRPr>
            </a:lvl2pPr>
            <a:lvl3pPr marL="1142865" indent="0">
              <a:buNone/>
              <a:defRPr sz="1600">
                <a:solidFill>
                  <a:schemeClr val="bg1"/>
                </a:solidFill>
              </a:defRPr>
            </a:lvl3pPr>
            <a:lvl4pPr marL="1714297" indent="0">
              <a:buNone/>
              <a:defRPr sz="1600">
                <a:solidFill>
                  <a:schemeClr val="bg1"/>
                </a:solidFill>
              </a:defRPr>
            </a:lvl4pPr>
            <a:lvl5pPr marL="2285732" indent="0">
              <a:buNone/>
              <a:defRPr sz="16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073985092"/>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pos="360" userDrawn="1">
          <p15:clr>
            <a:srgbClr val="FBAE40"/>
          </p15:clr>
        </p15:guide>
        <p15:guide id="4" pos="11184" userDrawn="1">
          <p15:clr>
            <a:srgbClr val="FBAE40"/>
          </p15:clr>
        </p15:guide>
        <p15:guide id="5" orient="horz" pos="63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545526" y="1846867"/>
            <a:ext cx="17196956" cy="3874028"/>
          </a:xfrm>
          <a:prstGeom prst="rect">
            <a:avLst/>
          </a:prstGeom>
        </p:spPr>
        <p:txBody>
          <a:bodyPr lIns="114300" tIns="57150" rIns="114300" bIns="57150" anchor="b"/>
          <a:lstStyle>
            <a:lvl1pPr algn="ctr">
              <a:lnSpc>
                <a:spcPct val="100000"/>
              </a:lnSpc>
              <a:defRPr sz="6000" b="1" i="1">
                <a:latin typeface="+mj-lt"/>
              </a:defRPr>
            </a:lvl1pPr>
          </a:lstStyle>
          <a:p>
            <a:r>
              <a:rPr lang="en-US" dirty="0"/>
              <a:t>Click to edit Master title style</a:t>
            </a:r>
          </a:p>
        </p:txBody>
      </p:sp>
      <p:sp>
        <p:nvSpPr>
          <p:cNvPr id="7" name="Text Placeholder 6"/>
          <p:cNvSpPr>
            <a:spLocks noGrp="1"/>
          </p:cNvSpPr>
          <p:nvPr>
            <p:ph type="body" sz="quarter" idx="10"/>
          </p:nvPr>
        </p:nvSpPr>
        <p:spPr>
          <a:xfrm>
            <a:off x="574389" y="5888542"/>
            <a:ext cx="17110364" cy="722588"/>
          </a:xfrm>
          <a:prstGeom prst="rect">
            <a:avLst/>
          </a:prstGeom>
        </p:spPr>
        <p:txBody>
          <a:bodyPr lIns="114300" tIns="57150" rIns="114300" bIns="57150" anchor="b"/>
          <a:lstStyle>
            <a:lvl1pPr marL="0" indent="0" algn="ctr">
              <a:spcBef>
                <a:spcPts val="0"/>
              </a:spcBef>
              <a:buNone/>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574387" y="6557553"/>
            <a:ext cx="17138993" cy="2672764"/>
          </a:xfrm>
          <a:prstGeom prst="rect">
            <a:avLst/>
          </a:prstGeom>
        </p:spPr>
        <p:txBody>
          <a:bodyPr lIns="114300" tIns="57150" rIns="114300" bIns="57150"/>
          <a:lstStyle>
            <a:lvl1pPr marL="0" indent="0" algn="ctr">
              <a:spcBef>
                <a:spcPts val="0"/>
              </a:spcBef>
              <a:buNone/>
              <a:defRPr sz="2800">
                <a:solidFill>
                  <a:schemeClr val="bg1"/>
                </a:solidFill>
              </a:defRPr>
            </a:lvl1pPr>
            <a:lvl2pPr marL="571433" indent="0">
              <a:buNone/>
              <a:defRPr>
                <a:solidFill>
                  <a:schemeClr val="bg1"/>
                </a:solidFill>
              </a:defRPr>
            </a:lvl2pPr>
            <a:lvl3pPr marL="1142865" indent="0">
              <a:buNone/>
              <a:defRPr>
                <a:solidFill>
                  <a:schemeClr val="bg1"/>
                </a:solidFill>
              </a:defRPr>
            </a:lvl3pPr>
            <a:lvl4pPr marL="1714298" indent="0">
              <a:buNone/>
              <a:defRPr>
                <a:solidFill>
                  <a:schemeClr val="bg1"/>
                </a:solidFill>
              </a:defRPr>
            </a:lvl4pPr>
            <a:lvl5pPr marL="2285733"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90462999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Two Presenters">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545526" y="1846867"/>
            <a:ext cx="17196956" cy="3874028"/>
          </a:xfrm>
          <a:prstGeom prst="rect">
            <a:avLst/>
          </a:prstGeom>
        </p:spPr>
        <p:txBody>
          <a:bodyPr lIns="114300" tIns="57150" rIns="114300" bIns="57150" anchor="b"/>
          <a:lstStyle>
            <a:lvl1pPr algn="ctr">
              <a:lnSpc>
                <a:spcPct val="100000"/>
              </a:lnSpc>
              <a:defRPr sz="6000" b="1" i="1">
                <a:latin typeface="+mj-lt"/>
              </a:defRPr>
            </a:lvl1pPr>
          </a:lstStyle>
          <a:p>
            <a:r>
              <a:rPr lang="en-US" dirty="0"/>
              <a:t>Click to edit Master title style</a:t>
            </a:r>
          </a:p>
        </p:txBody>
      </p:sp>
      <p:sp>
        <p:nvSpPr>
          <p:cNvPr id="7" name="Text Placeholder 6"/>
          <p:cNvSpPr>
            <a:spLocks noGrp="1"/>
          </p:cNvSpPr>
          <p:nvPr>
            <p:ph type="body" sz="quarter" idx="10"/>
          </p:nvPr>
        </p:nvSpPr>
        <p:spPr>
          <a:xfrm>
            <a:off x="574389" y="5888542"/>
            <a:ext cx="8282799" cy="722588"/>
          </a:xfrm>
          <a:prstGeom prst="rect">
            <a:avLst/>
          </a:prstGeom>
        </p:spPr>
        <p:txBody>
          <a:bodyPr lIns="114300" tIns="57150" rIns="114300" bIns="57150" anchor="b"/>
          <a:lstStyle>
            <a:lvl1pPr marL="0" indent="0" algn="ctr">
              <a:buNone/>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574387" y="6557553"/>
            <a:ext cx="8296658" cy="2672764"/>
          </a:xfrm>
          <a:prstGeom prst="rect">
            <a:avLst/>
          </a:prstGeom>
        </p:spPr>
        <p:txBody>
          <a:bodyPr lIns="114300" tIns="57150" rIns="114300" bIns="57150"/>
          <a:lstStyle>
            <a:lvl1pPr marL="0" indent="0" algn="ctr">
              <a:buNone/>
              <a:defRPr sz="2800">
                <a:solidFill>
                  <a:schemeClr val="bg1"/>
                </a:solidFill>
              </a:defRPr>
            </a:lvl1pPr>
            <a:lvl2pPr marL="571433" indent="0">
              <a:buNone/>
              <a:defRPr>
                <a:solidFill>
                  <a:schemeClr val="bg1"/>
                </a:solidFill>
              </a:defRPr>
            </a:lvl2pPr>
            <a:lvl3pPr marL="1142865" indent="0">
              <a:buNone/>
              <a:defRPr>
                <a:solidFill>
                  <a:schemeClr val="bg1"/>
                </a:solidFill>
              </a:defRPr>
            </a:lvl3pPr>
            <a:lvl4pPr marL="1714298" indent="0">
              <a:buNone/>
              <a:defRPr>
                <a:solidFill>
                  <a:schemeClr val="bg1"/>
                </a:solidFill>
              </a:defRPr>
            </a:lvl4pPr>
            <a:lvl5pPr marL="2285733" indent="0">
              <a:buNone/>
              <a:defRPr>
                <a:solidFill>
                  <a:schemeClr val="bg1"/>
                </a:solidFill>
              </a:defRPr>
            </a:lvl5pPr>
          </a:lstStyle>
          <a:p>
            <a:pPr lvl="0"/>
            <a:r>
              <a:rPr lang="en-US" dirty="0"/>
              <a:t>Click to edit Master text styles</a:t>
            </a:r>
          </a:p>
        </p:txBody>
      </p:sp>
      <p:sp>
        <p:nvSpPr>
          <p:cNvPr id="6" name="Text Placeholder 6"/>
          <p:cNvSpPr>
            <a:spLocks noGrp="1"/>
          </p:cNvSpPr>
          <p:nvPr>
            <p:ph type="body" sz="quarter" idx="12"/>
          </p:nvPr>
        </p:nvSpPr>
        <p:spPr>
          <a:xfrm>
            <a:off x="9326017" y="5888542"/>
            <a:ext cx="8282799" cy="722588"/>
          </a:xfrm>
          <a:prstGeom prst="rect">
            <a:avLst/>
          </a:prstGeom>
        </p:spPr>
        <p:txBody>
          <a:bodyPr lIns="114300" tIns="57150" rIns="114300" bIns="57150" anchor="b"/>
          <a:lstStyle>
            <a:lvl1pPr marL="0" indent="0" algn="ctr">
              <a:buNone/>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8" name="Text Placeholder 8"/>
          <p:cNvSpPr>
            <a:spLocks noGrp="1"/>
          </p:cNvSpPr>
          <p:nvPr>
            <p:ph type="body" sz="quarter" idx="13"/>
          </p:nvPr>
        </p:nvSpPr>
        <p:spPr>
          <a:xfrm>
            <a:off x="9326015" y="6557553"/>
            <a:ext cx="8296658" cy="2672764"/>
          </a:xfrm>
          <a:prstGeom prst="rect">
            <a:avLst/>
          </a:prstGeom>
        </p:spPr>
        <p:txBody>
          <a:bodyPr lIns="114300" tIns="57150" rIns="114300" bIns="57150"/>
          <a:lstStyle>
            <a:lvl1pPr marL="0" indent="0" algn="ctr">
              <a:buNone/>
              <a:defRPr sz="2800">
                <a:solidFill>
                  <a:schemeClr val="bg1"/>
                </a:solidFill>
              </a:defRPr>
            </a:lvl1pPr>
            <a:lvl2pPr marL="571433" indent="0">
              <a:buNone/>
              <a:defRPr>
                <a:solidFill>
                  <a:schemeClr val="bg1"/>
                </a:solidFill>
              </a:defRPr>
            </a:lvl2pPr>
            <a:lvl3pPr marL="1142865" indent="0">
              <a:buNone/>
              <a:defRPr>
                <a:solidFill>
                  <a:schemeClr val="bg1"/>
                </a:solidFill>
              </a:defRPr>
            </a:lvl3pPr>
            <a:lvl4pPr marL="1714298" indent="0">
              <a:buNone/>
              <a:defRPr>
                <a:solidFill>
                  <a:schemeClr val="bg1"/>
                </a:solidFill>
              </a:defRPr>
            </a:lvl4pPr>
            <a:lvl5pPr marL="2285733"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82549298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w/ ref">
    <p:spTree>
      <p:nvGrpSpPr>
        <p:cNvPr id="1" name=""/>
        <p:cNvGrpSpPr/>
        <p:nvPr/>
      </p:nvGrpSpPr>
      <p:grpSpPr>
        <a:xfrm>
          <a:off x="0" y="0"/>
          <a:ext cx="0" cy="0"/>
          <a:chOff x="0" y="0"/>
          <a:chExt cx="0" cy="0"/>
        </a:xfrm>
      </p:grpSpPr>
      <p:sp>
        <p:nvSpPr>
          <p:cNvPr id="2" name="Title 1"/>
          <p:cNvSpPr>
            <a:spLocks noGrp="1"/>
          </p:cNvSpPr>
          <p:nvPr>
            <p:ph type="title"/>
          </p:nvPr>
        </p:nvSpPr>
        <p:spPr>
          <a:xfrm>
            <a:off x="1" y="330750"/>
            <a:ext cx="18313982" cy="1257300"/>
          </a:xfrm>
          <a:prstGeom prst="rect">
            <a:avLst/>
          </a:prstGeom>
        </p:spPr>
        <p:txBody>
          <a:bodyPr lIns="114286" tIns="57144" rIns="114286" bIns="57144"/>
          <a:lstStyle>
            <a:lvl1pPr>
              <a:defRPr sz="44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66590138"/>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orient="horz" pos="552" userDrawn="1">
          <p15:clr>
            <a:srgbClr val="FBAE40"/>
          </p15:clr>
        </p15:guide>
        <p15:guide id="4" orient="horz" pos="6312" userDrawn="1">
          <p15:clr>
            <a:srgbClr val="FBAE40"/>
          </p15:clr>
        </p15:guide>
        <p15:guide id="5" pos="360" userDrawn="1">
          <p15:clr>
            <a:srgbClr val="FBAE40"/>
          </p15:clr>
        </p15:guide>
        <p15:guide id="6" pos="111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359650"/>
          </a:xfrm>
          <a:prstGeom prst="rect">
            <a:avLst/>
          </a:prstGeom>
        </p:spPr>
        <p:txBody>
          <a:bodyPr lIns="114286" tIns="57144" rIns="114286" bIns="57144"/>
          <a:lstStyle>
            <a:lvl1pPr>
              <a:spcBef>
                <a:spcPts val="0"/>
              </a:spcBef>
              <a:spcAft>
                <a:spcPts val="1500"/>
              </a:spcAft>
              <a:defRPr sz="4000">
                <a:solidFill>
                  <a:schemeClr val="bg1"/>
                </a:solidFill>
              </a:defRPr>
            </a:lvl1pPr>
            <a:lvl2pPr>
              <a:spcBef>
                <a:spcPts val="0"/>
              </a:spcBef>
              <a:spcAft>
                <a:spcPts val="1500"/>
              </a:spcAft>
              <a:defRPr sz="3600">
                <a:solidFill>
                  <a:schemeClr val="bg1"/>
                </a:solidFill>
              </a:defRPr>
            </a:lvl2pPr>
            <a:lvl3pPr>
              <a:spcBef>
                <a:spcPts val="0"/>
              </a:spcBef>
              <a:spcAft>
                <a:spcPts val="1500"/>
              </a:spcAft>
              <a:defRPr sz="3200">
                <a:solidFill>
                  <a:schemeClr val="bg1"/>
                </a:solidFill>
              </a:defRPr>
            </a:lvl3pPr>
            <a:lvl4pPr>
              <a:spcBef>
                <a:spcPts val="0"/>
              </a:spcBef>
              <a:spcAft>
                <a:spcPts val="1500"/>
              </a:spcAft>
              <a:defRPr sz="2400">
                <a:solidFill>
                  <a:schemeClr val="bg1"/>
                </a:solidFill>
              </a:defRPr>
            </a:lvl4pPr>
            <a:lvl5pPr>
              <a:spcBef>
                <a:spcPts val="0"/>
              </a:spcBef>
              <a:spcAft>
                <a:spcPts val="1500"/>
              </a:spcAft>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5" name="Text Placeholder 5"/>
          <p:cNvSpPr>
            <a:spLocks noGrp="1"/>
          </p:cNvSpPr>
          <p:nvPr>
            <p:ph type="body" sz="quarter" idx="11"/>
          </p:nvPr>
        </p:nvSpPr>
        <p:spPr>
          <a:xfrm>
            <a:off x="574390" y="9329739"/>
            <a:ext cx="17168091" cy="399606"/>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6926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 ref">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84964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4"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937910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 ref">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05149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ref + footnote">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4"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190201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mparison +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3"/>
            <a:ext cx="8449080" cy="6754269"/>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9290079" y="2799163"/>
            <a:ext cx="8452400" cy="6754269"/>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957346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3"/>
            <a:ext cx="8449080" cy="6389287"/>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9290079" y="2799163"/>
            <a:ext cx="8452400" cy="6389287"/>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073976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765096"/>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765096"/>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04597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348933"/>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348933"/>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95986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765096"/>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765096"/>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8742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 ref">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86494252"/>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orient="horz" pos="6312" userDrawn="1">
          <p15:clr>
            <a:srgbClr val="FBAE40"/>
          </p15:clr>
        </p15:guide>
        <p15:guide id="4" pos="360" userDrawn="1">
          <p15:clr>
            <a:srgbClr val="FBAE40"/>
          </p15:clr>
        </p15:guide>
        <p15:guide id="5" pos="1118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F09-2509-0096-52F5-C7B0F5387AF8}"/>
              </a:ext>
            </a:extLst>
          </p:cNvPr>
          <p:cNvSpPr>
            <a:spLocks noGrp="1"/>
          </p:cNvSpPr>
          <p:nvPr>
            <p:ph type="title"/>
          </p:nvPr>
        </p:nvSpPr>
        <p:spPr>
          <a:xfrm>
            <a:off x="1257300" y="547688"/>
            <a:ext cx="15773400" cy="1988345"/>
          </a:xfrm>
          <a:prstGeom prst="rect">
            <a:avLst/>
          </a:prstGeom>
        </p:spPr>
        <p:txBody>
          <a:bodyPr lIns="137160" tIns="68580" rIns="137160" bIns="68580"/>
          <a:lstStyle/>
          <a:p>
            <a:r>
              <a:rPr lang="en-US"/>
              <a:t>Click to edit Master title style</a:t>
            </a:r>
          </a:p>
        </p:txBody>
      </p:sp>
      <p:sp>
        <p:nvSpPr>
          <p:cNvPr id="3" name="Content Placeholder 2">
            <a:extLst>
              <a:ext uri="{FF2B5EF4-FFF2-40B4-BE49-F238E27FC236}">
                <a16:creationId xmlns:a16="http://schemas.microsoft.com/office/drawing/2014/main" id="{4EC41352-A41F-AAE1-CBCE-3427245580D8}"/>
              </a:ext>
            </a:extLst>
          </p:cNvPr>
          <p:cNvSpPr>
            <a:spLocks noGrp="1"/>
          </p:cNvSpPr>
          <p:nvPr>
            <p:ph idx="1"/>
          </p:nvPr>
        </p:nvSpPr>
        <p:spPr>
          <a:xfrm>
            <a:off x="1257300" y="2738438"/>
            <a:ext cx="15773400" cy="6527007"/>
          </a:xfrm>
          <a:prstGeom prst="rect">
            <a:avLst/>
          </a:prstGeom>
        </p:spPr>
        <p:txBody>
          <a:bodyPr lIns="137160" tIns="68580" rIns="137160" bIns="685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2505D-FB46-50B0-E5D6-CB4A77C6E9A4}"/>
              </a:ext>
            </a:extLst>
          </p:cNvPr>
          <p:cNvSpPr>
            <a:spLocks noGrp="1"/>
          </p:cNvSpPr>
          <p:nvPr>
            <p:ph type="dt" sz="half" idx="10"/>
          </p:nvPr>
        </p:nvSpPr>
        <p:spPr>
          <a:xfrm>
            <a:off x="1257300" y="9534526"/>
            <a:ext cx="4114800" cy="547688"/>
          </a:xfrm>
          <a:prstGeom prst="rect">
            <a:avLst/>
          </a:prstGeom>
        </p:spPr>
        <p:txBody>
          <a:bodyPr lIns="137160" tIns="68580" rIns="137160" bIns="68580"/>
          <a:lstStyle/>
          <a:p>
            <a:fld id="{17C02A88-A711-4C8C-AE9A-801F59C31941}" type="datetimeFigureOut">
              <a:rPr lang="en-US" smtClean="0"/>
              <a:t>12/5/2023</a:t>
            </a:fld>
            <a:endParaRPr lang="en-US" dirty="0"/>
          </a:p>
        </p:txBody>
      </p:sp>
      <p:sp>
        <p:nvSpPr>
          <p:cNvPr id="5" name="Footer Placeholder 4">
            <a:extLst>
              <a:ext uri="{FF2B5EF4-FFF2-40B4-BE49-F238E27FC236}">
                <a16:creationId xmlns:a16="http://schemas.microsoft.com/office/drawing/2014/main" id="{B0D5F071-E583-209E-3255-23C3DE7D7387}"/>
              </a:ext>
            </a:extLst>
          </p:cNvPr>
          <p:cNvSpPr>
            <a:spLocks noGrp="1"/>
          </p:cNvSpPr>
          <p:nvPr>
            <p:ph type="ftr" sz="quarter" idx="11"/>
          </p:nvPr>
        </p:nvSpPr>
        <p:spPr>
          <a:xfrm>
            <a:off x="6057900" y="9534526"/>
            <a:ext cx="6172200" cy="547688"/>
          </a:xfrm>
          <a:prstGeom prst="rect">
            <a:avLst/>
          </a:prstGeom>
        </p:spPr>
        <p:txBody>
          <a:bodyPr lIns="137160" tIns="68580" rIns="137160" bIns="68580"/>
          <a:lstStyle/>
          <a:p>
            <a:endParaRPr lang="en-US" dirty="0"/>
          </a:p>
        </p:txBody>
      </p:sp>
      <p:sp>
        <p:nvSpPr>
          <p:cNvPr id="6" name="Slide Number Placeholder 5">
            <a:extLst>
              <a:ext uri="{FF2B5EF4-FFF2-40B4-BE49-F238E27FC236}">
                <a16:creationId xmlns:a16="http://schemas.microsoft.com/office/drawing/2014/main" id="{ED9F32B8-CF09-4F98-88DE-0FD7DBAD7516}"/>
              </a:ext>
            </a:extLst>
          </p:cNvPr>
          <p:cNvSpPr>
            <a:spLocks noGrp="1"/>
          </p:cNvSpPr>
          <p:nvPr>
            <p:ph type="sldNum" sz="quarter" idx="12"/>
          </p:nvPr>
        </p:nvSpPr>
        <p:spPr>
          <a:xfrm>
            <a:off x="12915900" y="9534526"/>
            <a:ext cx="4114800" cy="547688"/>
          </a:xfrm>
          <a:prstGeom prst="rect">
            <a:avLst/>
          </a:prstGeom>
        </p:spPr>
        <p:txBody>
          <a:bodyPr lIns="137160" tIns="68580" rIns="137160" bIns="68580"/>
          <a:lstStyle/>
          <a:p>
            <a:fld id="{CCB7741C-DA3B-4FFC-9DBD-C0D7AA690404}" type="slidenum">
              <a:rPr lang="en-US" smtClean="0"/>
              <a:t>‹#›</a:t>
            </a:fld>
            <a:endParaRPr lang="en-US" dirty="0"/>
          </a:p>
        </p:txBody>
      </p:sp>
    </p:spTree>
    <p:extLst>
      <p:ext uri="{BB962C8B-B14F-4D97-AF65-F5344CB8AC3E}">
        <p14:creationId xmlns:p14="http://schemas.microsoft.com/office/powerpoint/2010/main" val="2075913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05758-4056-C46F-5E3C-12EEE1D52EFC}"/>
              </a:ext>
            </a:extLst>
          </p:cNvPr>
          <p:cNvSpPr>
            <a:spLocks noGrp="1"/>
          </p:cNvSpPr>
          <p:nvPr>
            <p:ph type="dt" sz="half" idx="10"/>
          </p:nvPr>
        </p:nvSpPr>
        <p:spPr>
          <a:xfrm>
            <a:off x="1257300" y="9534526"/>
            <a:ext cx="4114800" cy="547688"/>
          </a:xfrm>
          <a:prstGeom prst="rect">
            <a:avLst/>
          </a:prstGeom>
        </p:spPr>
        <p:txBody>
          <a:bodyPr lIns="137160" tIns="68580" rIns="137160" bIns="68580"/>
          <a:lstStyle/>
          <a:p>
            <a:fld id="{17C02A88-A711-4C8C-AE9A-801F59C31941}" type="datetimeFigureOut">
              <a:rPr lang="en-US" smtClean="0"/>
              <a:t>12/5/2023</a:t>
            </a:fld>
            <a:endParaRPr lang="en-US" dirty="0"/>
          </a:p>
        </p:txBody>
      </p:sp>
      <p:sp>
        <p:nvSpPr>
          <p:cNvPr id="3" name="Footer Placeholder 2">
            <a:extLst>
              <a:ext uri="{FF2B5EF4-FFF2-40B4-BE49-F238E27FC236}">
                <a16:creationId xmlns:a16="http://schemas.microsoft.com/office/drawing/2014/main" id="{F8A4227E-F530-40EB-10A1-BFEDDFA1CA24}"/>
              </a:ext>
            </a:extLst>
          </p:cNvPr>
          <p:cNvSpPr>
            <a:spLocks noGrp="1"/>
          </p:cNvSpPr>
          <p:nvPr>
            <p:ph type="ftr" sz="quarter" idx="11"/>
          </p:nvPr>
        </p:nvSpPr>
        <p:spPr>
          <a:xfrm>
            <a:off x="6057900" y="9534526"/>
            <a:ext cx="6172200" cy="547688"/>
          </a:xfrm>
          <a:prstGeom prst="rect">
            <a:avLst/>
          </a:prstGeom>
        </p:spPr>
        <p:txBody>
          <a:bodyPr lIns="137160" tIns="68580" rIns="137160" bIns="68580"/>
          <a:lstStyle/>
          <a:p>
            <a:endParaRPr lang="en-US" dirty="0"/>
          </a:p>
        </p:txBody>
      </p:sp>
      <p:sp>
        <p:nvSpPr>
          <p:cNvPr id="4" name="Slide Number Placeholder 3">
            <a:extLst>
              <a:ext uri="{FF2B5EF4-FFF2-40B4-BE49-F238E27FC236}">
                <a16:creationId xmlns:a16="http://schemas.microsoft.com/office/drawing/2014/main" id="{EA1216EA-A33F-148A-9D37-50F6BF859F28}"/>
              </a:ext>
            </a:extLst>
          </p:cNvPr>
          <p:cNvSpPr>
            <a:spLocks noGrp="1"/>
          </p:cNvSpPr>
          <p:nvPr>
            <p:ph type="sldNum" sz="quarter" idx="12"/>
          </p:nvPr>
        </p:nvSpPr>
        <p:spPr>
          <a:xfrm>
            <a:off x="12915900" y="9534526"/>
            <a:ext cx="4114800" cy="547688"/>
          </a:xfrm>
          <a:prstGeom prst="rect">
            <a:avLst/>
          </a:prstGeom>
        </p:spPr>
        <p:txBody>
          <a:bodyPr lIns="137160" tIns="68580" rIns="137160" bIns="68580"/>
          <a:lstStyle/>
          <a:p>
            <a:fld id="{CCB7741C-DA3B-4FFC-9DBD-C0D7AA690404}" type="slidenum">
              <a:rPr lang="en-US" smtClean="0"/>
              <a:t>‹#›</a:t>
            </a:fld>
            <a:endParaRPr lang="en-US" dirty="0"/>
          </a:p>
        </p:txBody>
      </p:sp>
    </p:spTree>
    <p:extLst>
      <p:ext uri="{BB962C8B-B14F-4D97-AF65-F5344CB8AC3E}">
        <p14:creationId xmlns:p14="http://schemas.microsoft.com/office/powerpoint/2010/main" val="1412427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079815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w/ ref">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400" b="1">
                <a:solidFill>
                  <a:schemeClr val="bg1"/>
                </a:solidFill>
              </a:defRPr>
            </a:lvl1pPr>
          </a:lstStyle>
          <a:p>
            <a:r>
              <a:rPr lang="en-US" dirty="0"/>
              <a:t>Click to edit Master title style</a:t>
            </a:r>
          </a:p>
        </p:txBody>
      </p:sp>
      <p:sp>
        <p:nvSpPr>
          <p:cNvPr id="6"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5" name="TextBox 4">
            <a:extLst>
              <a:ext uri="{FF2B5EF4-FFF2-40B4-BE49-F238E27FC236}">
                <a16:creationId xmlns:a16="http://schemas.microsoft.com/office/drawing/2014/main" id="{A5B58723-3ED0-BE86-D990-3FBB305ADA14}"/>
              </a:ext>
            </a:extLst>
          </p:cNvPr>
          <p:cNvSpPr txBox="1"/>
          <p:nvPr userDrawn="1"/>
        </p:nvSpPr>
        <p:spPr>
          <a:xfrm>
            <a:off x="-4052047" y="9287137"/>
            <a:ext cx="2254528" cy="861774"/>
          </a:xfrm>
          <a:prstGeom prst="rect">
            <a:avLst/>
          </a:prstGeom>
          <a:noFill/>
        </p:spPr>
        <p:txBody>
          <a:bodyPr wrap="none" rtlCol="0">
            <a:spAutoFit/>
          </a:bodyPr>
          <a:lstStyle/>
          <a:p>
            <a:pPr>
              <a:tabLst>
                <a:tab pos="968375" algn="l"/>
              </a:tabLst>
            </a:pPr>
            <a:r>
              <a:rPr lang="en-US" dirty="0"/>
              <a:t>Footnotes: 16pt</a:t>
            </a:r>
          </a:p>
          <a:p>
            <a:pPr>
              <a:tabLst>
                <a:tab pos="968375" algn="l"/>
              </a:tabLst>
            </a:pPr>
            <a:r>
              <a:rPr lang="en-US" dirty="0"/>
              <a:t>Ref: 14pt</a:t>
            </a:r>
          </a:p>
        </p:txBody>
      </p:sp>
    </p:spTree>
    <p:extLst>
      <p:ext uri="{BB962C8B-B14F-4D97-AF65-F5344CB8AC3E}">
        <p14:creationId xmlns:p14="http://schemas.microsoft.com/office/powerpoint/2010/main" val="1841905106"/>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guide id="3" orient="horz" pos="552">
          <p15:clr>
            <a:srgbClr val="FBAE40"/>
          </p15:clr>
        </p15:guide>
        <p15:guide id="4" orient="horz" pos="6312">
          <p15:clr>
            <a:srgbClr val="FBAE40"/>
          </p15:clr>
        </p15:guide>
        <p15:guide id="5" pos="360">
          <p15:clr>
            <a:srgbClr val="FBAE40"/>
          </p15:clr>
        </p15:guide>
        <p15:guide id="6" pos="11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w/ ref">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2" name="TextBox 1">
            <a:extLst>
              <a:ext uri="{FF2B5EF4-FFF2-40B4-BE49-F238E27FC236}">
                <a16:creationId xmlns:a16="http://schemas.microsoft.com/office/drawing/2014/main" id="{D5F18E0F-CAE1-51EC-FC30-23057FE52B42}"/>
              </a:ext>
            </a:extLst>
          </p:cNvPr>
          <p:cNvSpPr txBox="1"/>
          <p:nvPr userDrawn="1"/>
        </p:nvSpPr>
        <p:spPr>
          <a:xfrm>
            <a:off x="-4052047" y="9287137"/>
            <a:ext cx="2254528" cy="861774"/>
          </a:xfrm>
          <a:prstGeom prst="rect">
            <a:avLst/>
          </a:prstGeom>
          <a:noFill/>
        </p:spPr>
        <p:txBody>
          <a:bodyPr wrap="none" rtlCol="0">
            <a:spAutoFit/>
          </a:bodyPr>
          <a:lstStyle/>
          <a:p>
            <a:pPr>
              <a:tabLst>
                <a:tab pos="968375" algn="l"/>
              </a:tabLst>
            </a:pPr>
            <a:r>
              <a:rPr lang="en-US" dirty="0"/>
              <a:t>Footnotes: 16pt</a:t>
            </a:r>
          </a:p>
          <a:p>
            <a:pPr>
              <a:tabLst>
                <a:tab pos="968375" algn="l"/>
              </a:tabLst>
            </a:pPr>
            <a:r>
              <a:rPr lang="en-US" dirty="0"/>
              <a:t>Ref: 14pt</a:t>
            </a:r>
          </a:p>
        </p:txBody>
      </p:sp>
    </p:spTree>
    <p:extLst>
      <p:ext uri="{BB962C8B-B14F-4D97-AF65-F5344CB8AC3E}">
        <p14:creationId xmlns:p14="http://schemas.microsoft.com/office/powerpoint/2010/main" val="2660068919"/>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guide id="3" orient="horz" pos="6312">
          <p15:clr>
            <a:srgbClr val="FBAE40"/>
          </p15:clr>
        </p15:guide>
        <p15:guide id="4" pos="360">
          <p15:clr>
            <a:srgbClr val="FBAE40"/>
          </p15:clr>
        </p15:guide>
        <p15:guide id="5" pos="111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Divider Slide">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5627"/>
          <a:stretch/>
        </p:blipFill>
        <p:spPr bwMode="grayWhite">
          <a:xfrm>
            <a:off x="0" y="5107788"/>
            <a:ext cx="18288000" cy="5179219"/>
          </a:xfrm>
          <a:prstGeom prst="rect">
            <a:avLst/>
          </a:prstGeom>
        </p:spPr>
      </p:pic>
      <p:sp>
        <p:nvSpPr>
          <p:cNvPr id="3106" name="Rectangle 34"/>
          <p:cNvSpPr>
            <a:spLocks noGrp="1" noChangeArrowheads="1"/>
          </p:cNvSpPr>
          <p:nvPr>
            <p:ph type="ctrTitle" sz="quarter"/>
          </p:nvPr>
        </p:nvSpPr>
        <p:spPr>
          <a:xfrm>
            <a:off x="571500" y="2814851"/>
            <a:ext cx="17145000" cy="1714500"/>
          </a:xfrm>
          <a:prstGeom prst="rect">
            <a:avLst/>
          </a:prstGeom>
        </p:spPr>
        <p:txBody>
          <a:bodyPr lIns="114286" tIns="57144" rIns="114286" bIns="57144" anchor="b"/>
          <a:lstStyle>
            <a:lvl1pPr>
              <a:defRPr sz="5400" b="1">
                <a:solidFill>
                  <a:schemeClr val="accent2"/>
                </a:solidFill>
              </a:defRPr>
            </a:lvl1pPr>
          </a:lstStyle>
          <a:p>
            <a:r>
              <a:rPr lang="en-US" dirty="0"/>
              <a:t>Click to edit Master title style</a:t>
            </a:r>
          </a:p>
        </p:txBody>
      </p:sp>
      <p:sp>
        <p:nvSpPr>
          <p:cNvPr id="3107" name="Rectangle 35"/>
          <p:cNvSpPr>
            <a:spLocks noGrp="1" noChangeArrowheads="1"/>
          </p:cNvSpPr>
          <p:nvPr>
            <p:ph type="subTitle" sz="quarter" idx="1"/>
          </p:nvPr>
        </p:nvSpPr>
        <p:spPr>
          <a:xfrm>
            <a:off x="571500" y="5504164"/>
            <a:ext cx="17145000" cy="2628900"/>
          </a:xfrm>
          <a:prstGeom prst="rect">
            <a:avLst/>
          </a:prstGeom>
        </p:spPr>
        <p:txBody>
          <a:bodyPr lIns="115068" tIns="57536" rIns="115068" bIns="57536"/>
          <a:lstStyle>
            <a:lvl1pPr marL="0" indent="0" algn="ctr">
              <a:buFont typeface="Wingdings" pitchFamily="2" charset="2"/>
              <a:buNone/>
              <a:defRPr b="1">
                <a:solidFill>
                  <a:srgbClr val="FFFFFF"/>
                </a:solidFill>
              </a:defRPr>
            </a:lvl1pPr>
          </a:lstStyle>
          <a:p>
            <a:r>
              <a:rPr lang="en-US" dirty="0"/>
              <a:t>Click to edit Master subtitle style</a:t>
            </a:r>
          </a:p>
        </p:txBody>
      </p:sp>
      <p:cxnSp>
        <p:nvCxnSpPr>
          <p:cNvPr id="5" name="Straight Connector 4"/>
          <p:cNvCxnSpPr/>
          <p:nvPr userDrawn="1"/>
        </p:nvCxnSpPr>
        <p:spPr>
          <a:xfrm>
            <a:off x="0" y="5125433"/>
            <a:ext cx="18288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8FDB633-D7D8-E638-B90B-0EA12347763C}"/>
              </a:ext>
            </a:extLst>
          </p:cNvPr>
          <p:cNvSpPr txBox="1"/>
          <p:nvPr userDrawn="1"/>
        </p:nvSpPr>
        <p:spPr>
          <a:xfrm>
            <a:off x="-2140119" y="3119094"/>
            <a:ext cx="1806200" cy="1631216"/>
          </a:xfrm>
          <a:prstGeom prst="rect">
            <a:avLst/>
          </a:prstGeom>
          <a:noFill/>
        </p:spPr>
        <p:txBody>
          <a:bodyPr wrap="none" rtlCol="0">
            <a:spAutoFit/>
          </a:bodyPr>
          <a:lstStyle/>
          <a:p>
            <a:pPr>
              <a:tabLst>
                <a:tab pos="968375" algn="l"/>
              </a:tabLst>
            </a:pPr>
            <a:r>
              <a:rPr lang="en-US" dirty="0"/>
              <a:t>Title: 54pt</a:t>
            </a:r>
          </a:p>
          <a:p>
            <a:pPr>
              <a:tabLst>
                <a:tab pos="968375" algn="l"/>
              </a:tabLst>
            </a:pPr>
            <a:endParaRPr lang="en-US" dirty="0"/>
          </a:p>
          <a:p>
            <a:pPr>
              <a:tabLst>
                <a:tab pos="968375" algn="l"/>
              </a:tabLst>
            </a:pPr>
            <a:r>
              <a:rPr lang="en-US" dirty="0"/>
              <a:t>THANK YOU </a:t>
            </a:r>
          </a:p>
          <a:p>
            <a:pPr>
              <a:tabLst>
                <a:tab pos="968375" algn="l"/>
              </a:tabLst>
            </a:pPr>
            <a:r>
              <a:rPr lang="en-US" dirty="0"/>
              <a:t>Slide: 60pt</a:t>
            </a:r>
          </a:p>
        </p:txBody>
      </p:sp>
      <p:sp>
        <p:nvSpPr>
          <p:cNvPr id="3" name="TextBox 2">
            <a:extLst>
              <a:ext uri="{FF2B5EF4-FFF2-40B4-BE49-F238E27FC236}">
                <a16:creationId xmlns:a16="http://schemas.microsoft.com/office/drawing/2014/main" id="{B53733DA-AB25-23BB-4540-0A002EF56BB0}"/>
              </a:ext>
            </a:extLst>
          </p:cNvPr>
          <p:cNvSpPr txBox="1"/>
          <p:nvPr userDrawn="1"/>
        </p:nvSpPr>
        <p:spPr>
          <a:xfrm>
            <a:off x="-2140119" y="6095050"/>
            <a:ext cx="1946751" cy="861774"/>
          </a:xfrm>
          <a:prstGeom prst="rect">
            <a:avLst/>
          </a:prstGeom>
          <a:noFill/>
        </p:spPr>
        <p:txBody>
          <a:bodyPr wrap="none" rtlCol="0">
            <a:spAutoFit/>
          </a:bodyPr>
          <a:lstStyle/>
          <a:p>
            <a:pPr>
              <a:tabLst>
                <a:tab pos="968375" algn="l"/>
              </a:tabLst>
            </a:pPr>
            <a:r>
              <a:rPr lang="en-US" dirty="0"/>
              <a:t>Subtitle: 40pt</a:t>
            </a:r>
          </a:p>
          <a:p>
            <a:pPr>
              <a:tabLst>
                <a:tab pos="968375" algn="l"/>
              </a:tabLst>
            </a:pPr>
            <a:r>
              <a:rPr lang="en-US" dirty="0"/>
              <a:t>BOLD</a:t>
            </a:r>
          </a:p>
        </p:txBody>
      </p:sp>
    </p:spTree>
    <p:extLst>
      <p:ext uri="{BB962C8B-B14F-4D97-AF65-F5344CB8AC3E}">
        <p14:creationId xmlns:p14="http://schemas.microsoft.com/office/powerpoint/2010/main" val="384476870"/>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w/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4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765096"/>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765096"/>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3" name="TextBox 2">
            <a:extLst>
              <a:ext uri="{FF2B5EF4-FFF2-40B4-BE49-F238E27FC236}">
                <a16:creationId xmlns:a16="http://schemas.microsoft.com/office/drawing/2014/main" id="{14DF15A5-8557-3079-84CF-EC82AF343F24}"/>
              </a:ext>
            </a:extLst>
          </p:cNvPr>
          <p:cNvSpPr txBox="1"/>
          <p:nvPr userDrawn="1"/>
        </p:nvSpPr>
        <p:spPr>
          <a:xfrm>
            <a:off x="-4052047" y="599891"/>
            <a:ext cx="3864328" cy="4324261"/>
          </a:xfrm>
          <a:prstGeom prst="rect">
            <a:avLst/>
          </a:prstGeom>
          <a:noFill/>
        </p:spPr>
        <p:txBody>
          <a:bodyPr wrap="none" rtlCol="0">
            <a:spAutoFit/>
          </a:bodyPr>
          <a:lstStyle/>
          <a:p>
            <a:pPr>
              <a:tabLst>
                <a:tab pos="968375" algn="l"/>
              </a:tabLst>
            </a:pPr>
            <a:r>
              <a:rPr lang="en-US" dirty="0"/>
              <a:t>Title: 44pt</a:t>
            </a:r>
          </a:p>
          <a:p>
            <a:pPr>
              <a:tabLst>
                <a:tab pos="968375" algn="l"/>
              </a:tabLst>
            </a:pPr>
            <a:r>
              <a:rPr lang="en-US" dirty="0"/>
              <a:t>Subtitles: 40pt</a:t>
            </a:r>
          </a:p>
          <a:p>
            <a:pPr>
              <a:tabLst>
                <a:tab pos="968375" algn="l"/>
              </a:tabLst>
            </a:pPr>
            <a:endParaRPr lang="en-US" dirty="0"/>
          </a:p>
          <a:p>
            <a:pPr>
              <a:tabLst>
                <a:tab pos="968375" algn="l"/>
              </a:tabLst>
            </a:pPr>
            <a:endParaRPr lang="en-US" dirty="0"/>
          </a:p>
          <a:p>
            <a:pPr>
              <a:tabLst>
                <a:tab pos="968375" algn="l"/>
              </a:tabLst>
            </a:pPr>
            <a:r>
              <a:rPr lang="en-US" dirty="0"/>
              <a:t>text: </a:t>
            </a:r>
          </a:p>
          <a:p>
            <a:pPr>
              <a:tabLst>
                <a:tab pos="968375" algn="l"/>
              </a:tabLst>
            </a:pPr>
            <a:r>
              <a:rPr lang="en-US" dirty="0"/>
              <a:t>Non bullet: 40pt</a:t>
            </a:r>
          </a:p>
          <a:p>
            <a:pPr>
              <a:tabLst>
                <a:tab pos="968375" algn="l"/>
              </a:tabLst>
            </a:pPr>
            <a:r>
              <a:rPr lang="en-US" dirty="0"/>
              <a:t>Bullet: 	36pt</a:t>
            </a:r>
          </a:p>
          <a:p>
            <a:pPr>
              <a:tabLst>
                <a:tab pos="968375" algn="l"/>
              </a:tabLst>
            </a:pPr>
            <a:r>
              <a:rPr lang="en-US" dirty="0"/>
              <a:t>	32pt</a:t>
            </a:r>
          </a:p>
          <a:p>
            <a:pPr>
              <a:tabLst>
                <a:tab pos="968375" algn="l"/>
              </a:tabLst>
            </a:pPr>
            <a:r>
              <a:rPr lang="en-US" dirty="0"/>
              <a:t>	28pt</a:t>
            </a:r>
          </a:p>
          <a:p>
            <a:pPr>
              <a:tabLst>
                <a:tab pos="968375" algn="l"/>
              </a:tabLst>
            </a:pPr>
            <a:r>
              <a:rPr lang="en-US" dirty="0"/>
              <a:t>	24pt</a:t>
            </a:r>
          </a:p>
          <a:p>
            <a:pPr>
              <a:tabLst>
                <a:tab pos="968375" algn="l"/>
              </a:tabLst>
            </a:pPr>
            <a:r>
              <a:rPr lang="en-US" dirty="0"/>
              <a:t>	&lt;24 – 2pt decreasing</a:t>
            </a:r>
          </a:p>
        </p:txBody>
      </p:sp>
      <p:sp>
        <p:nvSpPr>
          <p:cNvPr id="5" name="TextBox 4">
            <a:extLst>
              <a:ext uri="{FF2B5EF4-FFF2-40B4-BE49-F238E27FC236}">
                <a16:creationId xmlns:a16="http://schemas.microsoft.com/office/drawing/2014/main" id="{EF917F31-780F-D17E-7B3B-5891EEF95E2C}"/>
              </a:ext>
            </a:extLst>
          </p:cNvPr>
          <p:cNvSpPr txBox="1"/>
          <p:nvPr userDrawn="1"/>
        </p:nvSpPr>
        <p:spPr>
          <a:xfrm>
            <a:off x="-4052047" y="9287137"/>
            <a:ext cx="2254528" cy="861774"/>
          </a:xfrm>
          <a:prstGeom prst="rect">
            <a:avLst/>
          </a:prstGeom>
          <a:noFill/>
        </p:spPr>
        <p:txBody>
          <a:bodyPr wrap="none" rtlCol="0">
            <a:spAutoFit/>
          </a:bodyPr>
          <a:lstStyle/>
          <a:p>
            <a:pPr>
              <a:tabLst>
                <a:tab pos="968375" algn="l"/>
              </a:tabLst>
            </a:pPr>
            <a:r>
              <a:rPr lang="en-US" dirty="0"/>
              <a:t>Footnotes: 16pt</a:t>
            </a:r>
          </a:p>
          <a:p>
            <a:pPr>
              <a:tabLst>
                <a:tab pos="968375" algn="l"/>
              </a:tabLst>
            </a:pPr>
            <a:r>
              <a:rPr lang="en-US" dirty="0"/>
              <a:t>Ref: 14pt</a:t>
            </a:r>
          </a:p>
        </p:txBody>
      </p:sp>
    </p:spTree>
    <p:extLst>
      <p:ext uri="{BB962C8B-B14F-4D97-AF65-F5344CB8AC3E}">
        <p14:creationId xmlns:p14="http://schemas.microsoft.com/office/powerpoint/2010/main" val="3943982978"/>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guide id="3" pos="360">
          <p15:clr>
            <a:srgbClr val="FBAE40"/>
          </p15:clr>
        </p15:guide>
        <p15:guide id="4" pos="11184">
          <p15:clr>
            <a:srgbClr val="FBAE40"/>
          </p15:clr>
        </p15:guide>
        <p15:guide id="5" orient="horz" pos="63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772400"/>
          </a:xfrm>
          <a:prstGeom prst="rect">
            <a:avLst/>
          </a:prstGeom>
        </p:spPr>
        <p:txBody>
          <a:bodyPr lIns="114286" tIns="57144" rIns="114286" bIns="57144"/>
          <a:lstStyle>
            <a:lvl1pPr>
              <a:spcBef>
                <a:spcPts val="0"/>
              </a:spcBef>
              <a:spcAft>
                <a:spcPts val="1500"/>
              </a:spcAft>
              <a:defRPr sz="4000">
                <a:solidFill>
                  <a:schemeClr val="bg1"/>
                </a:solidFill>
              </a:defRPr>
            </a:lvl1pPr>
            <a:lvl2pPr>
              <a:spcBef>
                <a:spcPts val="0"/>
              </a:spcBef>
              <a:spcAft>
                <a:spcPts val="1500"/>
              </a:spcAft>
              <a:defRPr sz="3600">
                <a:solidFill>
                  <a:schemeClr val="bg1"/>
                </a:solidFill>
              </a:defRPr>
            </a:lvl2pPr>
            <a:lvl3pPr>
              <a:spcBef>
                <a:spcPts val="0"/>
              </a:spcBef>
              <a:spcAft>
                <a:spcPts val="1500"/>
              </a:spcAft>
              <a:defRPr sz="3200">
                <a:solidFill>
                  <a:schemeClr val="bg1"/>
                </a:solidFill>
              </a:defRPr>
            </a:lvl3pPr>
            <a:lvl4pPr>
              <a:spcBef>
                <a:spcPts val="0"/>
              </a:spcBef>
              <a:spcAft>
                <a:spcPts val="1500"/>
              </a:spcAft>
              <a:defRPr sz="2400">
                <a:solidFill>
                  <a:schemeClr val="bg1"/>
                </a:solidFill>
              </a:defRPr>
            </a:lvl4pPr>
            <a:lvl5pPr>
              <a:spcBef>
                <a:spcPts val="0"/>
              </a:spcBef>
              <a:spcAft>
                <a:spcPts val="1500"/>
              </a:spcAft>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035509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720806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w/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4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40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4"/>
            <a:ext cx="8449080" cy="6809070"/>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40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6" name="Content Placeholder 5"/>
          <p:cNvSpPr>
            <a:spLocks noGrp="1"/>
          </p:cNvSpPr>
          <p:nvPr>
            <p:ph sz="quarter" idx="4"/>
          </p:nvPr>
        </p:nvSpPr>
        <p:spPr>
          <a:xfrm>
            <a:off x="9290079" y="2799164"/>
            <a:ext cx="8452400" cy="6809070"/>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Box 7">
            <a:extLst>
              <a:ext uri="{FF2B5EF4-FFF2-40B4-BE49-F238E27FC236}">
                <a16:creationId xmlns:a16="http://schemas.microsoft.com/office/drawing/2014/main" id="{02C2DBC0-B98F-CDD2-FCE7-345D2A6E75FB}"/>
              </a:ext>
            </a:extLst>
          </p:cNvPr>
          <p:cNvSpPr txBox="1"/>
          <p:nvPr userDrawn="1"/>
        </p:nvSpPr>
        <p:spPr>
          <a:xfrm>
            <a:off x="-4052047" y="599891"/>
            <a:ext cx="3864328" cy="4324261"/>
          </a:xfrm>
          <a:prstGeom prst="rect">
            <a:avLst/>
          </a:prstGeom>
          <a:noFill/>
        </p:spPr>
        <p:txBody>
          <a:bodyPr wrap="none" rtlCol="0">
            <a:spAutoFit/>
          </a:bodyPr>
          <a:lstStyle/>
          <a:p>
            <a:pPr>
              <a:tabLst>
                <a:tab pos="968375" algn="l"/>
              </a:tabLst>
            </a:pPr>
            <a:r>
              <a:rPr lang="en-US" dirty="0"/>
              <a:t>Title: 44pt</a:t>
            </a:r>
          </a:p>
          <a:p>
            <a:pPr>
              <a:tabLst>
                <a:tab pos="968375" algn="l"/>
              </a:tabLst>
            </a:pPr>
            <a:r>
              <a:rPr lang="en-US" dirty="0"/>
              <a:t>Subtitles: 40pt</a:t>
            </a:r>
          </a:p>
          <a:p>
            <a:pPr>
              <a:tabLst>
                <a:tab pos="968375" algn="l"/>
              </a:tabLst>
            </a:pPr>
            <a:endParaRPr lang="en-US" dirty="0"/>
          </a:p>
          <a:p>
            <a:pPr>
              <a:tabLst>
                <a:tab pos="968375" algn="l"/>
              </a:tabLst>
            </a:pPr>
            <a:endParaRPr lang="en-US" dirty="0"/>
          </a:p>
          <a:p>
            <a:pPr>
              <a:tabLst>
                <a:tab pos="968375" algn="l"/>
              </a:tabLst>
            </a:pPr>
            <a:r>
              <a:rPr lang="en-US" dirty="0"/>
              <a:t>text: </a:t>
            </a:r>
          </a:p>
          <a:p>
            <a:pPr>
              <a:tabLst>
                <a:tab pos="968375" algn="l"/>
              </a:tabLst>
            </a:pPr>
            <a:r>
              <a:rPr lang="en-US" dirty="0"/>
              <a:t>Section title: 40pt</a:t>
            </a:r>
          </a:p>
          <a:p>
            <a:pPr>
              <a:tabLst>
                <a:tab pos="968375" algn="l"/>
              </a:tabLst>
            </a:pPr>
            <a:r>
              <a:rPr lang="en-US" dirty="0"/>
              <a:t>Bullet: 	36pt</a:t>
            </a:r>
          </a:p>
          <a:p>
            <a:pPr>
              <a:tabLst>
                <a:tab pos="968375" algn="l"/>
              </a:tabLst>
            </a:pPr>
            <a:r>
              <a:rPr lang="en-US" dirty="0"/>
              <a:t>	32pt</a:t>
            </a:r>
          </a:p>
          <a:p>
            <a:pPr>
              <a:tabLst>
                <a:tab pos="968375" algn="l"/>
              </a:tabLst>
            </a:pPr>
            <a:r>
              <a:rPr lang="en-US" dirty="0"/>
              <a:t>	28pt</a:t>
            </a:r>
          </a:p>
          <a:p>
            <a:pPr>
              <a:tabLst>
                <a:tab pos="968375" algn="l"/>
              </a:tabLst>
            </a:pPr>
            <a:r>
              <a:rPr lang="en-US" dirty="0"/>
              <a:t>	24pt</a:t>
            </a:r>
          </a:p>
          <a:p>
            <a:pPr>
              <a:tabLst>
                <a:tab pos="968375" algn="l"/>
              </a:tabLst>
            </a:pPr>
            <a:r>
              <a:rPr lang="en-US" dirty="0"/>
              <a:t>	&lt;24 – 2pt decreasing</a:t>
            </a:r>
          </a:p>
        </p:txBody>
      </p:sp>
      <p:sp>
        <p:nvSpPr>
          <p:cNvPr id="9" name="TextBox 8">
            <a:extLst>
              <a:ext uri="{FF2B5EF4-FFF2-40B4-BE49-F238E27FC236}">
                <a16:creationId xmlns:a16="http://schemas.microsoft.com/office/drawing/2014/main" id="{1AF442F3-2204-1AF8-FB67-05037F39F630}"/>
              </a:ext>
            </a:extLst>
          </p:cNvPr>
          <p:cNvSpPr txBox="1"/>
          <p:nvPr userDrawn="1"/>
        </p:nvSpPr>
        <p:spPr>
          <a:xfrm>
            <a:off x="-4052047" y="9287137"/>
            <a:ext cx="2254528" cy="861774"/>
          </a:xfrm>
          <a:prstGeom prst="rect">
            <a:avLst/>
          </a:prstGeom>
          <a:noFill/>
        </p:spPr>
        <p:txBody>
          <a:bodyPr wrap="none" rtlCol="0">
            <a:spAutoFit/>
          </a:bodyPr>
          <a:lstStyle/>
          <a:p>
            <a:pPr>
              <a:tabLst>
                <a:tab pos="968375" algn="l"/>
              </a:tabLst>
            </a:pPr>
            <a:r>
              <a:rPr lang="en-US" dirty="0"/>
              <a:t>Footnotes: 16pt</a:t>
            </a:r>
          </a:p>
          <a:p>
            <a:pPr>
              <a:tabLst>
                <a:tab pos="968375" algn="l"/>
              </a:tabLst>
            </a:pPr>
            <a:r>
              <a:rPr lang="en-US" dirty="0"/>
              <a:t>Ref: 14pt</a:t>
            </a:r>
          </a:p>
        </p:txBody>
      </p:sp>
    </p:spTree>
    <p:extLst>
      <p:ext uri="{BB962C8B-B14F-4D97-AF65-F5344CB8AC3E}">
        <p14:creationId xmlns:p14="http://schemas.microsoft.com/office/powerpoint/2010/main" val="2867825062"/>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w/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4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40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3"/>
            <a:ext cx="8449080" cy="6754269"/>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40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6" name="Content Placeholder 5"/>
          <p:cNvSpPr>
            <a:spLocks noGrp="1"/>
          </p:cNvSpPr>
          <p:nvPr>
            <p:ph sz="quarter" idx="4"/>
          </p:nvPr>
        </p:nvSpPr>
        <p:spPr>
          <a:xfrm>
            <a:off x="9290079" y="2799163"/>
            <a:ext cx="8452400" cy="6754269"/>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74927142"/>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765096"/>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765096"/>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8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3338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4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765096"/>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765096"/>
          </a:xfrm>
          <a:prstGeom prst="rect">
            <a:avLst/>
          </a:prstGeom>
        </p:spPr>
        <p:txBody>
          <a:bodyPr lIns="114300" tIns="57150" rIns="114300" bIns="57150"/>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2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22059034"/>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pos="360" userDrawn="1">
          <p15:clr>
            <a:srgbClr val="FBAE40"/>
          </p15:clr>
        </p15:guide>
        <p15:guide id="4" pos="11184" userDrawn="1">
          <p15:clr>
            <a:srgbClr val="FBAE40"/>
          </p15:clr>
        </p15:guide>
        <p15:guide id="5" orient="horz" pos="63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37144" tIns="68573" rIns="137144" bIns="68573"/>
          <a:lstStyle>
            <a:lvl1pPr>
              <a:defRPr sz="5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772400"/>
          </a:xfrm>
          <a:prstGeom prst="rect">
            <a:avLst/>
          </a:prstGeom>
        </p:spPr>
        <p:txBody>
          <a:bodyPr lIns="137144" tIns="68573" rIns="137144" bIns="68573"/>
          <a:lstStyle>
            <a:lvl1pPr>
              <a:spcBef>
                <a:spcPts val="0"/>
              </a:spcBef>
              <a:spcAft>
                <a:spcPts val="1500"/>
              </a:spcAft>
              <a:defRPr sz="4000">
                <a:solidFill>
                  <a:schemeClr val="bg1"/>
                </a:solidFill>
              </a:defRPr>
            </a:lvl1pPr>
            <a:lvl2pPr>
              <a:spcBef>
                <a:spcPts val="0"/>
              </a:spcBef>
              <a:spcAft>
                <a:spcPts val="1500"/>
              </a:spcAft>
              <a:defRPr sz="3500">
                <a:solidFill>
                  <a:schemeClr val="bg1"/>
                </a:solidFill>
              </a:defRPr>
            </a:lvl2pPr>
            <a:lvl3pPr>
              <a:spcBef>
                <a:spcPts val="0"/>
              </a:spcBef>
              <a:spcAft>
                <a:spcPts val="1500"/>
              </a:spcAft>
              <a:defRPr sz="3000">
                <a:solidFill>
                  <a:schemeClr val="bg1"/>
                </a:solidFill>
              </a:defRPr>
            </a:lvl3pPr>
            <a:lvl4pPr>
              <a:spcBef>
                <a:spcPts val="0"/>
              </a:spcBef>
              <a:spcAft>
                <a:spcPts val="1500"/>
              </a:spcAft>
              <a:defRPr sz="2500">
                <a:solidFill>
                  <a:schemeClr val="bg1"/>
                </a:solidFill>
              </a:defRPr>
            </a:lvl4pPr>
            <a:lvl5pPr>
              <a:spcBef>
                <a:spcPts val="0"/>
              </a:spcBef>
              <a:spcAft>
                <a:spcPts val="1500"/>
              </a:spcAft>
              <a:defRPr sz="2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89" y="9745268"/>
            <a:ext cx="17168091" cy="384128"/>
          </a:xfrm>
          <a:prstGeom prst="rect">
            <a:avLst/>
          </a:prstGeom>
        </p:spPr>
        <p:txBody>
          <a:bodyPr lIns="137160" tIns="68580" rIns="137160" bIns="68580" anchor="b"/>
          <a:lstStyle>
            <a:lvl1pPr marL="0" indent="0">
              <a:buNone/>
              <a:defRPr sz="1800" b="1">
                <a:solidFill>
                  <a:schemeClr val="bg1"/>
                </a:solidFill>
              </a:defRPr>
            </a:lvl1pPr>
            <a:lvl2pPr marL="571410" indent="0">
              <a:buNone/>
              <a:defRPr sz="1500">
                <a:solidFill>
                  <a:schemeClr val="bg1"/>
                </a:solidFill>
              </a:defRPr>
            </a:lvl2pPr>
            <a:lvl3pPr marL="1142820" indent="0">
              <a:buNone/>
              <a:defRPr sz="1500">
                <a:solidFill>
                  <a:schemeClr val="bg1"/>
                </a:solidFill>
              </a:defRPr>
            </a:lvl3pPr>
            <a:lvl4pPr marL="1714229" indent="0">
              <a:buNone/>
              <a:defRPr sz="1500">
                <a:solidFill>
                  <a:schemeClr val="bg1"/>
                </a:solidFill>
              </a:defRPr>
            </a:lvl4pPr>
            <a:lvl5pPr marL="2285642"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93557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37144" tIns="68573" rIns="137144" bIns="68573"/>
          <a:lstStyle>
            <a:lvl1pPr>
              <a:defRPr sz="50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89" y="9745268"/>
            <a:ext cx="17168091" cy="384128"/>
          </a:xfrm>
          <a:prstGeom prst="rect">
            <a:avLst/>
          </a:prstGeom>
        </p:spPr>
        <p:txBody>
          <a:bodyPr lIns="137160" tIns="68580" rIns="137160" bIns="68580" anchor="b"/>
          <a:lstStyle>
            <a:lvl1pPr marL="0" indent="0">
              <a:buNone/>
              <a:defRPr sz="1800" b="1">
                <a:solidFill>
                  <a:schemeClr val="bg1"/>
                </a:solidFill>
              </a:defRPr>
            </a:lvl1pPr>
            <a:lvl2pPr marL="571410" indent="0">
              <a:buNone/>
              <a:defRPr sz="1500">
                <a:solidFill>
                  <a:schemeClr val="bg1"/>
                </a:solidFill>
              </a:defRPr>
            </a:lvl2pPr>
            <a:lvl3pPr marL="1142820" indent="0">
              <a:buNone/>
              <a:defRPr sz="1500">
                <a:solidFill>
                  <a:schemeClr val="bg1"/>
                </a:solidFill>
              </a:defRPr>
            </a:lvl3pPr>
            <a:lvl4pPr marL="1714229" indent="0">
              <a:buNone/>
              <a:defRPr sz="1500">
                <a:solidFill>
                  <a:schemeClr val="bg1"/>
                </a:solidFill>
              </a:defRPr>
            </a:lvl4pPr>
            <a:lvl5pPr marL="2285642"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9304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Two Presenters">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545526" y="1846868"/>
            <a:ext cx="17196957" cy="3874028"/>
          </a:xfrm>
          <a:prstGeom prst="rect">
            <a:avLst/>
          </a:prstGeom>
        </p:spPr>
        <p:txBody>
          <a:bodyPr lIns="137160" tIns="68580" rIns="137160" bIns="68580" anchor="b"/>
          <a:lstStyle>
            <a:lvl1pPr algn="ctr">
              <a:lnSpc>
                <a:spcPct val="100000"/>
              </a:lnSpc>
              <a:defRPr sz="5000" b="1" i="1">
                <a:latin typeface="+mj-lt"/>
              </a:defRPr>
            </a:lvl1pPr>
          </a:lstStyle>
          <a:p>
            <a:r>
              <a:rPr lang="en-US" dirty="0"/>
              <a:t>Click to edit Master title style</a:t>
            </a:r>
          </a:p>
        </p:txBody>
      </p:sp>
      <p:sp>
        <p:nvSpPr>
          <p:cNvPr id="7" name="Text Placeholder 6"/>
          <p:cNvSpPr>
            <a:spLocks noGrp="1"/>
          </p:cNvSpPr>
          <p:nvPr>
            <p:ph type="body" sz="quarter" idx="10"/>
          </p:nvPr>
        </p:nvSpPr>
        <p:spPr>
          <a:xfrm>
            <a:off x="574389" y="5888543"/>
            <a:ext cx="8282799" cy="722588"/>
          </a:xfrm>
          <a:prstGeom prst="rect">
            <a:avLst/>
          </a:prstGeom>
        </p:spPr>
        <p:txBody>
          <a:bodyPr lIns="137160" tIns="68580" rIns="137160" bIns="68580" anchor="b"/>
          <a:lstStyle>
            <a:lvl1pPr marL="0" indent="0" algn="ctr">
              <a:buNone/>
              <a:defRPr sz="35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574388" y="6557554"/>
            <a:ext cx="8296658" cy="2672765"/>
          </a:xfrm>
          <a:prstGeom prst="rect">
            <a:avLst/>
          </a:prstGeom>
        </p:spPr>
        <p:txBody>
          <a:bodyPr lIns="137160" tIns="68580" rIns="137160" bIns="68580"/>
          <a:lstStyle>
            <a:lvl1pPr marL="0" indent="0" algn="ctr">
              <a:buNone/>
              <a:defRPr sz="2700">
                <a:solidFill>
                  <a:schemeClr val="bg1"/>
                </a:solidFill>
              </a:defRPr>
            </a:lvl1pPr>
            <a:lvl2pPr marL="571410" indent="0">
              <a:buNone/>
              <a:defRPr>
                <a:solidFill>
                  <a:schemeClr val="bg1"/>
                </a:solidFill>
              </a:defRPr>
            </a:lvl2pPr>
            <a:lvl3pPr marL="1142820" indent="0">
              <a:buNone/>
              <a:defRPr>
                <a:solidFill>
                  <a:schemeClr val="bg1"/>
                </a:solidFill>
              </a:defRPr>
            </a:lvl3pPr>
            <a:lvl4pPr marL="1714229" indent="0">
              <a:buNone/>
              <a:defRPr>
                <a:solidFill>
                  <a:schemeClr val="bg1"/>
                </a:solidFill>
              </a:defRPr>
            </a:lvl4pPr>
            <a:lvl5pPr marL="2285642" indent="0">
              <a:buNone/>
              <a:defRPr>
                <a:solidFill>
                  <a:schemeClr val="bg1"/>
                </a:solidFill>
              </a:defRPr>
            </a:lvl5pPr>
          </a:lstStyle>
          <a:p>
            <a:pPr lvl="0"/>
            <a:r>
              <a:rPr lang="en-US" dirty="0"/>
              <a:t>Click to edit Master text styles</a:t>
            </a:r>
          </a:p>
        </p:txBody>
      </p:sp>
      <p:sp>
        <p:nvSpPr>
          <p:cNvPr id="6" name="Text Placeholder 6"/>
          <p:cNvSpPr>
            <a:spLocks noGrp="1"/>
          </p:cNvSpPr>
          <p:nvPr>
            <p:ph type="body" sz="quarter" idx="12"/>
          </p:nvPr>
        </p:nvSpPr>
        <p:spPr>
          <a:xfrm>
            <a:off x="9326018" y="5888543"/>
            <a:ext cx="8282799" cy="722588"/>
          </a:xfrm>
          <a:prstGeom prst="rect">
            <a:avLst/>
          </a:prstGeom>
        </p:spPr>
        <p:txBody>
          <a:bodyPr lIns="137160" tIns="68580" rIns="137160" bIns="68580" anchor="b"/>
          <a:lstStyle>
            <a:lvl1pPr marL="0" indent="0" algn="ctr">
              <a:buNone/>
              <a:defRPr sz="35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8" name="Text Placeholder 8"/>
          <p:cNvSpPr>
            <a:spLocks noGrp="1"/>
          </p:cNvSpPr>
          <p:nvPr>
            <p:ph type="body" sz="quarter" idx="13"/>
          </p:nvPr>
        </p:nvSpPr>
        <p:spPr>
          <a:xfrm>
            <a:off x="9326015" y="6557554"/>
            <a:ext cx="8296658" cy="2672765"/>
          </a:xfrm>
          <a:prstGeom prst="rect">
            <a:avLst/>
          </a:prstGeom>
        </p:spPr>
        <p:txBody>
          <a:bodyPr lIns="137160" tIns="68580" rIns="137160" bIns="68580"/>
          <a:lstStyle>
            <a:lvl1pPr marL="0" indent="0" algn="ctr">
              <a:buNone/>
              <a:defRPr sz="2700">
                <a:solidFill>
                  <a:schemeClr val="bg1"/>
                </a:solidFill>
              </a:defRPr>
            </a:lvl1pPr>
            <a:lvl2pPr marL="571410" indent="0">
              <a:buNone/>
              <a:defRPr>
                <a:solidFill>
                  <a:schemeClr val="bg1"/>
                </a:solidFill>
              </a:defRPr>
            </a:lvl2pPr>
            <a:lvl3pPr marL="1142820" indent="0">
              <a:buNone/>
              <a:defRPr>
                <a:solidFill>
                  <a:schemeClr val="bg1"/>
                </a:solidFill>
              </a:defRPr>
            </a:lvl3pPr>
            <a:lvl4pPr marL="1714229" indent="0">
              <a:buNone/>
              <a:defRPr>
                <a:solidFill>
                  <a:schemeClr val="bg1"/>
                </a:solidFill>
              </a:defRPr>
            </a:lvl4pPr>
            <a:lvl5pPr marL="2285642"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85276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545526" y="1846868"/>
            <a:ext cx="17196957" cy="3874028"/>
          </a:xfrm>
          <a:prstGeom prst="rect">
            <a:avLst/>
          </a:prstGeom>
        </p:spPr>
        <p:txBody>
          <a:bodyPr lIns="137160" tIns="68580" rIns="137160" bIns="68580" anchor="b"/>
          <a:lstStyle>
            <a:lvl1pPr algn="ctr">
              <a:lnSpc>
                <a:spcPct val="100000"/>
              </a:lnSpc>
              <a:defRPr sz="5500" b="1" i="1">
                <a:latin typeface="+mj-lt"/>
              </a:defRPr>
            </a:lvl1pPr>
          </a:lstStyle>
          <a:p>
            <a:r>
              <a:rPr lang="en-US" dirty="0"/>
              <a:t>Click to edit Master title style</a:t>
            </a:r>
          </a:p>
        </p:txBody>
      </p:sp>
      <p:sp>
        <p:nvSpPr>
          <p:cNvPr id="7" name="Text Placeholder 6"/>
          <p:cNvSpPr>
            <a:spLocks noGrp="1"/>
          </p:cNvSpPr>
          <p:nvPr>
            <p:ph type="body" sz="quarter" idx="10"/>
          </p:nvPr>
        </p:nvSpPr>
        <p:spPr>
          <a:xfrm>
            <a:off x="574390" y="5888543"/>
            <a:ext cx="17110364" cy="722588"/>
          </a:xfrm>
          <a:prstGeom prst="rect">
            <a:avLst/>
          </a:prstGeom>
        </p:spPr>
        <p:txBody>
          <a:bodyPr lIns="137160" tIns="68580" rIns="137160" bIns="68580" anchor="b"/>
          <a:lstStyle>
            <a:lvl1pPr marL="0" indent="0" algn="ctr">
              <a:buNone/>
              <a:defRPr sz="35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574388" y="6557554"/>
            <a:ext cx="17138993" cy="2672765"/>
          </a:xfrm>
          <a:prstGeom prst="rect">
            <a:avLst/>
          </a:prstGeom>
        </p:spPr>
        <p:txBody>
          <a:bodyPr lIns="137160" tIns="68580" rIns="137160" bIns="68580"/>
          <a:lstStyle>
            <a:lvl1pPr marL="0" indent="0" algn="ctr">
              <a:buNone/>
              <a:defRPr sz="2700">
                <a:solidFill>
                  <a:schemeClr val="bg1"/>
                </a:solidFill>
              </a:defRPr>
            </a:lvl1pPr>
            <a:lvl2pPr marL="571410" indent="0">
              <a:buNone/>
              <a:defRPr>
                <a:solidFill>
                  <a:schemeClr val="bg1"/>
                </a:solidFill>
              </a:defRPr>
            </a:lvl2pPr>
            <a:lvl3pPr marL="1142820" indent="0">
              <a:buNone/>
              <a:defRPr>
                <a:solidFill>
                  <a:schemeClr val="bg1"/>
                </a:solidFill>
              </a:defRPr>
            </a:lvl3pPr>
            <a:lvl4pPr marL="1714229" indent="0">
              <a:buNone/>
              <a:defRPr>
                <a:solidFill>
                  <a:schemeClr val="bg1"/>
                </a:solidFill>
              </a:defRPr>
            </a:lvl4pPr>
            <a:lvl5pPr marL="2285642"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82547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jpe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White">
          <a:xfrm>
            <a:off x="0" y="0"/>
            <a:ext cx="18288000" cy="10287000"/>
          </a:xfrm>
          <a:prstGeom prst="rect">
            <a:avLst/>
          </a:prstGeom>
        </p:spPr>
      </p:pic>
    </p:spTree>
    <p:extLst>
      <p:ext uri="{BB962C8B-B14F-4D97-AF65-F5344CB8AC3E}">
        <p14:creationId xmlns:p14="http://schemas.microsoft.com/office/powerpoint/2010/main" val="68397638"/>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720" r:id="rId3"/>
    <p:sldLayoutId id="2147483719" r:id="rId4"/>
    <p:sldLayoutId id="2147483721" r:id="rId5"/>
    <p:sldLayoutId id="2147483730" r:id="rId6"/>
    <p:sldLayoutId id="2147483731" r:id="rId7"/>
    <p:sldLayoutId id="2147483732" r:id="rId8"/>
    <p:sldLayoutId id="2147483733" r:id="rId9"/>
    <p:sldLayoutId id="2147483734" r:id="rId10"/>
    <p:sldLayoutId id="2147483735" r:id="rId11"/>
  </p:sldLayoutIdLst>
  <p:txStyles>
    <p:titleStyle>
      <a:lvl1pPr algn="ctr" defTabSz="571433" rtl="0" eaLnBrk="1" latinLnBrk="0" hangingPunct="1">
        <a:spcBef>
          <a:spcPct val="0"/>
        </a:spcBef>
        <a:buNone/>
        <a:defRPr sz="5400" kern="1200">
          <a:solidFill>
            <a:schemeClr val="tx1"/>
          </a:solidFill>
          <a:latin typeface="+mj-lt"/>
          <a:ea typeface="+mj-ea"/>
          <a:cs typeface="+mj-cs"/>
        </a:defRPr>
      </a:lvl1pPr>
    </p:titleStyle>
    <p:bodyStyle>
      <a:lvl1pPr marL="428574" indent="-428574" algn="l" defTabSz="571433" rtl="0" eaLnBrk="1" latinLnBrk="0" hangingPunct="1">
        <a:spcBef>
          <a:spcPct val="20000"/>
        </a:spcBef>
        <a:buFont typeface="Arial"/>
        <a:buChar char="•"/>
        <a:defRPr sz="4000" kern="1200">
          <a:solidFill>
            <a:schemeClr val="tx1"/>
          </a:solidFill>
          <a:latin typeface="+mn-lt"/>
          <a:ea typeface="+mn-ea"/>
          <a:cs typeface="+mn-cs"/>
        </a:defRPr>
      </a:lvl1pPr>
      <a:lvl2pPr marL="928579" indent="-357146" algn="l" defTabSz="571433" rtl="0" eaLnBrk="1" latinLnBrk="0" hangingPunct="1">
        <a:spcBef>
          <a:spcPct val="20000"/>
        </a:spcBef>
        <a:buFont typeface="Arial"/>
        <a:buChar char="–"/>
        <a:defRPr sz="3500" kern="1200">
          <a:solidFill>
            <a:schemeClr val="tx1"/>
          </a:solidFill>
          <a:latin typeface="+mn-lt"/>
          <a:ea typeface="+mn-ea"/>
          <a:cs typeface="+mn-cs"/>
        </a:defRPr>
      </a:lvl2pPr>
      <a:lvl3pPr marL="1428583" indent="-285718" algn="l" defTabSz="571433" rtl="0" eaLnBrk="1" latinLnBrk="0" hangingPunct="1">
        <a:spcBef>
          <a:spcPct val="20000"/>
        </a:spcBef>
        <a:buFont typeface="Arial"/>
        <a:buChar char="•"/>
        <a:defRPr sz="3100" kern="1200">
          <a:solidFill>
            <a:schemeClr val="tx1"/>
          </a:solidFill>
          <a:latin typeface="+mn-lt"/>
          <a:ea typeface="+mn-ea"/>
          <a:cs typeface="+mn-cs"/>
        </a:defRPr>
      </a:lvl3pPr>
      <a:lvl4pPr marL="2000015" indent="-285718" algn="l" defTabSz="571433" rtl="0" eaLnBrk="1" latinLnBrk="0" hangingPunct="1">
        <a:spcBef>
          <a:spcPct val="20000"/>
        </a:spcBef>
        <a:buFont typeface="Arial"/>
        <a:buChar char="–"/>
        <a:defRPr sz="2500" kern="1200">
          <a:solidFill>
            <a:schemeClr val="tx1"/>
          </a:solidFill>
          <a:latin typeface="+mn-lt"/>
          <a:ea typeface="+mn-ea"/>
          <a:cs typeface="+mn-cs"/>
        </a:defRPr>
      </a:lvl4pPr>
      <a:lvl5pPr marL="2571450" indent="-285718" algn="l" defTabSz="571433" rtl="0" eaLnBrk="1" latinLnBrk="0" hangingPunct="1">
        <a:spcBef>
          <a:spcPct val="20000"/>
        </a:spcBef>
        <a:buFont typeface="Arial"/>
        <a:buChar char="»"/>
        <a:defRPr sz="2500" kern="1200">
          <a:solidFill>
            <a:schemeClr val="tx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1433" rtl="0" eaLnBrk="1" latinLnBrk="0" hangingPunct="1">
        <a:defRPr sz="2300" kern="1200">
          <a:solidFill>
            <a:schemeClr val="tx1"/>
          </a:solidFill>
          <a:latin typeface="+mn-lt"/>
          <a:ea typeface="+mn-ea"/>
          <a:cs typeface="+mn-cs"/>
        </a:defRPr>
      </a:lvl1pPr>
      <a:lvl2pPr marL="571433" algn="l" defTabSz="571433" rtl="0" eaLnBrk="1" latinLnBrk="0" hangingPunct="1">
        <a:defRPr sz="2300" kern="1200">
          <a:solidFill>
            <a:schemeClr val="tx1"/>
          </a:solidFill>
          <a:latin typeface="+mn-lt"/>
          <a:ea typeface="+mn-ea"/>
          <a:cs typeface="+mn-cs"/>
        </a:defRPr>
      </a:lvl2pPr>
      <a:lvl3pPr marL="1142868" algn="l" defTabSz="571433" rtl="0" eaLnBrk="1" latinLnBrk="0" hangingPunct="1">
        <a:defRPr sz="2300" kern="1200">
          <a:solidFill>
            <a:schemeClr val="tx1"/>
          </a:solidFill>
          <a:latin typeface="+mn-lt"/>
          <a:ea typeface="+mn-ea"/>
          <a:cs typeface="+mn-cs"/>
        </a:defRPr>
      </a:lvl3pPr>
      <a:lvl4pPr marL="1714300" algn="l" defTabSz="571433" rtl="0" eaLnBrk="1" latinLnBrk="0" hangingPunct="1">
        <a:defRPr sz="2300" kern="1200">
          <a:solidFill>
            <a:schemeClr val="tx1"/>
          </a:solidFill>
          <a:latin typeface="+mn-lt"/>
          <a:ea typeface="+mn-ea"/>
          <a:cs typeface="+mn-cs"/>
        </a:defRPr>
      </a:lvl4pPr>
      <a:lvl5pPr marL="2285733" algn="l" defTabSz="571433" rtl="0" eaLnBrk="1" latinLnBrk="0" hangingPunct="1">
        <a:defRPr sz="2300" kern="1200">
          <a:solidFill>
            <a:schemeClr val="tx1"/>
          </a:solidFill>
          <a:latin typeface="+mn-lt"/>
          <a:ea typeface="+mn-ea"/>
          <a:cs typeface="+mn-cs"/>
        </a:defRPr>
      </a:lvl5pPr>
      <a:lvl6pPr marL="2857165" algn="l" defTabSz="571433" rtl="0" eaLnBrk="1" latinLnBrk="0" hangingPunct="1">
        <a:defRPr sz="2300" kern="1200">
          <a:solidFill>
            <a:schemeClr val="tx1"/>
          </a:solidFill>
          <a:latin typeface="+mn-lt"/>
          <a:ea typeface="+mn-ea"/>
          <a:cs typeface="+mn-cs"/>
        </a:defRPr>
      </a:lvl6pPr>
      <a:lvl7pPr marL="3428600" algn="l" defTabSz="571433" rtl="0" eaLnBrk="1" latinLnBrk="0" hangingPunct="1">
        <a:defRPr sz="2300" kern="1200">
          <a:solidFill>
            <a:schemeClr val="tx1"/>
          </a:solidFill>
          <a:latin typeface="+mn-lt"/>
          <a:ea typeface="+mn-ea"/>
          <a:cs typeface="+mn-cs"/>
        </a:defRPr>
      </a:lvl7pPr>
      <a:lvl8pPr marL="4000033" algn="l" defTabSz="571433" rtl="0" eaLnBrk="1" latinLnBrk="0" hangingPunct="1">
        <a:defRPr sz="2300" kern="1200">
          <a:solidFill>
            <a:schemeClr val="tx1"/>
          </a:solidFill>
          <a:latin typeface="+mn-lt"/>
          <a:ea typeface="+mn-ea"/>
          <a:cs typeface="+mn-cs"/>
        </a:defRPr>
      </a:lvl8pPr>
      <a:lvl9pPr marL="4571465" algn="l" defTabSz="571433"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grayWhite">
          <a:xfrm>
            <a:off x="0" y="0"/>
            <a:ext cx="18288000" cy="10287000"/>
          </a:xfrm>
          <a:prstGeom prst="rect">
            <a:avLst/>
          </a:prstGeom>
        </p:spPr>
      </p:pic>
    </p:spTree>
    <p:extLst>
      <p:ext uri="{BB962C8B-B14F-4D97-AF65-F5344CB8AC3E}">
        <p14:creationId xmlns:p14="http://schemas.microsoft.com/office/powerpoint/2010/main" val="2359109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txStyles>
    <p:titleStyle>
      <a:lvl1pPr algn="ctr" defTabSz="571433" rtl="0" eaLnBrk="1" latinLnBrk="0" hangingPunct="1">
        <a:spcBef>
          <a:spcPct val="0"/>
        </a:spcBef>
        <a:buNone/>
        <a:defRPr sz="5400" kern="1200">
          <a:solidFill>
            <a:schemeClr val="tx1"/>
          </a:solidFill>
          <a:latin typeface="+mj-lt"/>
          <a:ea typeface="+mj-ea"/>
          <a:cs typeface="+mj-cs"/>
        </a:defRPr>
      </a:lvl1pPr>
    </p:titleStyle>
    <p:bodyStyle>
      <a:lvl1pPr marL="428574" indent="-428574" algn="l" defTabSz="571433" rtl="0" eaLnBrk="1" latinLnBrk="0" hangingPunct="1">
        <a:spcBef>
          <a:spcPct val="20000"/>
        </a:spcBef>
        <a:buFont typeface="Arial"/>
        <a:buChar char="•"/>
        <a:defRPr sz="4000" kern="1200">
          <a:solidFill>
            <a:schemeClr val="tx1"/>
          </a:solidFill>
          <a:latin typeface="+mn-lt"/>
          <a:ea typeface="+mn-ea"/>
          <a:cs typeface="+mn-cs"/>
        </a:defRPr>
      </a:lvl1pPr>
      <a:lvl2pPr marL="928579" indent="-357146" algn="l" defTabSz="571433" rtl="0" eaLnBrk="1" latinLnBrk="0" hangingPunct="1">
        <a:spcBef>
          <a:spcPct val="20000"/>
        </a:spcBef>
        <a:buFont typeface="Arial"/>
        <a:buChar char="–"/>
        <a:defRPr sz="3500" kern="1200">
          <a:solidFill>
            <a:schemeClr val="tx1"/>
          </a:solidFill>
          <a:latin typeface="+mn-lt"/>
          <a:ea typeface="+mn-ea"/>
          <a:cs typeface="+mn-cs"/>
        </a:defRPr>
      </a:lvl2pPr>
      <a:lvl3pPr marL="1428583" indent="-285718" algn="l" defTabSz="571433" rtl="0" eaLnBrk="1" latinLnBrk="0" hangingPunct="1">
        <a:spcBef>
          <a:spcPct val="20000"/>
        </a:spcBef>
        <a:buFont typeface="Arial"/>
        <a:buChar char="•"/>
        <a:defRPr sz="3100" kern="1200">
          <a:solidFill>
            <a:schemeClr val="tx1"/>
          </a:solidFill>
          <a:latin typeface="+mn-lt"/>
          <a:ea typeface="+mn-ea"/>
          <a:cs typeface="+mn-cs"/>
        </a:defRPr>
      </a:lvl3pPr>
      <a:lvl4pPr marL="2000015" indent="-285718" algn="l" defTabSz="571433" rtl="0" eaLnBrk="1" latinLnBrk="0" hangingPunct="1">
        <a:spcBef>
          <a:spcPct val="20000"/>
        </a:spcBef>
        <a:buFont typeface="Arial"/>
        <a:buChar char="–"/>
        <a:defRPr sz="2500" kern="1200">
          <a:solidFill>
            <a:schemeClr val="tx1"/>
          </a:solidFill>
          <a:latin typeface="+mn-lt"/>
          <a:ea typeface="+mn-ea"/>
          <a:cs typeface="+mn-cs"/>
        </a:defRPr>
      </a:lvl4pPr>
      <a:lvl5pPr marL="2571450" indent="-285718" algn="l" defTabSz="571433" rtl="0" eaLnBrk="1" latinLnBrk="0" hangingPunct="1">
        <a:spcBef>
          <a:spcPct val="20000"/>
        </a:spcBef>
        <a:buFont typeface="Arial"/>
        <a:buChar char="»"/>
        <a:defRPr sz="2500" kern="1200">
          <a:solidFill>
            <a:schemeClr val="tx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1433" rtl="0" eaLnBrk="1" latinLnBrk="0" hangingPunct="1">
        <a:defRPr sz="2300" kern="1200">
          <a:solidFill>
            <a:schemeClr val="tx1"/>
          </a:solidFill>
          <a:latin typeface="+mn-lt"/>
          <a:ea typeface="+mn-ea"/>
          <a:cs typeface="+mn-cs"/>
        </a:defRPr>
      </a:lvl1pPr>
      <a:lvl2pPr marL="571433" algn="l" defTabSz="571433" rtl="0" eaLnBrk="1" latinLnBrk="0" hangingPunct="1">
        <a:defRPr sz="2300" kern="1200">
          <a:solidFill>
            <a:schemeClr val="tx1"/>
          </a:solidFill>
          <a:latin typeface="+mn-lt"/>
          <a:ea typeface="+mn-ea"/>
          <a:cs typeface="+mn-cs"/>
        </a:defRPr>
      </a:lvl2pPr>
      <a:lvl3pPr marL="1142868" algn="l" defTabSz="571433" rtl="0" eaLnBrk="1" latinLnBrk="0" hangingPunct="1">
        <a:defRPr sz="2300" kern="1200">
          <a:solidFill>
            <a:schemeClr val="tx1"/>
          </a:solidFill>
          <a:latin typeface="+mn-lt"/>
          <a:ea typeface="+mn-ea"/>
          <a:cs typeface="+mn-cs"/>
        </a:defRPr>
      </a:lvl3pPr>
      <a:lvl4pPr marL="1714300" algn="l" defTabSz="571433" rtl="0" eaLnBrk="1" latinLnBrk="0" hangingPunct="1">
        <a:defRPr sz="2300" kern="1200">
          <a:solidFill>
            <a:schemeClr val="tx1"/>
          </a:solidFill>
          <a:latin typeface="+mn-lt"/>
          <a:ea typeface="+mn-ea"/>
          <a:cs typeface="+mn-cs"/>
        </a:defRPr>
      </a:lvl4pPr>
      <a:lvl5pPr marL="2285733" algn="l" defTabSz="571433" rtl="0" eaLnBrk="1" latinLnBrk="0" hangingPunct="1">
        <a:defRPr sz="2300" kern="1200">
          <a:solidFill>
            <a:schemeClr val="tx1"/>
          </a:solidFill>
          <a:latin typeface="+mn-lt"/>
          <a:ea typeface="+mn-ea"/>
          <a:cs typeface="+mn-cs"/>
        </a:defRPr>
      </a:lvl5pPr>
      <a:lvl6pPr marL="2857165" algn="l" defTabSz="571433" rtl="0" eaLnBrk="1" latinLnBrk="0" hangingPunct="1">
        <a:defRPr sz="2300" kern="1200">
          <a:solidFill>
            <a:schemeClr val="tx1"/>
          </a:solidFill>
          <a:latin typeface="+mn-lt"/>
          <a:ea typeface="+mn-ea"/>
          <a:cs typeface="+mn-cs"/>
        </a:defRPr>
      </a:lvl6pPr>
      <a:lvl7pPr marL="3428600" algn="l" defTabSz="571433" rtl="0" eaLnBrk="1" latinLnBrk="0" hangingPunct="1">
        <a:defRPr sz="2300" kern="1200">
          <a:solidFill>
            <a:schemeClr val="tx1"/>
          </a:solidFill>
          <a:latin typeface="+mn-lt"/>
          <a:ea typeface="+mn-ea"/>
          <a:cs typeface="+mn-cs"/>
        </a:defRPr>
      </a:lvl7pPr>
      <a:lvl8pPr marL="4000033" algn="l" defTabSz="571433" rtl="0" eaLnBrk="1" latinLnBrk="0" hangingPunct="1">
        <a:defRPr sz="2300" kern="1200">
          <a:solidFill>
            <a:schemeClr val="tx1"/>
          </a:solidFill>
          <a:latin typeface="+mn-lt"/>
          <a:ea typeface="+mn-ea"/>
          <a:cs typeface="+mn-cs"/>
        </a:defRPr>
      </a:lvl8pPr>
      <a:lvl9pPr marL="4571465" algn="l" defTabSz="571433"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White">
          <a:xfrm>
            <a:off x="0" y="0"/>
            <a:ext cx="18288000" cy="10287000"/>
          </a:xfrm>
          <a:prstGeom prst="rect">
            <a:avLst/>
          </a:prstGeom>
        </p:spPr>
      </p:pic>
      <p:cxnSp>
        <p:nvCxnSpPr>
          <p:cNvPr id="3" name="Straight Connector 2"/>
          <p:cNvCxnSpPr/>
          <p:nvPr/>
        </p:nvCxnSpPr>
        <p:spPr>
          <a:xfrm>
            <a:off x="0" y="1571501"/>
            <a:ext cx="18288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516718"/>
      </p:ext>
    </p:extLst>
  </p:cSld>
  <p:clrMap bg1="lt1" tx1="dk1" bg2="lt2" tx2="dk2" accent1="accent1" accent2="accent2" accent3="accent3" accent4="accent4" accent5="accent5" accent6="accent6" hlink="hlink" folHlink="folHlink"/>
  <p:sldLayoutIdLst>
    <p:sldLayoutId id="2147483652" r:id="rId1"/>
    <p:sldLayoutId id="2147483722" r:id="rId2"/>
  </p:sldLayoutIdLst>
  <p:txStyles>
    <p:titleStyle>
      <a:lvl1pPr algn="l" defTabSz="571433" rtl="0" eaLnBrk="1" latinLnBrk="0" hangingPunct="1">
        <a:lnSpc>
          <a:spcPts val="9999"/>
        </a:lnSpc>
        <a:spcBef>
          <a:spcPct val="0"/>
        </a:spcBef>
        <a:buNone/>
        <a:defRPr sz="10000" b="0" i="0" kern="1200" baseline="0">
          <a:solidFill>
            <a:schemeClr val="bg1"/>
          </a:solidFill>
          <a:latin typeface="HelveticaNeueLT Pro 57 Cn"/>
          <a:ea typeface="+mj-ea"/>
          <a:cs typeface="HelveticaNeueLT Pro 57 Cn"/>
        </a:defRPr>
      </a:lvl1pPr>
    </p:titleStyle>
    <p:bodyStyle>
      <a:lvl1pPr marL="428574" indent="-428574" algn="l" defTabSz="571433" rtl="0" eaLnBrk="1" latinLnBrk="0" hangingPunct="1">
        <a:spcBef>
          <a:spcPct val="20000"/>
        </a:spcBef>
        <a:buFont typeface="Arial"/>
        <a:buChar char="•"/>
        <a:defRPr sz="4000" kern="1200">
          <a:solidFill>
            <a:schemeClr val="tx1"/>
          </a:solidFill>
          <a:latin typeface="+mn-lt"/>
          <a:ea typeface="+mn-ea"/>
          <a:cs typeface="+mn-cs"/>
        </a:defRPr>
      </a:lvl1pPr>
      <a:lvl2pPr marL="928579" indent="-357146" algn="l" defTabSz="571433" rtl="0" eaLnBrk="1" latinLnBrk="0" hangingPunct="1">
        <a:spcBef>
          <a:spcPct val="20000"/>
        </a:spcBef>
        <a:buFont typeface="Arial"/>
        <a:buChar char="–"/>
        <a:defRPr sz="3500" kern="1200">
          <a:solidFill>
            <a:schemeClr val="tx1"/>
          </a:solidFill>
          <a:latin typeface="+mn-lt"/>
          <a:ea typeface="+mn-ea"/>
          <a:cs typeface="+mn-cs"/>
        </a:defRPr>
      </a:lvl2pPr>
      <a:lvl3pPr marL="1428583" indent="-285718" algn="l" defTabSz="571433" rtl="0" eaLnBrk="1" latinLnBrk="0" hangingPunct="1">
        <a:spcBef>
          <a:spcPct val="20000"/>
        </a:spcBef>
        <a:buFont typeface="Arial"/>
        <a:buChar char="•"/>
        <a:defRPr sz="3100" kern="1200">
          <a:solidFill>
            <a:schemeClr val="tx1"/>
          </a:solidFill>
          <a:latin typeface="+mn-lt"/>
          <a:ea typeface="+mn-ea"/>
          <a:cs typeface="+mn-cs"/>
        </a:defRPr>
      </a:lvl3pPr>
      <a:lvl4pPr marL="2000015" indent="-285718" algn="l" defTabSz="571433" rtl="0" eaLnBrk="1" latinLnBrk="0" hangingPunct="1">
        <a:spcBef>
          <a:spcPct val="20000"/>
        </a:spcBef>
        <a:buFont typeface="Arial"/>
        <a:buChar char="–"/>
        <a:defRPr sz="2500" kern="1200">
          <a:solidFill>
            <a:schemeClr val="tx1"/>
          </a:solidFill>
          <a:latin typeface="+mn-lt"/>
          <a:ea typeface="+mn-ea"/>
          <a:cs typeface="+mn-cs"/>
        </a:defRPr>
      </a:lvl4pPr>
      <a:lvl5pPr marL="2571450" indent="-285718" algn="l" defTabSz="571433" rtl="0" eaLnBrk="1" latinLnBrk="0" hangingPunct="1">
        <a:spcBef>
          <a:spcPct val="20000"/>
        </a:spcBef>
        <a:buFont typeface="Arial"/>
        <a:buChar char="»"/>
        <a:defRPr sz="2500" kern="1200">
          <a:solidFill>
            <a:schemeClr val="tx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1433" rtl="0" eaLnBrk="1" latinLnBrk="0" hangingPunct="1">
        <a:defRPr sz="2300" kern="1200">
          <a:solidFill>
            <a:schemeClr val="tx1"/>
          </a:solidFill>
          <a:latin typeface="+mn-lt"/>
          <a:ea typeface="+mn-ea"/>
          <a:cs typeface="+mn-cs"/>
        </a:defRPr>
      </a:lvl1pPr>
      <a:lvl2pPr marL="571433" algn="l" defTabSz="571433" rtl="0" eaLnBrk="1" latinLnBrk="0" hangingPunct="1">
        <a:defRPr sz="2300" kern="1200">
          <a:solidFill>
            <a:schemeClr val="tx1"/>
          </a:solidFill>
          <a:latin typeface="+mn-lt"/>
          <a:ea typeface="+mn-ea"/>
          <a:cs typeface="+mn-cs"/>
        </a:defRPr>
      </a:lvl2pPr>
      <a:lvl3pPr marL="1142868" algn="l" defTabSz="571433" rtl="0" eaLnBrk="1" latinLnBrk="0" hangingPunct="1">
        <a:defRPr sz="2300" kern="1200">
          <a:solidFill>
            <a:schemeClr val="tx1"/>
          </a:solidFill>
          <a:latin typeface="+mn-lt"/>
          <a:ea typeface="+mn-ea"/>
          <a:cs typeface="+mn-cs"/>
        </a:defRPr>
      </a:lvl3pPr>
      <a:lvl4pPr marL="1714300" algn="l" defTabSz="571433" rtl="0" eaLnBrk="1" latinLnBrk="0" hangingPunct="1">
        <a:defRPr sz="2300" kern="1200">
          <a:solidFill>
            <a:schemeClr val="tx1"/>
          </a:solidFill>
          <a:latin typeface="+mn-lt"/>
          <a:ea typeface="+mn-ea"/>
          <a:cs typeface="+mn-cs"/>
        </a:defRPr>
      </a:lvl4pPr>
      <a:lvl5pPr marL="2285733" algn="l" defTabSz="571433" rtl="0" eaLnBrk="1" latinLnBrk="0" hangingPunct="1">
        <a:defRPr sz="2300" kern="1200">
          <a:solidFill>
            <a:schemeClr val="tx1"/>
          </a:solidFill>
          <a:latin typeface="+mn-lt"/>
          <a:ea typeface="+mn-ea"/>
          <a:cs typeface="+mn-cs"/>
        </a:defRPr>
      </a:lvl5pPr>
      <a:lvl6pPr marL="2857165" algn="l" defTabSz="571433" rtl="0" eaLnBrk="1" latinLnBrk="0" hangingPunct="1">
        <a:defRPr sz="2300" kern="1200">
          <a:solidFill>
            <a:schemeClr val="tx1"/>
          </a:solidFill>
          <a:latin typeface="+mn-lt"/>
          <a:ea typeface="+mn-ea"/>
          <a:cs typeface="+mn-cs"/>
        </a:defRPr>
      </a:lvl6pPr>
      <a:lvl7pPr marL="3428600" algn="l" defTabSz="571433" rtl="0" eaLnBrk="1" latinLnBrk="0" hangingPunct="1">
        <a:defRPr sz="2300" kern="1200">
          <a:solidFill>
            <a:schemeClr val="tx1"/>
          </a:solidFill>
          <a:latin typeface="+mn-lt"/>
          <a:ea typeface="+mn-ea"/>
          <a:cs typeface="+mn-cs"/>
        </a:defRPr>
      </a:lvl7pPr>
      <a:lvl8pPr marL="4000033" algn="l" defTabSz="571433" rtl="0" eaLnBrk="1" latinLnBrk="0" hangingPunct="1">
        <a:defRPr sz="2300" kern="1200">
          <a:solidFill>
            <a:schemeClr val="tx1"/>
          </a:solidFill>
          <a:latin typeface="+mn-lt"/>
          <a:ea typeface="+mn-ea"/>
          <a:cs typeface="+mn-cs"/>
        </a:defRPr>
      </a:lvl8pPr>
      <a:lvl9pPr marL="4571465" algn="l" defTabSz="571433" rtl="0" eaLnBrk="1" latinLnBrk="0" hangingPunct="1">
        <a:defRPr sz="2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grayWhite">
          <a:xfrm>
            <a:off x="0" y="0"/>
            <a:ext cx="18288000" cy="10287000"/>
          </a:xfrm>
          <a:prstGeom prst="rect">
            <a:avLst/>
          </a:prstGeom>
        </p:spPr>
      </p:pic>
    </p:spTree>
    <p:extLst>
      <p:ext uri="{BB962C8B-B14F-4D97-AF65-F5344CB8AC3E}">
        <p14:creationId xmlns:p14="http://schemas.microsoft.com/office/powerpoint/2010/main" val="248329529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defTabSz="571433" rtl="0" eaLnBrk="1" latinLnBrk="0" hangingPunct="1">
        <a:spcBef>
          <a:spcPct val="0"/>
        </a:spcBef>
        <a:buNone/>
        <a:defRPr sz="5400" kern="1200">
          <a:solidFill>
            <a:schemeClr val="tx1"/>
          </a:solidFill>
          <a:latin typeface="+mj-lt"/>
          <a:ea typeface="+mj-ea"/>
          <a:cs typeface="+mj-cs"/>
        </a:defRPr>
      </a:lvl1pPr>
    </p:titleStyle>
    <p:bodyStyle>
      <a:lvl1pPr marL="428574" indent="-428574" algn="l" defTabSz="571433" rtl="0" eaLnBrk="1" latinLnBrk="0" hangingPunct="1">
        <a:spcBef>
          <a:spcPct val="20000"/>
        </a:spcBef>
        <a:buFont typeface="Arial"/>
        <a:buChar char="•"/>
        <a:defRPr sz="4000" kern="1200">
          <a:solidFill>
            <a:schemeClr val="tx1"/>
          </a:solidFill>
          <a:latin typeface="+mn-lt"/>
          <a:ea typeface="+mn-ea"/>
          <a:cs typeface="+mn-cs"/>
        </a:defRPr>
      </a:lvl1pPr>
      <a:lvl2pPr marL="928579" indent="-357146" algn="l" defTabSz="571433" rtl="0" eaLnBrk="1" latinLnBrk="0" hangingPunct="1">
        <a:spcBef>
          <a:spcPct val="20000"/>
        </a:spcBef>
        <a:buFont typeface="Arial"/>
        <a:buChar char="–"/>
        <a:defRPr sz="3500" kern="1200">
          <a:solidFill>
            <a:schemeClr val="tx1"/>
          </a:solidFill>
          <a:latin typeface="+mn-lt"/>
          <a:ea typeface="+mn-ea"/>
          <a:cs typeface="+mn-cs"/>
        </a:defRPr>
      </a:lvl2pPr>
      <a:lvl3pPr marL="1428583" indent="-285718" algn="l" defTabSz="571433" rtl="0" eaLnBrk="1" latinLnBrk="0" hangingPunct="1">
        <a:spcBef>
          <a:spcPct val="20000"/>
        </a:spcBef>
        <a:buFont typeface="Arial"/>
        <a:buChar char="•"/>
        <a:defRPr sz="3100" kern="1200">
          <a:solidFill>
            <a:schemeClr val="tx1"/>
          </a:solidFill>
          <a:latin typeface="+mn-lt"/>
          <a:ea typeface="+mn-ea"/>
          <a:cs typeface="+mn-cs"/>
        </a:defRPr>
      </a:lvl3pPr>
      <a:lvl4pPr marL="2000015" indent="-285718" algn="l" defTabSz="571433" rtl="0" eaLnBrk="1" latinLnBrk="0" hangingPunct="1">
        <a:spcBef>
          <a:spcPct val="20000"/>
        </a:spcBef>
        <a:buFont typeface="Arial"/>
        <a:buChar char="–"/>
        <a:defRPr sz="2500" kern="1200">
          <a:solidFill>
            <a:schemeClr val="tx1"/>
          </a:solidFill>
          <a:latin typeface="+mn-lt"/>
          <a:ea typeface="+mn-ea"/>
          <a:cs typeface="+mn-cs"/>
        </a:defRPr>
      </a:lvl4pPr>
      <a:lvl5pPr marL="2571450" indent="-285718" algn="l" defTabSz="571433" rtl="0" eaLnBrk="1" latinLnBrk="0" hangingPunct="1">
        <a:spcBef>
          <a:spcPct val="20000"/>
        </a:spcBef>
        <a:buFont typeface="Arial"/>
        <a:buChar char="»"/>
        <a:defRPr sz="2500" kern="1200">
          <a:solidFill>
            <a:schemeClr val="tx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1433" rtl="0" eaLnBrk="1" latinLnBrk="0" hangingPunct="1">
        <a:defRPr sz="2300" kern="1200">
          <a:solidFill>
            <a:schemeClr val="tx1"/>
          </a:solidFill>
          <a:latin typeface="+mn-lt"/>
          <a:ea typeface="+mn-ea"/>
          <a:cs typeface="+mn-cs"/>
        </a:defRPr>
      </a:lvl1pPr>
      <a:lvl2pPr marL="571433" algn="l" defTabSz="571433" rtl="0" eaLnBrk="1" latinLnBrk="0" hangingPunct="1">
        <a:defRPr sz="2300" kern="1200">
          <a:solidFill>
            <a:schemeClr val="tx1"/>
          </a:solidFill>
          <a:latin typeface="+mn-lt"/>
          <a:ea typeface="+mn-ea"/>
          <a:cs typeface="+mn-cs"/>
        </a:defRPr>
      </a:lvl2pPr>
      <a:lvl3pPr marL="1142868" algn="l" defTabSz="571433" rtl="0" eaLnBrk="1" latinLnBrk="0" hangingPunct="1">
        <a:defRPr sz="2300" kern="1200">
          <a:solidFill>
            <a:schemeClr val="tx1"/>
          </a:solidFill>
          <a:latin typeface="+mn-lt"/>
          <a:ea typeface="+mn-ea"/>
          <a:cs typeface="+mn-cs"/>
        </a:defRPr>
      </a:lvl3pPr>
      <a:lvl4pPr marL="1714300" algn="l" defTabSz="571433" rtl="0" eaLnBrk="1" latinLnBrk="0" hangingPunct="1">
        <a:defRPr sz="2300" kern="1200">
          <a:solidFill>
            <a:schemeClr val="tx1"/>
          </a:solidFill>
          <a:latin typeface="+mn-lt"/>
          <a:ea typeface="+mn-ea"/>
          <a:cs typeface="+mn-cs"/>
        </a:defRPr>
      </a:lvl4pPr>
      <a:lvl5pPr marL="2285733" algn="l" defTabSz="571433" rtl="0" eaLnBrk="1" latinLnBrk="0" hangingPunct="1">
        <a:defRPr sz="2300" kern="1200">
          <a:solidFill>
            <a:schemeClr val="tx1"/>
          </a:solidFill>
          <a:latin typeface="+mn-lt"/>
          <a:ea typeface="+mn-ea"/>
          <a:cs typeface="+mn-cs"/>
        </a:defRPr>
      </a:lvl5pPr>
      <a:lvl6pPr marL="2857165" algn="l" defTabSz="571433" rtl="0" eaLnBrk="1" latinLnBrk="0" hangingPunct="1">
        <a:defRPr sz="2300" kern="1200">
          <a:solidFill>
            <a:schemeClr val="tx1"/>
          </a:solidFill>
          <a:latin typeface="+mn-lt"/>
          <a:ea typeface="+mn-ea"/>
          <a:cs typeface="+mn-cs"/>
        </a:defRPr>
      </a:lvl6pPr>
      <a:lvl7pPr marL="3428600" algn="l" defTabSz="571433" rtl="0" eaLnBrk="1" latinLnBrk="0" hangingPunct="1">
        <a:defRPr sz="2300" kern="1200">
          <a:solidFill>
            <a:schemeClr val="tx1"/>
          </a:solidFill>
          <a:latin typeface="+mn-lt"/>
          <a:ea typeface="+mn-ea"/>
          <a:cs typeface="+mn-cs"/>
        </a:defRPr>
      </a:lvl7pPr>
      <a:lvl8pPr marL="4000033" algn="l" defTabSz="571433" rtl="0" eaLnBrk="1" latinLnBrk="0" hangingPunct="1">
        <a:defRPr sz="2300" kern="1200">
          <a:solidFill>
            <a:schemeClr val="tx1"/>
          </a:solidFill>
          <a:latin typeface="+mn-lt"/>
          <a:ea typeface="+mn-ea"/>
          <a:cs typeface="+mn-cs"/>
        </a:defRPr>
      </a:lvl8pPr>
      <a:lvl9pPr marL="4571465" algn="l" defTabSz="571433" rtl="0" eaLnBrk="1" latinLnBrk="0" hangingPunct="1">
        <a:defRPr sz="2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grayWhite">
          <a:xfrm>
            <a:off x="0" y="0"/>
            <a:ext cx="18288000" cy="10287000"/>
          </a:xfrm>
          <a:prstGeom prst="rect">
            <a:avLst/>
          </a:prstGeom>
        </p:spPr>
      </p:pic>
    </p:spTree>
    <p:extLst>
      <p:ext uri="{BB962C8B-B14F-4D97-AF65-F5344CB8AC3E}">
        <p14:creationId xmlns:p14="http://schemas.microsoft.com/office/powerpoint/2010/main" val="261402974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1" r:id="rId7"/>
    <p:sldLayoutId id="2147483762" r:id="rId8"/>
  </p:sldLayoutIdLst>
  <p:txStyles>
    <p:titleStyle>
      <a:lvl1pPr algn="ctr" defTabSz="571433" rtl="0" eaLnBrk="1" latinLnBrk="0" hangingPunct="1">
        <a:spcBef>
          <a:spcPct val="0"/>
        </a:spcBef>
        <a:buNone/>
        <a:defRPr sz="5400" kern="1200">
          <a:solidFill>
            <a:schemeClr val="tx1"/>
          </a:solidFill>
          <a:latin typeface="+mj-lt"/>
          <a:ea typeface="+mj-ea"/>
          <a:cs typeface="+mj-cs"/>
        </a:defRPr>
      </a:lvl1pPr>
    </p:titleStyle>
    <p:bodyStyle>
      <a:lvl1pPr marL="428574" indent="-428574" algn="l" defTabSz="571433" rtl="0" eaLnBrk="1" latinLnBrk="0" hangingPunct="1">
        <a:spcBef>
          <a:spcPct val="20000"/>
        </a:spcBef>
        <a:buFont typeface="Arial"/>
        <a:buChar char="•"/>
        <a:defRPr sz="4000" kern="1200">
          <a:solidFill>
            <a:schemeClr val="tx1"/>
          </a:solidFill>
          <a:latin typeface="+mn-lt"/>
          <a:ea typeface="+mn-ea"/>
          <a:cs typeface="+mn-cs"/>
        </a:defRPr>
      </a:lvl1pPr>
      <a:lvl2pPr marL="928579" indent="-357146" algn="l" defTabSz="571433" rtl="0" eaLnBrk="1" latinLnBrk="0" hangingPunct="1">
        <a:spcBef>
          <a:spcPct val="20000"/>
        </a:spcBef>
        <a:buFont typeface="Arial"/>
        <a:buChar char="–"/>
        <a:defRPr sz="3500" kern="1200">
          <a:solidFill>
            <a:schemeClr val="tx1"/>
          </a:solidFill>
          <a:latin typeface="+mn-lt"/>
          <a:ea typeface="+mn-ea"/>
          <a:cs typeface="+mn-cs"/>
        </a:defRPr>
      </a:lvl2pPr>
      <a:lvl3pPr marL="1428583" indent="-285718" algn="l" defTabSz="571433" rtl="0" eaLnBrk="1" latinLnBrk="0" hangingPunct="1">
        <a:spcBef>
          <a:spcPct val="20000"/>
        </a:spcBef>
        <a:buFont typeface="Arial"/>
        <a:buChar char="•"/>
        <a:defRPr sz="3100" kern="1200">
          <a:solidFill>
            <a:schemeClr val="tx1"/>
          </a:solidFill>
          <a:latin typeface="+mn-lt"/>
          <a:ea typeface="+mn-ea"/>
          <a:cs typeface="+mn-cs"/>
        </a:defRPr>
      </a:lvl3pPr>
      <a:lvl4pPr marL="2000015" indent="-285718" algn="l" defTabSz="571433" rtl="0" eaLnBrk="1" latinLnBrk="0" hangingPunct="1">
        <a:spcBef>
          <a:spcPct val="20000"/>
        </a:spcBef>
        <a:buFont typeface="Arial"/>
        <a:buChar char="–"/>
        <a:defRPr sz="2500" kern="1200">
          <a:solidFill>
            <a:schemeClr val="tx1"/>
          </a:solidFill>
          <a:latin typeface="+mn-lt"/>
          <a:ea typeface="+mn-ea"/>
          <a:cs typeface="+mn-cs"/>
        </a:defRPr>
      </a:lvl4pPr>
      <a:lvl5pPr marL="2571450" indent="-285718" algn="l" defTabSz="571433" rtl="0" eaLnBrk="1" latinLnBrk="0" hangingPunct="1">
        <a:spcBef>
          <a:spcPct val="20000"/>
        </a:spcBef>
        <a:buFont typeface="Arial"/>
        <a:buChar char="»"/>
        <a:defRPr sz="2500" kern="1200">
          <a:solidFill>
            <a:schemeClr val="tx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1433" rtl="0" eaLnBrk="1" latinLnBrk="0" hangingPunct="1">
        <a:defRPr sz="2300" kern="1200">
          <a:solidFill>
            <a:schemeClr val="tx1"/>
          </a:solidFill>
          <a:latin typeface="+mn-lt"/>
          <a:ea typeface="+mn-ea"/>
          <a:cs typeface="+mn-cs"/>
        </a:defRPr>
      </a:lvl1pPr>
      <a:lvl2pPr marL="571433" algn="l" defTabSz="571433" rtl="0" eaLnBrk="1" latinLnBrk="0" hangingPunct="1">
        <a:defRPr sz="2300" kern="1200">
          <a:solidFill>
            <a:schemeClr val="tx1"/>
          </a:solidFill>
          <a:latin typeface="+mn-lt"/>
          <a:ea typeface="+mn-ea"/>
          <a:cs typeface="+mn-cs"/>
        </a:defRPr>
      </a:lvl2pPr>
      <a:lvl3pPr marL="1142868" algn="l" defTabSz="571433" rtl="0" eaLnBrk="1" latinLnBrk="0" hangingPunct="1">
        <a:defRPr sz="2300" kern="1200">
          <a:solidFill>
            <a:schemeClr val="tx1"/>
          </a:solidFill>
          <a:latin typeface="+mn-lt"/>
          <a:ea typeface="+mn-ea"/>
          <a:cs typeface="+mn-cs"/>
        </a:defRPr>
      </a:lvl3pPr>
      <a:lvl4pPr marL="1714300" algn="l" defTabSz="571433" rtl="0" eaLnBrk="1" latinLnBrk="0" hangingPunct="1">
        <a:defRPr sz="2300" kern="1200">
          <a:solidFill>
            <a:schemeClr val="tx1"/>
          </a:solidFill>
          <a:latin typeface="+mn-lt"/>
          <a:ea typeface="+mn-ea"/>
          <a:cs typeface="+mn-cs"/>
        </a:defRPr>
      </a:lvl4pPr>
      <a:lvl5pPr marL="2285733" algn="l" defTabSz="571433" rtl="0" eaLnBrk="1" latinLnBrk="0" hangingPunct="1">
        <a:defRPr sz="2300" kern="1200">
          <a:solidFill>
            <a:schemeClr val="tx1"/>
          </a:solidFill>
          <a:latin typeface="+mn-lt"/>
          <a:ea typeface="+mn-ea"/>
          <a:cs typeface="+mn-cs"/>
        </a:defRPr>
      </a:lvl5pPr>
      <a:lvl6pPr marL="2857165" algn="l" defTabSz="571433" rtl="0" eaLnBrk="1" latinLnBrk="0" hangingPunct="1">
        <a:defRPr sz="2300" kern="1200">
          <a:solidFill>
            <a:schemeClr val="tx1"/>
          </a:solidFill>
          <a:latin typeface="+mn-lt"/>
          <a:ea typeface="+mn-ea"/>
          <a:cs typeface="+mn-cs"/>
        </a:defRPr>
      </a:lvl6pPr>
      <a:lvl7pPr marL="3428600" algn="l" defTabSz="571433" rtl="0" eaLnBrk="1" latinLnBrk="0" hangingPunct="1">
        <a:defRPr sz="2300" kern="1200">
          <a:solidFill>
            <a:schemeClr val="tx1"/>
          </a:solidFill>
          <a:latin typeface="+mn-lt"/>
          <a:ea typeface="+mn-ea"/>
          <a:cs typeface="+mn-cs"/>
        </a:defRPr>
      </a:lvl7pPr>
      <a:lvl8pPr marL="4000033" algn="l" defTabSz="571433" rtl="0" eaLnBrk="1" latinLnBrk="0" hangingPunct="1">
        <a:defRPr sz="2300" kern="1200">
          <a:solidFill>
            <a:schemeClr val="tx1"/>
          </a:solidFill>
          <a:latin typeface="+mn-lt"/>
          <a:ea typeface="+mn-ea"/>
          <a:cs typeface="+mn-cs"/>
        </a:defRPr>
      </a:lvl8pPr>
      <a:lvl9pPr marL="4571465" algn="l" defTabSz="571433"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26" y="2518385"/>
            <a:ext cx="17196956" cy="3296633"/>
          </a:xfrm>
        </p:spPr>
        <p:txBody>
          <a:bodyPr/>
          <a:lstStyle/>
          <a:p>
            <a:pPr defTabSz="636665"/>
            <a:br>
              <a:rPr lang="en-US" dirty="0">
                <a:solidFill>
                  <a:prstClr val="white"/>
                </a:solidFill>
                <a:ea typeface="Times New Roman" panose="02020603050405020304" pitchFamily="18" charset="0"/>
                <a:cs typeface="Georgia" panose="02040502050405020303" pitchFamily="18" charset="0"/>
              </a:rPr>
            </a:br>
            <a:r>
              <a:rPr lang="en-US" dirty="0">
                <a:solidFill>
                  <a:prstClr val="white"/>
                </a:solidFill>
                <a:ea typeface="Times New Roman" panose="02020603050405020304" pitchFamily="18" charset="0"/>
                <a:cs typeface="Georgia" panose="02040502050405020303" pitchFamily="18" charset="0"/>
              </a:rPr>
              <a:t>Strategies to Overcome </a:t>
            </a:r>
            <a:br>
              <a:rPr lang="en-US" dirty="0">
                <a:solidFill>
                  <a:prstClr val="white"/>
                </a:solidFill>
                <a:ea typeface="Times New Roman" panose="02020603050405020304" pitchFamily="18" charset="0"/>
                <a:cs typeface="Georgia" panose="02040502050405020303" pitchFamily="18" charset="0"/>
              </a:rPr>
            </a:br>
            <a:r>
              <a:rPr lang="en-US" dirty="0">
                <a:solidFill>
                  <a:prstClr val="white"/>
                </a:solidFill>
                <a:ea typeface="Times New Roman" panose="02020603050405020304" pitchFamily="18" charset="0"/>
                <a:cs typeface="Georgia" panose="02040502050405020303" pitchFamily="18" charset="0"/>
              </a:rPr>
              <a:t>Endocrine Therapy Resistance in </a:t>
            </a:r>
            <a:br>
              <a:rPr lang="en-US" dirty="0">
                <a:solidFill>
                  <a:prstClr val="white"/>
                </a:solidFill>
                <a:ea typeface="Times New Roman" panose="02020603050405020304" pitchFamily="18" charset="0"/>
                <a:cs typeface="Georgia" panose="02040502050405020303" pitchFamily="18" charset="0"/>
              </a:rPr>
            </a:br>
            <a:r>
              <a:rPr lang="en-US" dirty="0">
                <a:solidFill>
                  <a:prstClr val="white"/>
                </a:solidFill>
                <a:ea typeface="Times New Roman" panose="02020603050405020304" pitchFamily="18" charset="0"/>
                <a:cs typeface="Georgia" panose="02040502050405020303" pitchFamily="18" charset="0"/>
              </a:rPr>
              <a:t>HR+/HER2-Negative Breast Cancer</a:t>
            </a:r>
            <a:endParaRPr lang="en-US" dirty="0"/>
          </a:p>
        </p:txBody>
      </p:sp>
      <p:sp>
        <p:nvSpPr>
          <p:cNvPr id="5" name="Text Placeholder 4"/>
          <p:cNvSpPr>
            <a:spLocks noGrp="1"/>
          </p:cNvSpPr>
          <p:nvPr>
            <p:ph type="body" sz="quarter" idx="11"/>
          </p:nvPr>
        </p:nvSpPr>
        <p:spPr/>
        <p:txBody>
          <a:bodyPr/>
          <a:lstStyle/>
          <a:p>
            <a:r>
              <a:rPr lang="en-US" sz="3600" b="1" dirty="0" err="1">
                <a:solidFill>
                  <a:prstClr val="white"/>
                </a:solidFill>
              </a:rPr>
              <a:t>Sramila</a:t>
            </a:r>
            <a:r>
              <a:rPr lang="en-US" sz="3600" b="1" dirty="0">
                <a:solidFill>
                  <a:prstClr val="white"/>
                </a:solidFill>
              </a:rPr>
              <a:t> </a:t>
            </a:r>
            <a:r>
              <a:rPr lang="en-US" sz="3600" b="1" dirty="0" err="1">
                <a:solidFill>
                  <a:prstClr val="white"/>
                </a:solidFill>
              </a:rPr>
              <a:t>Aithal</a:t>
            </a:r>
            <a:r>
              <a:rPr lang="en-US" sz="3600" b="1" dirty="0">
                <a:solidFill>
                  <a:prstClr val="white"/>
                </a:solidFill>
              </a:rPr>
              <a:t>, MD</a:t>
            </a:r>
          </a:p>
          <a:p>
            <a:r>
              <a:rPr lang="en-US" dirty="0"/>
              <a:t>Breast Oncologist/Hematologist</a:t>
            </a:r>
          </a:p>
          <a:p>
            <a:r>
              <a:rPr lang="en-US" dirty="0"/>
              <a:t>Alliance Cancer Specialists</a:t>
            </a:r>
          </a:p>
          <a:p>
            <a:r>
              <a:rPr lang="en-US" dirty="0"/>
              <a:t>US Oncology Network</a:t>
            </a:r>
          </a:p>
          <a:p>
            <a:r>
              <a:rPr lang="en-US" dirty="0"/>
              <a:t> Philadelphia, Pennsylvania</a:t>
            </a:r>
          </a:p>
          <a:p>
            <a:endParaRPr lang="en-US" dirty="0"/>
          </a:p>
        </p:txBody>
      </p:sp>
      <p:sp>
        <p:nvSpPr>
          <p:cNvPr id="3" name="Title 1">
            <a:extLst>
              <a:ext uri="{FF2B5EF4-FFF2-40B4-BE49-F238E27FC236}">
                <a16:creationId xmlns:a16="http://schemas.microsoft.com/office/drawing/2014/main" id="{2785A90C-2FFA-250C-7DC5-0AE8779B0DD2}"/>
              </a:ext>
            </a:extLst>
          </p:cNvPr>
          <p:cNvSpPr txBox="1">
            <a:spLocks/>
          </p:cNvSpPr>
          <p:nvPr/>
        </p:nvSpPr>
        <p:spPr>
          <a:xfrm>
            <a:off x="402937" y="232789"/>
            <a:ext cx="17196956" cy="1067374"/>
          </a:xfrm>
          <a:prstGeom prst="rect">
            <a:avLst/>
          </a:prstGeom>
        </p:spPr>
        <p:txBody>
          <a:bodyPr lIns="114300" tIns="57150" rIns="114300" bIns="57150" anchor="b"/>
          <a:lstStyle>
            <a:lvl1pPr algn="ctr" defTabSz="571433" rtl="0" eaLnBrk="1" latinLnBrk="0" hangingPunct="1">
              <a:lnSpc>
                <a:spcPct val="100000"/>
              </a:lnSpc>
              <a:spcBef>
                <a:spcPct val="0"/>
              </a:spcBef>
              <a:buNone/>
              <a:defRPr sz="6000" b="1" i="1" kern="1200" baseline="0">
                <a:solidFill>
                  <a:schemeClr val="bg1"/>
                </a:solidFill>
                <a:latin typeface="+mj-lt"/>
                <a:ea typeface="+mj-ea"/>
                <a:cs typeface="HelveticaNeueLT Pro 57 Cn"/>
              </a:defRPr>
            </a:lvl1pPr>
          </a:lstStyle>
          <a:p>
            <a:pPr defTabSz="636665"/>
            <a:br>
              <a:rPr lang="en-US" dirty="0">
                <a:solidFill>
                  <a:prstClr val="white"/>
                </a:solidFill>
                <a:ea typeface="Times New Roman" panose="02020603050405020304" pitchFamily="18" charset="0"/>
                <a:cs typeface="Georgia" panose="02040502050405020303" pitchFamily="18" charset="0"/>
              </a:rPr>
            </a:br>
            <a:r>
              <a:rPr lang="en-US" i="0" dirty="0">
                <a:solidFill>
                  <a:prstClr val="white"/>
                </a:solidFill>
                <a:ea typeface="Times New Roman" panose="02020603050405020304" pitchFamily="18" charset="0"/>
                <a:cs typeface="Georgia" panose="02040502050405020303" pitchFamily="18" charset="0"/>
              </a:rPr>
              <a:t>Pre-read Materials</a:t>
            </a:r>
            <a:endParaRPr lang="en-US" i="0" dirty="0"/>
          </a:p>
        </p:txBody>
      </p:sp>
    </p:spTree>
    <p:custDataLst>
      <p:tags r:id="rId1"/>
    </p:custDataLst>
    <p:extLst>
      <p:ext uri="{BB962C8B-B14F-4D97-AF65-F5344CB8AC3E}">
        <p14:creationId xmlns:p14="http://schemas.microsoft.com/office/powerpoint/2010/main" val="27670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PALLAS Stage IIA Cohort: Secondary Endpoints</a:t>
            </a:r>
          </a:p>
        </p:txBody>
      </p:sp>
      <p:sp>
        <p:nvSpPr>
          <p:cNvPr id="6" name="Rectangle 5"/>
          <p:cNvSpPr/>
          <p:nvPr/>
        </p:nvSpPr>
        <p:spPr>
          <a:xfrm>
            <a:off x="2614302" y="7667846"/>
            <a:ext cx="13085380" cy="1200329"/>
          </a:xfrm>
          <a:prstGeom prst="rect">
            <a:avLst/>
          </a:prstGeom>
        </p:spPr>
        <p:txBody>
          <a:bodyPr wrap="square">
            <a:spAutoFit/>
          </a:bodyPr>
          <a:lstStyle/>
          <a:p>
            <a:pPr algn="ctr"/>
            <a:r>
              <a:rPr lang="en-US" sz="3600" b="1" dirty="0">
                <a:solidFill>
                  <a:schemeClr val="accent6">
                    <a:lumMod val="75000"/>
                  </a:schemeClr>
                </a:solidFill>
              </a:rPr>
              <a:t>Efficacy population: intent-to-treat (ITT) principle, excluding patients withdrawing consent for all analysis</a:t>
            </a:r>
          </a:p>
        </p:txBody>
      </p:sp>
      <p:graphicFrame>
        <p:nvGraphicFramePr>
          <p:cNvPr id="7" name="Table 6"/>
          <p:cNvGraphicFramePr>
            <a:graphicFrameLocks noGrp="1"/>
          </p:cNvGraphicFramePr>
          <p:nvPr>
            <p:extLst>
              <p:ext uri="{D42A27DB-BD31-4B8C-83A1-F6EECF244321}">
                <p14:modId xmlns:p14="http://schemas.microsoft.com/office/powerpoint/2010/main" val="2304455951"/>
              </p:ext>
            </p:extLst>
          </p:nvPr>
        </p:nvGraphicFramePr>
        <p:xfrm>
          <a:off x="999808" y="2190750"/>
          <a:ext cx="7763192" cy="2192064"/>
        </p:xfrm>
        <a:graphic>
          <a:graphicData uri="http://schemas.openxmlformats.org/drawingml/2006/table">
            <a:tbl>
              <a:tblPr firstRow="1" bandRow="1">
                <a:tableStyleId>{5C22544A-7EE6-4342-B048-85BDC9FD1C3A}</a:tableStyleId>
              </a:tblPr>
              <a:tblGrid>
                <a:gridCol w="2736102">
                  <a:extLst>
                    <a:ext uri="{9D8B030D-6E8A-4147-A177-3AD203B41FA5}">
                      <a16:colId xmlns:a16="http://schemas.microsoft.com/office/drawing/2014/main" val="20000"/>
                    </a:ext>
                  </a:extLst>
                </a:gridCol>
                <a:gridCol w="312209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730688">
                <a:tc>
                  <a:txBody>
                    <a:bodyPr/>
                    <a:lstStyle/>
                    <a:p>
                      <a:endParaRPr lang="en-US" sz="2800"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Palbociclib + ET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ET alone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30688">
                <a:tc>
                  <a:txBody>
                    <a:bodyPr/>
                    <a:lstStyle/>
                    <a:p>
                      <a:r>
                        <a:rPr lang="en-US" sz="2800" b="1" dirty="0" err="1">
                          <a:solidFill>
                            <a:schemeClr val="accent6">
                              <a:lumMod val="75000"/>
                            </a:schemeClr>
                          </a:solidFill>
                          <a:latin typeface="Arial" panose="020B0604020202020204" pitchFamily="34" charset="0"/>
                          <a:cs typeface="Arial" panose="020B0604020202020204" pitchFamily="34" charset="0"/>
                        </a:rPr>
                        <a:t>iBCFS</a:t>
                      </a:r>
                      <a:r>
                        <a:rPr lang="en-US" sz="2800" b="1" baseline="0" dirty="0">
                          <a:solidFill>
                            <a:schemeClr val="accent6">
                              <a:lumMod val="75000"/>
                            </a:schemeClr>
                          </a:solidFill>
                          <a:latin typeface="Arial" panose="020B0604020202020204" pitchFamily="34" charset="0"/>
                          <a:cs typeface="Arial" panose="020B0604020202020204" pitchFamily="34" charset="0"/>
                        </a:rPr>
                        <a:t> at 4 y</a:t>
                      </a:r>
                      <a:endParaRPr lang="en-US" sz="2800" b="1" dirty="0">
                        <a:solidFill>
                          <a:schemeClr val="accent6">
                            <a:lumMod val="75000"/>
                          </a:schemeClr>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94.8%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94.2%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730688">
                <a:tc gridSpan="3">
                  <a:txBody>
                    <a:bodyPr/>
                    <a:lstStyle/>
                    <a:p>
                      <a:pPr algn="ctr"/>
                      <a:r>
                        <a:rPr lang="en-US" sz="2800" b="1" dirty="0">
                          <a:solidFill>
                            <a:schemeClr val="bg1"/>
                          </a:solidFill>
                          <a:latin typeface="Arial" panose="020B0604020202020204" pitchFamily="34" charset="0"/>
                          <a:cs typeface="Arial" panose="020B0604020202020204" pitchFamily="34" charset="0"/>
                        </a:rPr>
                        <a:t>HR = 0.80 (95% CI 0.47–1.36)</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800" b="1" dirty="0">
                          <a:solidFill>
                            <a:schemeClr val="bg1"/>
                          </a:solidFill>
                          <a:latin typeface="Arial" panose="020B0604020202020204" pitchFamily="34" charset="0"/>
                          <a:cs typeface="Arial" panose="020B0604020202020204" pitchFamily="34" charset="0"/>
                        </a:rPr>
                        <a:t>HR = 0.80 (95% CI 0.47–1.36)</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51698011"/>
              </p:ext>
            </p:extLst>
          </p:nvPr>
        </p:nvGraphicFramePr>
        <p:xfrm>
          <a:off x="999808" y="4929298"/>
          <a:ext cx="7686992" cy="2080270"/>
        </p:xfrm>
        <a:graphic>
          <a:graphicData uri="http://schemas.openxmlformats.org/drawingml/2006/table">
            <a:tbl>
              <a:tblPr firstRow="1" bandRow="1">
                <a:tableStyleId>{5C22544A-7EE6-4342-B048-85BDC9FD1C3A}</a:tableStyleId>
              </a:tblPr>
              <a:tblGrid>
                <a:gridCol w="2736102">
                  <a:extLst>
                    <a:ext uri="{9D8B030D-6E8A-4147-A177-3AD203B41FA5}">
                      <a16:colId xmlns:a16="http://schemas.microsoft.com/office/drawing/2014/main" val="20000"/>
                    </a:ext>
                  </a:extLst>
                </a:gridCol>
                <a:gridCol w="2981251">
                  <a:extLst>
                    <a:ext uri="{9D8B030D-6E8A-4147-A177-3AD203B41FA5}">
                      <a16:colId xmlns:a16="http://schemas.microsoft.com/office/drawing/2014/main" val="20001"/>
                    </a:ext>
                  </a:extLst>
                </a:gridCol>
                <a:gridCol w="1969639">
                  <a:extLst>
                    <a:ext uri="{9D8B030D-6E8A-4147-A177-3AD203B41FA5}">
                      <a16:colId xmlns:a16="http://schemas.microsoft.com/office/drawing/2014/main" val="20002"/>
                    </a:ext>
                  </a:extLst>
                </a:gridCol>
              </a:tblGrid>
              <a:tr h="730688">
                <a:tc>
                  <a:txBody>
                    <a:bodyPr/>
                    <a:lstStyle/>
                    <a:p>
                      <a:endParaRPr lang="en-US" sz="2800"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Palbociclib + ET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ET alone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18894">
                <a:tc>
                  <a:txBody>
                    <a:bodyPr/>
                    <a:lstStyle/>
                    <a:p>
                      <a:r>
                        <a:rPr lang="en-US" sz="2800" b="1" dirty="0">
                          <a:solidFill>
                            <a:schemeClr val="accent6">
                              <a:lumMod val="75000"/>
                            </a:schemeClr>
                          </a:solidFill>
                          <a:latin typeface="Arial" panose="020B0604020202020204" pitchFamily="34" charset="0"/>
                          <a:cs typeface="Arial" panose="020B0604020202020204" pitchFamily="34" charset="0"/>
                        </a:rPr>
                        <a:t>DRFS</a:t>
                      </a:r>
                      <a:r>
                        <a:rPr lang="en-US" sz="2800" b="1" baseline="0" dirty="0">
                          <a:solidFill>
                            <a:schemeClr val="accent6">
                              <a:lumMod val="75000"/>
                            </a:schemeClr>
                          </a:solidFill>
                          <a:latin typeface="Arial" panose="020B0604020202020204" pitchFamily="34" charset="0"/>
                          <a:cs typeface="Arial" panose="020B0604020202020204" pitchFamily="34" charset="0"/>
                        </a:rPr>
                        <a:t> at 4 y</a:t>
                      </a:r>
                      <a:endParaRPr lang="en-US" sz="2800" b="1" dirty="0">
                        <a:solidFill>
                          <a:schemeClr val="accent6">
                            <a:lumMod val="75000"/>
                          </a:schemeClr>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95.3%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95.2%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730688">
                <a:tc gridSpan="3">
                  <a:txBody>
                    <a:bodyPr/>
                    <a:lstStyle/>
                    <a:p>
                      <a:pPr algn="ctr"/>
                      <a:r>
                        <a:rPr lang="en-US" sz="2800" b="1" dirty="0">
                          <a:solidFill>
                            <a:schemeClr val="bg1"/>
                          </a:solidFill>
                          <a:latin typeface="Arial" panose="020B0604020202020204" pitchFamily="34" charset="0"/>
                          <a:cs typeface="Arial" panose="020B0604020202020204" pitchFamily="34" charset="0"/>
                        </a:rPr>
                        <a:t>HR = 0.92 (95% CI 0.52–1.65)</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800" b="1" dirty="0">
                          <a:solidFill>
                            <a:schemeClr val="bg1"/>
                          </a:solidFill>
                          <a:latin typeface="Arial" panose="020B0604020202020204" pitchFamily="34" charset="0"/>
                          <a:cs typeface="Arial" panose="020B0604020202020204" pitchFamily="34" charset="0"/>
                        </a:rPr>
                        <a:t>0.92 (95% CI 0.52–1.65)</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69522223"/>
              </p:ext>
            </p:extLst>
          </p:nvPr>
        </p:nvGraphicFramePr>
        <p:xfrm>
          <a:off x="9533594" y="2190750"/>
          <a:ext cx="7809526" cy="2192064"/>
        </p:xfrm>
        <a:graphic>
          <a:graphicData uri="http://schemas.openxmlformats.org/drawingml/2006/table">
            <a:tbl>
              <a:tblPr firstRow="1" bandRow="1">
                <a:tableStyleId>{5C22544A-7EE6-4342-B048-85BDC9FD1C3A}</a:tableStyleId>
              </a:tblPr>
              <a:tblGrid>
                <a:gridCol w="2736102">
                  <a:extLst>
                    <a:ext uri="{9D8B030D-6E8A-4147-A177-3AD203B41FA5}">
                      <a16:colId xmlns:a16="http://schemas.microsoft.com/office/drawing/2014/main" val="20000"/>
                    </a:ext>
                  </a:extLst>
                </a:gridCol>
                <a:gridCol w="2981251">
                  <a:extLst>
                    <a:ext uri="{9D8B030D-6E8A-4147-A177-3AD203B41FA5}">
                      <a16:colId xmlns:a16="http://schemas.microsoft.com/office/drawing/2014/main" val="20001"/>
                    </a:ext>
                  </a:extLst>
                </a:gridCol>
                <a:gridCol w="2092173">
                  <a:extLst>
                    <a:ext uri="{9D8B030D-6E8A-4147-A177-3AD203B41FA5}">
                      <a16:colId xmlns:a16="http://schemas.microsoft.com/office/drawing/2014/main" val="20002"/>
                    </a:ext>
                  </a:extLst>
                </a:gridCol>
              </a:tblGrid>
              <a:tr h="730688">
                <a:tc>
                  <a:txBody>
                    <a:bodyPr/>
                    <a:lstStyle/>
                    <a:p>
                      <a:endParaRPr lang="en-US" sz="2800"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Palbociclib + ET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ET alone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30688">
                <a:tc>
                  <a:txBody>
                    <a:bodyPr/>
                    <a:lstStyle/>
                    <a:p>
                      <a:r>
                        <a:rPr lang="en-US" sz="2800" b="1" dirty="0">
                          <a:solidFill>
                            <a:schemeClr val="accent6">
                              <a:lumMod val="75000"/>
                            </a:schemeClr>
                          </a:solidFill>
                          <a:latin typeface="Arial" panose="020B0604020202020204" pitchFamily="34" charset="0"/>
                          <a:cs typeface="Arial" panose="020B0604020202020204" pitchFamily="34" charset="0"/>
                        </a:rPr>
                        <a:t>LRFS</a:t>
                      </a:r>
                      <a:r>
                        <a:rPr lang="en-US" sz="2800" b="1" baseline="0" dirty="0">
                          <a:solidFill>
                            <a:schemeClr val="accent6">
                              <a:lumMod val="75000"/>
                            </a:schemeClr>
                          </a:solidFill>
                          <a:latin typeface="Arial" panose="020B0604020202020204" pitchFamily="34" charset="0"/>
                          <a:cs typeface="Arial" panose="020B0604020202020204" pitchFamily="34" charset="0"/>
                        </a:rPr>
                        <a:t> at 4 y</a:t>
                      </a:r>
                      <a:endParaRPr lang="en-US" sz="2800" b="1" dirty="0">
                        <a:solidFill>
                          <a:schemeClr val="accent6">
                            <a:lumMod val="75000"/>
                          </a:schemeClr>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98.1%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98.2%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730688">
                <a:tc gridSpan="3">
                  <a:txBody>
                    <a:bodyPr/>
                    <a:lstStyle/>
                    <a:p>
                      <a:pPr algn="ctr"/>
                      <a:r>
                        <a:rPr lang="en-US" sz="2800" b="1" dirty="0">
                          <a:solidFill>
                            <a:schemeClr val="bg1"/>
                          </a:solidFill>
                          <a:latin typeface="Arial" panose="020B0604020202020204" pitchFamily="34" charset="0"/>
                          <a:cs typeface="Arial" panose="020B0604020202020204" pitchFamily="34" charset="0"/>
                        </a:rPr>
                        <a:t>HR = 0.84 (95% CI 0.35–2.00)</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800" b="1" dirty="0">
                          <a:solidFill>
                            <a:schemeClr val="bg1"/>
                          </a:solidFill>
                          <a:latin typeface="Arial" panose="020B0604020202020204" pitchFamily="34" charset="0"/>
                          <a:cs typeface="Arial" panose="020B0604020202020204" pitchFamily="34" charset="0"/>
                        </a:rPr>
                        <a:t>HR = 0.84 (95% CI 0.35–2.00)</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02295518"/>
              </p:ext>
            </p:extLst>
          </p:nvPr>
        </p:nvGraphicFramePr>
        <p:xfrm>
          <a:off x="9571694" y="4929298"/>
          <a:ext cx="7801906" cy="2192064"/>
        </p:xfrm>
        <a:graphic>
          <a:graphicData uri="http://schemas.openxmlformats.org/drawingml/2006/table">
            <a:tbl>
              <a:tblPr firstRow="1" bandRow="1">
                <a:tableStyleId>{5C22544A-7EE6-4342-B048-85BDC9FD1C3A}</a:tableStyleId>
              </a:tblPr>
              <a:tblGrid>
                <a:gridCol w="2736102">
                  <a:extLst>
                    <a:ext uri="{9D8B030D-6E8A-4147-A177-3AD203B41FA5}">
                      <a16:colId xmlns:a16="http://schemas.microsoft.com/office/drawing/2014/main" val="20000"/>
                    </a:ext>
                  </a:extLst>
                </a:gridCol>
                <a:gridCol w="2981251">
                  <a:extLst>
                    <a:ext uri="{9D8B030D-6E8A-4147-A177-3AD203B41FA5}">
                      <a16:colId xmlns:a16="http://schemas.microsoft.com/office/drawing/2014/main" val="20001"/>
                    </a:ext>
                  </a:extLst>
                </a:gridCol>
                <a:gridCol w="2084553">
                  <a:extLst>
                    <a:ext uri="{9D8B030D-6E8A-4147-A177-3AD203B41FA5}">
                      <a16:colId xmlns:a16="http://schemas.microsoft.com/office/drawing/2014/main" val="20002"/>
                    </a:ext>
                  </a:extLst>
                </a:gridCol>
              </a:tblGrid>
              <a:tr h="730688">
                <a:tc>
                  <a:txBody>
                    <a:bodyPr/>
                    <a:lstStyle/>
                    <a:p>
                      <a:endParaRPr lang="en-US" sz="2800"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Palbociclib + ET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ET alone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30688">
                <a:tc>
                  <a:txBody>
                    <a:bodyPr/>
                    <a:lstStyle/>
                    <a:p>
                      <a:r>
                        <a:rPr lang="en-US" sz="2800" b="1" dirty="0">
                          <a:solidFill>
                            <a:schemeClr val="accent6">
                              <a:lumMod val="75000"/>
                            </a:schemeClr>
                          </a:solidFill>
                          <a:latin typeface="Arial" panose="020B0604020202020204" pitchFamily="34" charset="0"/>
                          <a:cs typeface="Arial" panose="020B0604020202020204" pitchFamily="34" charset="0"/>
                        </a:rPr>
                        <a:t>OS</a:t>
                      </a:r>
                      <a:r>
                        <a:rPr lang="en-US" sz="2800" b="1" baseline="0" dirty="0">
                          <a:solidFill>
                            <a:schemeClr val="accent6">
                              <a:lumMod val="75000"/>
                            </a:schemeClr>
                          </a:solidFill>
                          <a:latin typeface="Arial" panose="020B0604020202020204" pitchFamily="34" charset="0"/>
                          <a:cs typeface="Arial" panose="020B0604020202020204" pitchFamily="34" charset="0"/>
                        </a:rPr>
                        <a:t>  at 4 y</a:t>
                      </a:r>
                      <a:endParaRPr lang="en-US" sz="2800" b="1" dirty="0">
                        <a:solidFill>
                          <a:schemeClr val="accent6">
                            <a:lumMod val="75000"/>
                          </a:schemeClr>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97.7%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98.1%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730688">
                <a:tc gridSpan="3">
                  <a:txBody>
                    <a:bodyPr/>
                    <a:lstStyle/>
                    <a:p>
                      <a:pPr algn="ctr"/>
                      <a:r>
                        <a:rPr lang="en-US" sz="2800" b="1" dirty="0">
                          <a:solidFill>
                            <a:schemeClr val="bg1"/>
                          </a:solidFill>
                          <a:latin typeface="Arial" panose="020B0604020202020204" pitchFamily="34" charset="0"/>
                          <a:cs typeface="Arial" panose="020B0604020202020204" pitchFamily="34" charset="0"/>
                        </a:rPr>
                        <a:t>HR = 1.28 (95% CI 0.57–2.86)</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800" b="1" dirty="0">
                          <a:solidFill>
                            <a:schemeClr val="bg1"/>
                          </a:solidFill>
                          <a:latin typeface="Arial" panose="020B0604020202020204" pitchFamily="34" charset="0"/>
                          <a:cs typeface="Arial" panose="020B0604020202020204" pitchFamily="34" charset="0"/>
                        </a:rPr>
                        <a:t>HR = 1.28 (95% CI 0.57–2.86)</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endParaRPr lang="en-US" sz="2800"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Text Placeholder 3">
            <a:extLst>
              <a:ext uri="{FF2B5EF4-FFF2-40B4-BE49-F238E27FC236}">
                <a16:creationId xmlns:a16="http://schemas.microsoft.com/office/drawing/2014/main" id="{BE6A7798-0F28-A220-CC75-7E5E892A4F61}"/>
              </a:ext>
            </a:extLst>
          </p:cNvPr>
          <p:cNvSpPr>
            <a:spLocks noGrp="1"/>
          </p:cNvSpPr>
          <p:nvPr>
            <p:ph type="body" sz="quarter" idx="10"/>
          </p:nvPr>
        </p:nvSpPr>
        <p:spPr>
          <a:xfrm>
            <a:off x="572946" y="9602076"/>
            <a:ext cx="17168091" cy="384128"/>
          </a:xfrm>
        </p:spPr>
        <p:txBody>
          <a:bodyPr/>
          <a:lstStyle/>
          <a:p>
            <a:r>
              <a:rPr lang="en-US" dirty="0" err="1"/>
              <a:t>DeMichele</a:t>
            </a:r>
            <a:r>
              <a:rPr lang="en-US" dirty="0"/>
              <a:t> A, et al. </a:t>
            </a:r>
            <a:r>
              <a:rPr lang="en-US" i="1" dirty="0"/>
              <a:t>J Clin Oncol. </a:t>
            </a:r>
            <a:r>
              <a:rPr lang="en-US" dirty="0"/>
              <a:t>2022;40(36 suppl): abstract 390216.</a:t>
            </a:r>
          </a:p>
        </p:txBody>
      </p:sp>
    </p:spTree>
    <p:extLst>
      <p:ext uri="{BB962C8B-B14F-4D97-AF65-F5344CB8AC3E}">
        <p14:creationId xmlns:p14="http://schemas.microsoft.com/office/powerpoint/2010/main" val="349552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0270"/>
            <a:ext cx="18313982" cy="850199"/>
          </a:xfrm>
        </p:spPr>
        <p:txBody>
          <a:bodyPr/>
          <a:lstStyle/>
          <a:p>
            <a:r>
              <a:rPr lang="en-US" dirty="0"/>
              <a:t>NATALEE Study Design: Unique Features</a:t>
            </a:r>
            <a:endParaRPr lang="en-US" baseline="30000" dirty="0"/>
          </a:p>
        </p:txBody>
      </p:sp>
      <p:sp>
        <p:nvSpPr>
          <p:cNvPr id="3" name="Text Placeholder 2"/>
          <p:cNvSpPr>
            <a:spLocks noGrp="1"/>
          </p:cNvSpPr>
          <p:nvPr>
            <p:ph type="body" sz="quarter" idx="10"/>
          </p:nvPr>
        </p:nvSpPr>
        <p:spPr>
          <a:xfrm>
            <a:off x="574390" y="9608107"/>
            <a:ext cx="17168091" cy="384128"/>
          </a:xfrm>
        </p:spPr>
        <p:txBody>
          <a:bodyPr/>
          <a:lstStyle/>
          <a:p>
            <a:r>
              <a:rPr lang="en-US" dirty="0" err="1"/>
              <a:t>Bardia</a:t>
            </a:r>
            <a:r>
              <a:rPr lang="en-US" dirty="0"/>
              <a:t> A, et al. </a:t>
            </a:r>
            <a:r>
              <a:rPr lang="en-US" i="1" dirty="0"/>
              <a:t>Ann Oncol. </a:t>
            </a:r>
            <a:r>
              <a:rPr lang="en-US" dirty="0"/>
              <a:t>2023;34(suppl 2): S1261-S1262 (</a:t>
            </a:r>
            <a:r>
              <a:rPr lang="en-US" dirty="0" err="1"/>
              <a:t>abstr</a:t>
            </a:r>
            <a:r>
              <a:rPr lang="en-US" dirty="0"/>
              <a:t> LBA23). </a:t>
            </a:r>
          </a:p>
        </p:txBody>
      </p:sp>
      <p:cxnSp>
        <p:nvCxnSpPr>
          <p:cNvPr id="7" name="Straight Connector 6">
            <a:extLst>
              <a:ext uri="{FF2B5EF4-FFF2-40B4-BE49-F238E27FC236}">
                <a16:creationId xmlns:a16="http://schemas.microsoft.com/office/drawing/2014/main" id="{74577FEC-240D-04BF-9640-DF5C747E56E0}"/>
              </a:ext>
            </a:extLst>
          </p:cNvPr>
          <p:cNvCxnSpPr>
            <a:cxnSpLocks/>
          </p:cNvCxnSpPr>
          <p:nvPr/>
        </p:nvCxnSpPr>
        <p:spPr>
          <a:xfrm>
            <a:off x="6025001" y="4843671"/>
            <a:ext cx="1490247" cy="0"/>
          </a:xfrm>
          <a:prstGeom prst="line">
            <a:avLst/>
          </a:prstGeom>
          <a:noFill/>
          <a:ln w="38100" cap="sq" cmpd="sng" algn="ctr">
            <a:solidFill>
              <a:schemeClr val="bg1"/>
            </a:solidFill>
            <a:prstDash val="solid"/>
          </a:ln>
          <a:effectLst/>
        </p:spPr>
      </p:cxnSp>
      <p:sp>
        <p:nvSpPr>
          <p:cNvPr id="9" name="Rectangle: Rounded Corners 9">
            <a:extLst>
              <a:ext uri="{FF2B5EF4-FFF2-40B4-BE49-F238E27FC236}">
                <a16:creationId xmlns:a16="http://schemas.microsoft.com/office/drawing/2014/main" id="{B7E17E2F-19CB-0755-D041-AD6B9A565289}"/>
              </a:ext>
            </a:extLst>
          </p:cNvPr>
          <p:cNvSpPr/>
          <p:nvPr/>
        </p:nvSpPr>
        <p:spPr>
          <a:xfrm>
            <a:off x="8301540" y="3043718"/>
            <a:ext cx="8395381" cy="2111417"/>
          </a:xfrm>
          <a:prstGeom prst="roundRect">
            <a:avLst/>
          </a:prstGeom>
          <a:solidFill>
            <a:schemeClr val="accent1">
              <a:lumMod val="50000"/>
            </a:schemeClr>
          </a:solidFill>
          <a:ln w="38100" cap="sq" cmpd="sng" algn="ctr">
            <a:solidFill>
              <a:schemeClr val="bg1"/>
            </a:solidFill>
            <a:prstDash val="solid"/>
          </a:ln>
          <a:effectLst/>
        </p:spPr>
        <p:txBody>
          <a:bodyPr lIns="137160" tIns="68580" rIns="137160" bIns="68580" rtlCol="0" anchor="ctr"/>
          <a:lstStyle/>
          <a:p>
            <a:pPr algn="ctr" defTabSz="2438279">
              <a:defRPr/>
            </a:pPr>
            <a:r>
              <a:rPr lang="en-US" sz="2800" b="1" kern="0" dirty="0">
                <a:solidFill>
                  <a:srgbClr val="FFFFFF"/>
                </a:solidFill>
                <a:latin typeface="Arial" panose="020B0604020202020204"/>
              </a:rPr>
              <a:t>Ribociclib</a:t>
            </a:r>
            <a:endParaRPr lang="en-US" sz="2800" kern="0" dirty="0">
              <a:solidFill>
                <a:srgbClr val="FFFFFF"/>
              </a:solidFill>
              <a:latin typeface="Arial" panose="020B0604020202020204"/>
            </a:endParaRPr>
          </a:p>
          <a:p>
            <a:pPr algn="ctr" defTabSz="2438279">
              <a:defRPr/>
            </a:pPr>
            <a:r>
              <a:rPr lang="en-US" sz="2800" kern="0" dirty="0">
                <a:solidFill>
                  <a:srgbClr val="FFFFFF"/>
                </a:solidFill>
                <a:latin typeface="Arial" panose="020B0604020202020204"/>
              </a:rPr>
              <a:t>400 mg/day 3 weeks on/1 week off for 3 years</a:t>
            </a:r>
          </a:p>
          <a:p>
            <a:pPr algn="ctr" defTabSz="2438279">
              <a:defRPr/>
            </a:pPr>
            <a:r>
              <a:rPr lang="en-US" sz="2800" b="1" kern="0" dirty="0">
                <a:solidFill>
                  <a:srgbClr val="FFFFFF"/>
                </a:solidFill>
              </a:rPr>
              <a:t>+ NSAI </a:t>
            </a:r>
            <a:r>
              <a:rPr lang="en-US" sz="2800" kern="0" dirty="0">
                <a:solidFill>
                  <a:srgbClr val="FFFFFF"/>
                </a:solidFill>
              </a:rPr>
              <a:t>(letrozole or anastrozole) for ≥5 y</a:t>
            </a:r>
          </a:p>
          <a:p>
            <a:pPr algn="ctr" defTabSz="2438279">
              <a:defRPr/>
            </a:pPr>
            <a:r>
              <a:rPr lang="en-US" sz="2800" b="1" kern="0" dirty="0">
                <a:solidFill>
                  <a:srgbClr val="FFFFFF"/>
                </a:solidFill>
              </a:rPr>
              <a:t>+ goserelin</a:t>
            </a:r>
            <a:r>
              <a:rPr lang="en-US" sz="2800" kern="0" dirty="0">
                <a:solidFill>
                  <a:srgbClr val="FFFFFF"/>
                </a:solidFill>
              </a:rPr>
              <a:t> in men and premenopausal women</a:t>
            </a:r>
            <a:r>
              <a:rPr lang="en-US" sz="2800" kern="0" dirty="0">
                <a:solidFill>
                  <a:srgbClr val="FFFFFF"/>
                </a:solidFill>
                <a:latin typeface="Arial" panose="020B0604020202020204"/>
              </a:rPr>
              <a:t> </a:t>
            </a:r>
          </a:p>
        </p:txBody>
      </p:sp>
      <p:sp>
        <p:nvSpPr>
          <p:cNvPr id="10" name="Rectangle 13">
            <a:extLst>
              <a:ext uri="{FF2B5EF4-FFF2-40B4-BE49-F238E27FC236}">
                <a16:creationId xmlns:a16="http://schemas.microsoft.com/office/drawing/2014/main" id="{CB3BDE0E-9F0F-8042-F680-67D47D79D3DB}"/>
              </a:ext>
            </a:extLst>
          </p:cNvPr>
          <p:cNvSpPr>
            <a:spLocks noChangeArrowheads="1"/>
          </p:cNvSpPr>
          <p:nvPr/>
        </p:nvSpPr>
        <p:spPr bwMode="auto">
          <a:xfrm>
            <a:off x="6223067" y="4298165"/>
            <a:ext cx="1099572" cy="1294770"/>
          </a:xfrm>
          <a:prstGeom prst="ellipse">
            <a:avLst/>
          </a:prstGeom>
          <a:solidFill>
            <a:schemeClr val="accent2"/>
          </a:solidFill>
          <a:ln w="38100">
            <a:solidFill>
              <a:schemeClr val="bg1"/>
            </a:solidFill>
            <a:miter lim="800000"/>
            <a:headEnd/>
            <a:tailEnd/>
          </a:ln>
        </p:spPr>
        <p:txBody>
          <a:bodyPr wrap="square" lIns="0" tIns="0" rIns="0" bIns="0">
            <a:spAutoFit/>
          </a:bodyP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028700">
              <a:spcAft>
                <a:spcPts val="675"/>
              </a:spcAft>
              <a:buClr>
                <a:srgbClr val="000000"/>
              </a:buClr>
              <a:defRPr/>
            </a:pPr>
            <a:r>
              <a:rPr lang="en-US" altLang="en-US" sz="2700" b="1" dirty="0">
                <a:solidFill>
                  <a:schemeClr val="bg1"/>
                </a:solidFill>
                <a:latin typeface="Arial" panose="020B0604020202020204"/>
              </a:rPr>
              <a:t>R</a:t>
            </a:r>
          </a:p>
          <a:p>
            <a:pPr algn="ctr" defTabSz="1028700">
              <a:spcAft>
                <a:spcPts val="675"/>
              </a:spcAft>
              <a:buClr>
                <a:srgbClr val="000000"/>
              </a:buClr>
              <a:defRPr/>
            </a:pPr>
            <a:r>
              <a:rPr lang="en-US" altLang="en-US" sz="2700" b="1" dirty="0">
                <a:solidFill>
                  <a:schemeClr val="bg1"/>
                </a:solidFill>
                <a:latin typeface="Arial" panose="020B0604020202020204"/>
              </a:rPr>
              <a:t>1:1</a:t>
            </a:r>
            <a:endParaRPr lang="en-US" altLang="en-US" sz="2700" b="1" baseline="30000" dirty="0">
              <a:solidFill>
                <a:schemeClr val="bg1"/>
              </a:solidFill>
              <a:latin typeface="Arial" panose="020B0604020202020204"/>
            </a:endParaRPr>
          </a:p>
        </p:txBody>
      </p:sp>
      <p:sp>
        <p:nvSpPr>
          <p:cNvPr id="11" name="Freeform: Shape 18">
            <a:extLst>
              <a:ext uri="{FF2B5EF4-FFF2-40B4-BE49-F238E27FC236}">
                <a16:creationId xmlns:a16="http://schemas.microsoft.com/office/drawing/2014/main" id="{6C82AE26-23BC-D1E4-2446-A2D0B2D49549}"/>
              </a:ext>
            </a:extLst>
          </p:cNvPr>
          <p:cNvSpPr/>
          <p:nvPr/>
        </p:nvSpPr>
        <p:spPr>
          <a:xfrm>
            <a:off x="7515248" y="4131678"/>
            <a:ext cx="786293" cy="2040521"/>
          </a:xfrm>
          <a:custGeom>
            <a:avLst/>
            <a:gdLst>
              <a:gd name="connsiteX0" fmla="*/ 386687 w 395785"/>
              <a:gd name="connsiteY0" fmla="*/ 0 h 1414818"/>
              <a:gd name="connsiteX1" fmla="*/ 0 w 395785"/>
              <a:gd name="connsiteY1" fmla="*/ 0 h 1414818"/>
              <a:gd name="connsiteX2" fmla="*/ 0 w 395785"/>
              <a:gd name="connsiteY2" fmla="*/ 1414818 h 1414818"/>
              <a:gd name="connsiteX3" fmla="*/ 395785 w 395785"/>
              <a:gd name="connsiteY3" fmla="*/ 1414818 h 1414818"/>
            </a:gdLst>
            <a:ahLst/>
            <a:cxnLst>
              <a:cxn ang="0">
                <a:pos x="connsiteX0" y="connsiteY0"/>
              </a:cxn>
              <a:cxn ang="0">
                <a:pos x="connsiteX1" y="connsiteY1"/>
              </a:cxn>
              <a:cxn ang="0">
                <a:pos x="connsiteX2" y="connsiteY2"/>
              </a:cxn>
              <a:cxn ang="0">
                <a:pos x="connsiteX3" y="connsiteY3"/>
              </a:cxn>
            </a:cxnLst>
            <a:rect l="l" t="t" r="r" b="b"/>
            <a:pathLst>
              <a:path w="395785" h="1414818">
                <a:moveTo>
                  <a:pt x="386687" y="0"/>
                </a:moveTo>
                <a:lnTo>
                  <a:pt x="0" y="0"/>
                </a:lnTo>
                <a:lnTo>
                  <a:pt x="0" y="1414818"/>
                </a:lnTo>
                <a:lnTo>
                  <a:pt x="395785" y="1414818"/>
                </a:lnTo>
              </a:path>
            </a:pathLst>
          </a:custGeom>
          <a:noFill/>
          <a:ln w="381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lIns="137160" tIns="68580" rIns="137160" bIns="68580"/>
          <a:lstStyle/>
          <a:p>
            <a:pPr defTabSz="1371600"/>
            <a:endParaRPr lang="en-US" sz="2400" kern="0">
              <a:solidFill>
                <a:srgbClr val="000000"/>
              </a:solidFill>
              <a:cs typeface="Arial" panose="020B0604020202020204" pitchFamily="34" charset="0"/>
            </a:endParaRPr>
          </a:p>
        </p:txBody>
      </p:sp>
      <p:sp>
        <p:nvSpPr>
          <p:cNvPr id="12" name="TextBox 11">
            <a:extLst>
              <a:ext uri="{FF2B5EF4-FFF2-40B4-BE49-F238E27FC236}">
                <a16:creationId xmlns:a16="http://schemas.microsoft.com/office/drawing/2014/main" id="{AC0148B2-2D38-497E-0CD8-F2380704B482}"/>
              </a:ext>
            </a:extLst>
          </p:cNvPr>
          <p:cNvSpPr txBox="1"/>
          <p:nvPr/>
        </p:nvSpPr>
        <p:spPr>
          <a:xfrm>
            <a:off x="8137133" y="8395046"/>
            <a:ext cx="7418244" cy="1069813"/>
          </a:xfrm>
          <a:prstGeom prst="rect">
            <a:avLst/>
          </a:prstGeom>
          <a:noFill/>
        </p:spPr>
        <p:txBody>
          <a:bodyPr wrap="square" lIns="137160" tIns="68580" rIns="137160" bIns="68580" rtlCol="0" anchor="t" anchorCtr="0">
            <a:noAutofit/>
          </a:bodyPr>
          <a:lstStyle/>
          <a:p>
            <a:pPr defTabSz="1028675">
              <a:defRPr/>
            </a:pPr>
            <a:endParaRPr lang="en-US" sz="1800" kern="0" dirty="0">
              <a:solidFill>
                <a:schemeClr val="bg1"/>
              </a:solidFill>
              <a:latin typeface="+mj-lt"/>
            </a:endParaRPr>
          </a:p>
        </p:txBody>
      </p:sp>
      <p:sp>
        <p:nvSpPr>
          <p:cNvPr id="13" name="Rectangle: Rounded Corners 20">
            <a:extLst>
              <a:ext uri="{FF2B5EF4-FFF2-40B4-BE49-F238E27FC236}">
                <a16:creationId xmlns:a16="http://schemas.microsoft.com/office/drawing/2014/main" id="{3C656F52-ECE1-017D-775D-E383305EB1BA}"/>
              </a:ext>
            </a:extLst>
          </p:cNvPr>
          <p:cNvSpPr/>
          <p:nvPr/>
        </p:nvSpPr>
        <p:spPr>
          <a:xfrm>
            <a:off x="8301540" y="5738349"/>
            <a:ext cx="6176460" cy="2111417"/>
          </a:xfrm>
          <a:prstGeom prst="roundRect">
            <a:avLst/>
          </a:prstGeom>
          <a:solidFill>
            <a:srgbClr val="126278"/>
          </a:solidFill>
          <a:ln w="38100" cap="sq" cmpd="sng" algn="ctr">
            <a:solidFill>
              <a:schemeClr val="bg1"/>
            </a:solidFill>
            <a:prstDash val="solid"/>
          </a:ln>
          <a:effectLst/>
        </p:spPr>
        <p:txBody>
          <a:bodyPr lIns="137160" tIns="68580" rIns="137160" bIns="68580" rtlCol="0" anchor="ctr"/>
          <a:lstStyle/>
          <a:p>
            <a:pPr algn="ctr" defTabSz="2438279">
              <a:defRPr/>
            </a:pPr>
            <a:r>
              <a:rPr lang="en-US" sz="2800" b="1" kern="0" dirty="0">
                <a:solidFill>
                  <a:srgbClr val="FFFFFF"/>
                </a:solidFill>
              </a:rPr>
              <a:t>NSAI</a:t>
            </a:r>
          </a:p>
          <a:p>
            <a:pPr algn="ctr" defTabSz="2438279">
              <a:defRPr/>
            </a:pPr>
            <a:r>
              <a:rPr lang="en-US" sz="2800" kern="0" dirty="0">
                <a:solidFill>
                  <a:srgbClr val="FFFFFF"/>
                </a:solidFill>
              </a:rPr>
              <a:t>Letrozole or anastrozole for ≥5 y </a:t>
            </a:r>
            <a:br>
              <a:rPr lang="en-US" sz="2800" b="1" kern="0" dirty="0">
                <a:solidFill>
                  <a:srgbClr val="FFFFFF"/>
                </a:solidFill>
              </a:rPr>
            </a:br>
            <a:r>
              <a:rPr lang="en-US" sz="2800" b="1" kern="0" dirty="0">
                <a:solidFill>
                  <a:srgbClr val="FFFFFF"/>
                </a:solidFill>
              </a:rPr>
              <a:t>+ goserelin</a:t>
            </a:r>
            <a:r>
              <a:rPr lang="en-US" sz="2800" kern="0" dirty="0">
                <a:solidFill>
                  <a:srgbClr val="FFFFFF"/>
                </a:solidFill>
              </a:rPr>
              <a:t> in men and premenopausal women</a:t>
            </a:r>
          </a:p>
        </p:txBody>
      </p:sp>
      <p:sp>
        <p:nvSpPr>
          <p:cNvPr id="15" name="Rectangle: Rounded Corners 22">
            <a:extLst>
              <a:ext uri="{FF2B5EF4-FFF2-40B4-BE49-F238E27FC236}">
                <a16:creationId xmlns:a16="http://schemas.microsoft.com/office/drawing/2014/main" id="{0DB74952-AA7E-FF08-D571-90E77062C862}"/>
              </a:ext>
            </a:extLst>
          </p:cNvPr>
          <p:cNvSpPr/>
          <p:nvPr/>
        </p:nvSpPr>
        <p:spPr>
          <a:xfrm>
            <a:off x="716281" y="2631940"/>
            <a:ext cx="5222256" cy="4163083"/>
          </a:xfrm>
          <a:prstGeom prst="roundRect">
            <a:avLst>
              <a:gd name="adj" fmla="val 9053"/>
            </a:avLst>
          </a:prstGeom>
          <a:solidFill>
            <a:schemeClr val="accent1">
              <a:lumMod val="50000"/>
            </a:schemeClr>
          </a:solidFill>
          <a:ln w="38100" cap="sq" cmpd="sng" algn="ctr">
            <a:solidFill>
              <a:schemeClr val="bg1"/>
            </a:solidFill>
            <a:prstDash val="solid"/>
          </a:ln>
          <a:effectLst/>
        </p:spPr>
        <p:txBody>
          <a:bodyPr lIns="108000" tIns="68580" rIns="108000" bIns="68580" rtlCol="0" anchor="ctr" anchorCtr="0"/>
          <a:lstStyle/>
          <a:p>
            <a:pPr marL="261938" indent="-261938" defTabSz="514337">
              <a:spcAft>
                <a:spcPts val="300"/>
              </a:spcAft>
              <a:buFont typeface="Arial" panose="020B0604020202020204" pitchFamily="34" charset="0"/>
              <a:buChar char="•"/>
              <a:tabLst>
                <a:tab pos="261938" algn="l"/>
              </a:tabLst>
              <a:defRPr/>
            </a:pPr>
            <a:r>
              <a:rPr lang="en-US" sz="2600" kern="0" dirty="0">
                <a:solidFill>
                  <a:schemeClr val="bg1"/>
                </a:solidFill>
              </a:rPr>
              <a:t>Adults with HR+/HER2− EBC</a:t>
            </a:r>
          </a:p>
          <a:p>
            <a:pPr marL="261938" indent="-261938" defTabSz="514337">
              <a:spcAft>
                <a:spcPts val="300"/>
              </a:spcAft>
              <a:buFont typeface="Arial" panose="020B0604020202020204" pitchFamily="34" charset="0"/>
              <a:buChar char="•"/>
              <a:tabLst>
                <a:tab pos="261938" algn="l"/>
              </a:tabLst>
              <a:defRPr/>
            </a:pPr>
            <a:r>
              <a:rPr lang="en-US" sz="2600" kern="0" dirty="0">
                <a:solidFill>
                  <a:schemeClr val="bg1"/>
                </a:solidFill>
              </a:rPr>
              <a:t>Prior ET allowed up to 12 </a:t>
            </a:r>
            <a:r>
              <a:rPr lang="en-US" sz="2600" kern="0" dirty="0" err="1">
                <a:solidFill>
                  <a:schemeClr val="bg1"/>
                </a:solidFill>
              </a:rPr>
              <a:t>mo</a:t>
            </a:r>
            <a:endParaRPr lang="en-US" sz="2600" kern="0" dirty="0">
              <a:solidFill>
                <a:schemeClr val="bg1"/>
              </a:solidFill>
            </a:endParaRPr>
          </a:p>
          <a:p>
            <a:pPr marL="261938" indent="-261938" defTabSz="514337">
              <a:spcAft>
                <a:spcPts val="300"/>
              </a:spcAft>
              <a:buFont typeface="Arial" panose="020B0604020202020204" pitchFamily="34" charset="0"/>
              <a:buChar char="•"/>
              <a:tabLst>
                <a:tab pos="261938" algn="l"/>
              </a:tabLst>
              <a:defRPr/>
            </a:pPr>
            <a:r>
              <a:rPr lang="en-US" sz="2600" b="1" kern="0" dirty="0">
                <a:solidFill>
                  <a:schemeClr val="bg1"/>
                </a:solidFill>
              </a:rPr>
              <a:t>Anatomical stage IIA</a:t>
            </a:r>
            <a:endParaRPr lang="en-US" sz="2600" b="1" kern="0" baseline="30000" dirty="0">
              <a:solidFill>
                <a:schemeClr val="bg1"/>
              </a:solidFill>
            </a:endParaRPr>
          </a:p>
          <a:p>
            <a:pPr marL="604837" lvl="1" indent="-342900" defTabSz="514337">
              <a:spcAft>
                <a:spcPts val="300"/>
              </a:spcAft>
              <a:buFont typeface="Calibri" panose="020F0502020204030204" pitchFamily="34" charset="0"/>
              <a:buChar char="–"/>
              <a:defRPr/>
            </a:pPr>
            <a:r>
              <a:rPr lang="en-US" sz="2600" b="1" kern="0" dirty="0">
                <a:solidFill>
                  <a:schemeClr val="bg1"/>
                </a:solidFill>
              </a:rPr>
              <a:t>N0 or N1</a:t>
            </a:r>
          </a:p>
          <a:p>
            <a:pPr marL="261938" indent="-261938" defTabSz="514337">
              <a:spcAft>
                <a:spcPts val="300"/>
              </a:spcAft>
              <a:buFont typeface="Arial" panose="020B0604020202020204" pitchFamily="34" charset="0"/>
              <a:buChar char="•"/>
              <a:defRPr/>
            </a:pPr>
            <a:r>
              <a:rPr lang="en-US" sz="2600" b="1" kern="0" dirty="0">
                <a:solidFill>
                  <a:schemeClr val="bg1"/>
                </a:solidFill>
              </a:rPr>
              <a:t>Anatomical stage IIB</a:t>
            </a:r>
          </a:p>
          <a:p>
            <a:pPr marL="692945" lvl="1" indent="-342900" defTabSz="514337">
              <a:spcAft>
                <a:spcPts val="300"/>
              </a:spcAft>
              <a:buFont typeface="Calibri" panose="020F0502020204030204" pitchFamily="34" charset="0"/>
              <a:buChar char="–"/>
              <a:defRPr/>
            </a:pPr>
            <a:r>
              <a:rPr lang="en-US" sz="2600" kern="0" dirty="0">
                <a:solidFill>
                  <a:schemeClr val="bg1"/>
                </a:solidFill>
              </a:rPr>
              <a:t>N0 or N1</a:t>
            </a:r>
          </a:p>
          <a:p>
            <a:pPr marL="261938" indent="-261938" defTabSz="514337">
              <a:spcAft>
                <a:spcPts val="300"/>
              </a:spcAft>
              <a:buFont typeface="Arial" panose="020B0604020202020204" pitchFamily="34" charset="0"/>
              <a:buChar char="•"/>
              <a:defRPr/>
            </a:pPr>
            <a:r>
              <a:rPr lang="en-US" sz="2600" b="1" kern="0" dirty="0">
                <a:solidFill>
                  <a:schemeClr val="bg1"/>
                </a:solidFill>
              </a:rPr>
              <a:t>Anatomical stage III</a:t>
            </a:r>
          </a:p>
          <a:p>
            <a:pPr marL="695325" lvl="1" indent="-342900" defTabSz="514337">
              <a:spcAft>
                <a:spcPts val="300"/>
              </a:spcAft>
              <a:buFont typeface="Calibri" panose="020F0502020204030204" pitchFamily="34" charset="0"/>
              <a:buChar char="–"/>
              <a:defRPr/>
            </a:pPr>
            <a:r>
              <a:rPr lang="en-US" sz="2600" kern="0" dirty="0">
                <a:solidFill>
                  <a:schemeClr val="bg1"/>
                </a:solidFill>
              </a:rPr>
              <a:t>N0, N1, N2, or N3</a:t>
            </a:r>
            <a:endParaRPr lang="en-US" sz="2600" kern="0" baseline="30000" dirty="0">
              <a:solidFill>
                <a:schemeClr val="bg1"/>
              </a:solidFill>
            </a:endParaRPr>
          </a:p>
          <a:p>
            <a:pPr algn="ctr" defTabSz="514337">
              <a:spcAft>
                <a:spcPts val="750"/>
              </a:spcAft>
              <a:defRPr/>
            </a:pPr>
            <a:r>
              <a:rPr lang="en-US" sz="2600" b="1" kern="0" dirty="0">
                <a:solidFill>
                  <a:schemeClr val="bg1"/>
                </a:solidFill>
              </a:rPr>
              <a:t>N = 5101 </a:t>
            </a:r>
          </a:p>
        </p:txBody>
      </p:sp>
      <p:sp>
        <p:nvSpPr>
          <p:cNvPr id="4" name="Right Brace 3">
            <a:extLst>
              <a:ext uri="{FF2B5EF4-FFF2-40B4-BE49-F238E27FC236}">
                <a16:creationId xmlns:a16="http://schemas.microsoft.com/office/drawing/2014/main" id="{A32CDBB7-29E0-6B90-B4A7-053D340089BC}"/>
              </a:ext>
            </a:extLst>
          </p:cNvPr>
          <p:cNvSpPr/>
          <p:nvPr/>
        </p:nvSpPr>
        <p:spPr>
          <a:xfrm>
            <a:off x="4130040" y="3700286"/>
            <a:ext cx="481501" cy="1892649"/>
          </a:xfrm>
          <a:prstGeom prst="rightBrace">
            <a:avLst/>
          </a:prstGeom>
          <a:ln w="571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E592221C-2001-EFB1-1E1A-0B815ECF158D}"/>
              </a:ext>
            </a:extLst>
          </p:cNvPr>
          <p:cNvSpPr/>
          <p:nvPr/>
        </p:nvSpPr>
        <p:spPr>
          <a:xfrm>
            <a:off x="1138994" y="3605224"/>
            <a:ext cx="2991046" cy="526455"/>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
        <p:nvSpPr>
          <p:cNvPr id="17" name="Rectangle 16">
            <a:extLst>
              <a:ext uri="{FF2B5EF4-FFF2-40B4-BE49-F238E27FC236}">
                <a16:creationId xmlns:a16="http://schemas.microsoft.com/office/drawing/2014/main" id="{70FA3857-A213-9AEF-F2B7-C5366DEAE54B}"/>
              </a:ext>
            </a:extLst>
          </p:cNvPr>
          <p:cNvSpPr/>
          <p:nvPr/>
        </p:nvSpPr>
        <p:spPr>
          <a:xfrm>
            <a:off x="1095762" y="4434820"/>
            <a:ext cx="2991046" cy="526455"/>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
        <p:nvSpPr>
          <p:cNvPr id="18" name="Rectangle 17">
            <a:extLst>
              <a:ext uri="{FF2B5EF4-FFF2-40B4-BE49-F238E27FC236}">
                <a16:creationId xmlns:a16="http://schemas.microsoft.com/office/drawing/2014/main" id="{09EF0743-A2A6-D7D5-3713-BE51BE2DA6DD}"/>
              </a:ext>
            </a:extLst>
          </p:cNvPr>
          <p:cNvSpPr/>
          <p:nvPr/>
        </p:nvSpPr>
        <p:spPr>
          <a:xfrm>
            <a:off x="1138994" y="5312576"/>
            <a:ext cx="2991046" cy="526455"/>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
        <p:nvSpPr>
          <p:cNvPr id="19" name="Rectangular Callout 23">
            <a:extLst>
              <a:ext uri="{FF2B5EF4-FFF2-40B4-BE49-F238E27FC236}">
                <a16:creationId xmlns:a16="http://schemas.microsoft.com/office/drawing/2014/main" id="{49730CCC-3DB7-DEE0-5F12-2A20A06FC34D}"/>
              </a:ext>
            </a:extLst>
          </p:cNvPr>
          <p:cNvSpPr/>
          <p:nvPr/>
        </p:nvSpPr>
        <p:spPr>
          <a:xfrm>
            <a:off x="4556614" y="5817980"/>
            <a:ext cx="6176458" cy="3322771"/>
          </a:xfrm>
          <a:prstGeom prst="wedgeRectCallout">
            <a:avLst>
              <a:gd name="adj1" fmla="val -50230"/>
              <a:gd name="adj2" fmla="val -87039"/>
            </a:avLst>
          </a:prstGeom>
          <a:solidFill>
            <a:schemeClr val="accent6">
              <a:lumMod val="40000"/>
              <a:lumOff val="60000"/>
            </a:schemeClr>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2">
                    <a:lumMod val="10000"/>
                  </a:schemeClr>
                </a:solidFill>
              </a:rPr>
              <a:t>Rationale for broad</a:t>
            </a:r>
          </a:p>
          <a:p>
            <a:pPr algn="ctr"/>
            <a:r>
              <a:rPr lang="en-US" sz="2800" b="1" dirty="0">
                <a:solidFill>
                  <a:schemeClr val="bg2">
                    <a:lumMod val="10000"/>
                  </a:schemeClr>
                </a:solidFill>
              </a:rPr>
              <a:t>population of patients</a:t>
            </a:r>
          </a:p>
          <a:p>
            <a:pPr algn="ctr"/>
            <a:r>
              <a:rPr lang="en-US" sz="2800" dirty="0">
                <a:solidFill>
                  <a:schemeClr val="bg2">
                    <a:lumMod val="10000"/>
                  </a:schemeClr>
                </a:solidFill>
              </a:rPr>
              <a:t>Patients with stage II and Ill HR+/HER2– EBC, including those with no nodal</a:t>
            </a:r>
          </a:p>
          <a:p>
            <a:pPr algn="ctr"/>
            <a:r>
              <a:rPr lang="en-US" sz="2800" dirty="0">
                <a:solidFill>
                  <a:schemeClr val="bg2">
                    <a:lumMod val="10000"/>
                  </a:schemeClr>
                </a:solidFill>
              </a:rPr>
              <a:t>involvement, are at risk of disease recurrence up to decades after initial diagnosis</a:t>
            </a:r>
            <a:endParaRPr lang="en-US" sz="2800" baseline="30000" dirty="0">
              <a:solidFill>
                <a:schemeClr val="bg2">
                  <a:lumMod val="10000"/>
                </a:schemeClr>
              </a:solidFill>
            </a:endParaRPr>
          </a:p>
        </p:txBody>
      </p:sp>
      <p:sp>
        <p:nvSpPr>
          <p:cNvPr id="20" name="Rectangular Callout 3">
            <a:extLst>
              <a:ext uri="{FF2B5EF4-FFF2-40B4-BE49-F238E27FC236}">
                <a16:creationId xmlns:a16="http://schemas.microsoft.com/office/drawing/2014/main" id="{24FAF89E-38B8-23C8-C4C6-4F0ABE47EB38}"/>
              </a:ext>
            </a:extLst>
          </p:cNvPr>
          <p:cNvSpPr/>
          <p:nvPr/>
        </p:nvSpPr>
        <p:spPr>
          <a:xfrm>
            <a:off x="8574780" y="1899431"/>
            <a:ext cx="7549370" cy="1069814"/>
          </a:xfrm>
          <a:prstGeom prst="wedgeRectCallout">
            <a:avLst>
              <a:gd name="adj1" fmla="val -44166"/>
              <a:gd name="adj2" fmla="val 101282"/>
            </a:avLst>
          </a:prstGeom>
          <a:solidFill>
            <a:schemeClr val="accent6">
              <a:lumMod val="40000"/>
              <a:lumOff val="60000"/>
            </a:schemeClr>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2">
                    <a:lumMod val="10000"/>
                  </a:schemeClr>
                </a:solidFill>
              </a:rPr>
              <a:t>Rationale for 400 mg ribociclib</a:t>
            </a:r>
          </a:p>
          <a:p>
            <a:pPr algn="ctr"/>
            <a:r>
              <a:rPr lang="en-US" sz="2800" dirty="0">
                <a:solidFill>
                  <a:schemeClr val="bg2">
                    <a:lumMod val="10000"/>
                  </a:schemeClr>
                </a:solidFill>
              </a:rPr>
              <a:t>To improve tolerability while maintaining efficacy</a:t>
            </a:r>
          </a:p>
        </p:txBody>
      </p:sp>
      <p:sp>
        <p:nvSpPr>
          <p:cNvPr id="21" name="Rectangular Callout 22">
            <a:extLst>
              <a:ext uri="{FF2B5EF4-FFF2-40B4-BE49-F238E27FC236}">
                <a16:creationId xmlns:a16="http://schemas.microsoft.com/office/drawing/2014/main" id="{7B03274B-94B5-AE1A-C712-9AF08607E1E7}"/>
              </a:ext>
            </a:extLst>
          </p:cNvPr>
          <p:cNvSpPr/>
          <p:nvPr/>
        </p:nvSpPr>
        <p:spPr>
          <a:xfrm>
            <a:off x="12117398" y="5876106"/>
            <a:ext cx="4392386" cy="3322771"/>
          </a:xfrm>
          <a:prstGeom prst="wedgeRectCallout">
            <a:avLst>
              <a:gd name="adj1" fmla="val 33182"/>
              <a:gd name="adj2" fmla="val -101393"/>
            </a:avLst>
          </a:prstGeom>
          <a:solidFill>
            <a:schemeClr val="accent6">
              <a:lumMod val="40000"/>
              <a:lumOff val="60000"/>
            </a:schemeClr>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2">
                    <a:lumMod val="10000"/>
                  </a:schemeClr>
                </a:solidFill>
              </a:rPr>
              <a:t>Rationale for 3-year</a:t>
            </a:r>
          </a:p>
          <a:p>
            <a:pPr algn="ctr"/>
            <a:r>
              <a:rPr lang="en-US" sz="2800" b="1" dirty="0">
                <a:solidFill>
                  <a:schemeClr val="bg2">
                    <a:lumMod val="10000"/>
                  </a:schemeClr>
                </a:solidFill>
              </a:rPr>
              <a:t>treatment duration</a:t>
            </a:r>
          </a:p>
          <a:p>
            <a:pPr algn="ctr"/>
            <a:r>
              <a:rPr lang="en-US" sz="2800" dirty="0">
                <a:solidFill>
                  <a:schemeClr val="bg2">
                    <a:lumMod val="10000"/>
                  </a:schemeClr>
                </a:solidFill>
              </a:rPr>
              <a:t>Extended duration of</a:t>
            </a:r>
          </a:p>
          <a:p>
            <a:pPr algn="ctr"/>
            <a:r>
              <a:rPr lang="en-US" sz="2800" dirty="0">
                <a:solidFill>
                  <a:schemeClr val="bg2">
                    <a:lumMod val="10000"/>
                  </a:schemeClr>
                </a:solidFill>
              </a:rPr>
              <a:t>treatment is crucial to</a:t>
            </a:r>
          </a:p>
          <a:p>
            <a:pPr algn="ctr"/>
            <a:r>
              <a:rPr lang="en-US" sz="2800" dirty="0">
                <a:solidFill>
                  <a:schemeClr val="bg2">
                    <a:lumMod val="10000"/>
                  </a:schemeClr>
                </a:solidFill>
              </a:rPr>
              <a:t>prolong cell cycle arrest</a:t>
            </a:r>
          </a:p>
          <a:p>
            <a:pPr algn="ctr"/>
            <a:r>
              <a:rPr lang="en-US" sz="2800" dirty="0">
                <a:solidFill>
                  <a:schemeClr val="bg2">
                    <a:lumMod val="10000"/>
                  </a:schemeClr>
                </a:solidFill>
              </a:rPr>
              <a:t>and drive more tumor cells</a:t>
            </a:r>
          </a:p>
          <a:p>
            <a:pPr algn="ctr"/>
            <a:r>
              <a:rPr lang="en-US" sz="2800" dirty="0">
                <a:solidFill>
                  <a:schemeClr val="bg2">
                    <a:lumMod val="10000"/>
                  </a:schemeClr>
                </a:solidFill>
              </a:rPr>
              <a:t>into irreversible senescence</a:t>
            </a:r>
            <a:endParaRPr lang="en-US" sz="2800" baseline="30000" dirty="0">
              <a:solidFill>
                <a:schemeClr val="bg2">
                  <a:lumMod val="10000"/>
                </a:schemeClr>
              </a:solidFill>
            </a:endParaRPr>
          </a:p>
        </p:txBody>
      </p:sp>
      <p:sp>
        <p:nvSpPr>
          <p:cNvPr id="22" name="Rectangle 21">
            <a:extLst>
              <a:ext uri="{FF2B5EF4-FFF2-40B4-BE49-F238E27FC236}">
                <a16:creationId xmlns:a16="http://schemas.microsoft.com/office/drawing/2014/main" id="{291EB500-FDCC-356E-ACB9-A6177E0D62B7}"/>
              </a:ext>
            </a:extLst>
          </p:cNvPr>
          <p:cNvSpPr/>
          <p:nvPr/>
        </p:nvSpPr>
        <p:spPr>
          <a:xfrm>
            <a:off x="8677192" y="3587779"/>
            <a:ext cx="2099483" cy="526455"/>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
        <p:nvSpPr>
          <p:cNvPr id="23" name="Rectangle 22">
            <a:extLst>
              <a:ext uri="{FF2B5EF4-FFF2-40B4-BE49-F238E27FC236}">
                <a16:creationId xmlns:a16="http://schemas.microsoft.com/office/drawing/2014/main" id="{8129341B-BDA7-9616-6D4F-58237C1E8365}"/>
              </a:ext>
            </a:extLst>
          </p:cNvPr>
          <p:cNvSpPr/>
          <p:nvPr/>
        </p:nvSpPr>
        <p:spPr>
          <a:xfrm>
            <a:off x="14880414" y="3639772"/>
            <a:ext cx="1349925" cy="526455"/>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Tree>
    <p:extLst>
      <p:ext uri="{BB962C8B-B14F-4D97-AF65-F5344CB8AC3E}">
        <p14:creationId xmlns:p14="http://schemas.microsoft.com/office/powerpoint/2010/main" val="267587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Characteristics</a:t>
            </a:r>
          </a:p>
        </p:txBody>
      </p:sp>
      <p:sp>
        <p:nvSpPr>
          <p:cNvPr id="4" name="Text Placeholder 3"/>
          <p:cNvSpPr>
            <a:spLocks noGrp="1"/>
          </p:cNvSpPr>
          <p:nvPr>
            <p:ph type="body" sz="quarter" idx="10"/>
          </p:nvPr>
        </p:nvSpPr>
        <p:spPr>
          <a:xfrm>
            <a:off x="574390" y="9608107"/>
            <a:ext cx="17168091" cy="384128"/>
          </a:xfrm>
        </p:spPr>
        <p:txBody>
          <a:bodyPr/>
          <a:lstStyle/>
          <a:p>
            <a:r>
              <a:rPr lang="en-US" dirty="0" err="1"/>
              <a:t>Slamon</a:t>
            </a:r>
            <a:r>
              <a:rPr lang="en-US" dirty="0"/>
              <a:t> DJ, et al. </a:t>
            </a:r>
            <a:r>
              <a:rPr lang="en-US" i="1" dirty="0"/>
              <a:t>J Clin Oncol. </a:t>
            </a:r>
            <a:r>
              <a:rPr lang="en-US" dirty="0"/>
              <a:t>2023;41(17 suppl): abstract LBA500</a:t>
            </a:r>
          </a:p>
        </p:txBody>
      </p:sp>
      <p:graphicFrame>
        <p:nvGraphicFramePr>
          <p:cNvPr id="6" name="Table 5"/>
          <p:cNvGraphicFramePr>
            <a:graphicFrameLocks noGrp="1"/>
          </p:cNvGraphicFramePr>
          <p:nvPr>
            <p:extLst>
              <p:ext uri="{D42A27DB-BD31-4B8C-83A1-F6EECF244321}">
                <p14:modId xmlns:p14="http://schemas.microsoft.com/office/powerpoint/2010/main" val="191074462"/>
              </p:ext>
            </p:extLst>
          </p:nvPr>
        </p:nvGraphicFramePr>
        <p:xfrm>
          <a:off x="2162172" y="1635985"/>
          <a:ext cx="13931268" cy="7574854"/>
        </p:xfrm>
        <a:graphic>
          <a:graphicData uri="http://schemas.openxmlformats.org/drawingml/2006/table">
            <a:tbl>
              <a:tblPr firstRow="1" bandRow="1">
                <a:tableStyleId>{5C22544A-7EE6-4342-B048-85BDC9FD1C3A}</a:tableStyleId>
              </a:tblPr>
              <a:tblGrid>
                <a:gridCol w="5842320">
                  <a:extLst>
                    <a:ext uri="{9D8B030D-6E8A-4147-A177-3AD203B41FA5}">
                      <a16:colId xmlns:a16="http://schemas.microsoft.com/office/drawing/2014/main" val="20000"/>
                    </a:ext>
                  </a:extLst>
                </a:gridCol>
                <a:gridCol w="2709228">
                  <a:extLst>
                    <a:ext uri="{9D8B030D-6E8A-4147-A177-3AD203B41FA5}">
                      <a16:colId xmlns:a16="http://schemas.microsoft.com/office/drawing/2014/main" val="20001"/>
                    </a:ext>
                  </a:extLst>
                </a:gridCol>
                <a:gridCol w="278892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606965">
                <a:tc>
                  <a:txBody>
                    <a:bodyPr/>
                    <a:lstStyle/>
                    <a:p>
                      <a:pPr>
                        <a:lnSpc>
                          <a:spcPts val="2600"/>
                        </a:lnSpc>
                      </a:pPr>
                      <a:r>
                        <a:rPr lang="en-US" sz="2400" dirty="0">
                          <a:latin typeface="Arial" panose="020B0604020202020204" pitchFamily="34" charset="0"/>
                          <a:cs typeface="Arial" panose="020B0604020202020204" pitchFamily="34" charset="0"/>
                        </a:rPr>
                        <a:t>Parameter</a:t>
                      </a:r>
                    </a:p>
                  </a:txBody>
                  <a:tcPr marT="18288" marB="18288"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lnSpc>
                          <a:spcPts val="2600"/>
                        </a:lnSpc>
                      </a:pPr>
                      <a:r>
                        <a:rPr lang="en-US" sz="2400" dirty="0" err="1">
                          <a:solidFill>
                            <a:schemeClr val="bg1"/>
                          </a:solidFill>
                          <a:latin typeface="Arial" panose="020B0604020202020204" pitchFamily="34" charset="0"/>
                          <a:cs typeface="Arial" panose="020B0604020202020204" pitchFamily="34" charset="0"/>
                        </a:rPr>
                        <a:t>Ribo</a:t>
                      </a:r>
                      <a:r>
                        <a:rPr lang="en-US" sz="2400" dirty="0">
                          <a:solidFill>
                            <a:schemeClr val="bg1"/>
                          </a:solidFill>
                          <a:latin typeface="Arial" panose="020B0604020202020204" pitchFamily="34" charset="0"/>
                          <a:cs typeface="Arial" panose="020B0604020202020204" pitchFamily="34" charset="0"/>
                        </a:rPr>
                        <a:t> + NSAI</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n</a:t>
                      </a:r>
                      <a:r>
                        <a:rPr lang="en-US" sz="2400" baseline="0" dirty="0">
                          <a:solidFill>
                            <a:schemeClr val="bg1"/>
                          </a:solidFill>
                          <a:latin typeface="Arial" panose="020B0604020202020204" pitchFamily="34" charset="0"/>
                          <a:cs typeface="Arial" panose="020B0604020202020204" pitchFamily="34" charset="0"/>
                        </a:rPr>
                        <a:t> = 2549</a:t>
                      </a:r>
                      <a:endParaRPr lang="en-US" sz="2400" dirty="0">
                        <a:solidFill>
                          <a:schemeClr val="bg1"/>
                        </a:solidFill>
                        <a:latin typeface="Arial" panose="020B0604020202020204" pitchFamily="34" charset="0"/>
                        <a:cs typeface="Arial" panose="020B0604020202020204" pitchFamily="34" charset="0"/>
                      </a:endParaRPr>
                    </a:p>
                  </a:txBody>
                  <a:tcPr marT="18288" marB="18288"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lnSpc>
                          <a:spcPts val="2600"/>
                        </a:lnSpc>
                      </a:pPr>
                      <a:r>
                        <a:rPr lang="en-US" sz="2400" dirty="0">
                          <a:solidFill>
                            <a:schemeClr val="bg1"/>
                          </a:solidFill>
                          <a:latin typeface="Arial" panose="020B0604020202020204" pitchFamily="34" charset="0"/>
                          <a:cs typeface="Arial" panose="020B0604020202020204" pitchFamily="34" charset="0"/>
                        </a:rPr>
                        <a:t>NSAI alone</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n = 2552</a:t>
                      </a:r>
                    </a:p>
                  </a:txBody>
                  <a:tcPr marT="18288" marB="18288"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lnSpc>
                          <a:spcPts val="2600"/>
                        </a:lnSpc>
                      </a:pPr>
                      <a:r>
                        <a:rPr lang="en-US" sz="2400" dirty="0">
                          <a:solidFill>
                            <a:schemeClr val="bg1"/>
                          </a:solidFill>
                          <a:latin typeface="Arial" panose="020B0604020202020204" pitchFamily="34" charset="0"/>
                          <a:cs typeface="Arial" panose="020B0604020202020204" pitchFamily="34" charset="0"/>
                        </a:rPr>
                        <a:t>All patients</a:t>
                      </a:r>
                    </a:p>
                    <a:p>
                      <a:pPr algn="ctr">
                        <a:lnSpc>
                          <a:spcPts val="2600"/>
                        </a:lnSpc>
                      </a:pPr>
                      <a:r>
                        <a:rPr lang="en-US" sz="2400" dirty="0">
                          <a:solidFill>
                            <a:schemeClr val="bg1"/>
                          </a:solidFill>
                          <a:latin typeface="Arial" panose="020B0604020202020204" pitchFamily="34" charset="0"/>
                          <a:cs typeface="Arial" panose="020B0604020202020204" pitchFamily="34" charset="0"/>
                        </a:rPr>
                        <a:t>N</a:t>
                      </a:r>
                      <a:r>
                        <a:rPr lang="en-US" sz="2400" baseline="0" dirty="0">
                          <a:solidFill>
                            <a:schemeClr val="bg1"/>
                          </a:solidFill>
                          <a:latin typeface="Arial" panose="020B0604020202020204" pitchFamily="34" charset="0"/>
                          <a:cs typeface="Arial" panose="020B0604020202020204" pitchFamily="34" charset="0"/>
                        </a:rPr>
                        <a:t> = 5101</a:t>
                      </a:r>
                      <a:endParaRPr lang="en-US" sz="2400" dirty="0">
                        <a:solidFill>
                          <a:schemeClr val="bg1"/>
                        </a:solidFill>
                        <a:latin typeface="Arial" panose="020B0604020202020204" pitchFamily="34" charset="0"/>
                        <a:cs typeface="Arial" panose="020B0604020202020204" pitchFamily="34" charset="0"/>
                      </a:endParaRPr>
                    </a:p>
                  </a:txBody>
                  <a:tcPr marT="18288" marB="18288"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4622">
                <a:tc>
                  <a:txBody>
                    <a:bodyPr/>
                    <a:lstStyle/>
                    <a:p>
                      <a:pPr>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Age, median (min-max), years</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2600"/>
                        </a:lnSpc>
                      </a:pPr>
                      <a:r>
                        <a:rPr lang="en-US" sz="2400" dirty="0">
                          <a:solidFill>
                            <a:schemeClr val="bg1"/>
                          </a:solidFill>
                          <a:latin typeface="Arial" panose="020B0604020202020204" pitchFamily="34" charset="0"/>
                          <a:cs typeface="Arial" panose="020B0604020202020204" pitchFamily="34" charset="0"/>
                        </a:rPr>
                        <a:t>52 (24–90)</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r>
                        <a:rPr lang="en-US" sz="2400" dirty="0">
                          <a:solidFill>
                            <a:schemeClr val="bg1"/>
                          </a:solidFill>
                          <a:latin typeface="Arial" panose="020B0604020202020204" pitchFamily="34" charset="0"/>
                          <a:cs typeface="Arial" panose="020B0604020202020204" pitchFamily="34" charset="0"/>
                        </a:rPr>
                        <a:t>52 (24–89)</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r>
                        <a:rPr lang="en-US" sz="2400" dirty="0">
                          <a:solidFill>
                            <a:schemeClr val="bg1"/>
                          </a:solidFill>
                          <a:latin typeface="Arial" panose="020B0604020202020204" pitchFamily="34" charset="0"/>
                          <a:cs typeface="Arial" panose="020B0604020202020204" pitchFamily="34" charset="0"/>
                        </a:rPr>
                        <a:t>52 (24–90)</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426728">
                <a:tc>
                  <a:txBody>
                    <a:bodyPr/>
                    <a:lstStyle/>
                    <a:p>
                      <a:pPr>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Menopausal status, n (%)</a:t>
                      </a:r>
                    </a:p>
                    <a:p>
                      <a:pPr marL="350838" indent="0">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Men and premenopausal women</a:t>
                      </a:r>
                    </a:p>
                    <a:p>
                      <a:pPr marL="350838" indent="0">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Postmenopausal women</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1126 (44)</a:t>
                      </a:r>
                    </a:p>
                    <a:p>
                      <a:pPr algn="ctr">
                        <a:lnSpc>
                          <a:spcPts val="2600"/>
                        </a:lnSpc>
                      </a:pPr>
                      <a:r>
                        <a:rPr lang="en-US" sz="2400" dirty="0">
                          <a:solidFill>
                            <a:schemeClr val="bg1"/>
                          </a:solidFill>
                          <a:latin typeface="Arial" panose="020B0604020202020204" pitchFamily="34" charset="0"/>
                          <a:cs typeface="Arial" panose="020B0604020202020204" pitchFamily="34" charset="0"/>
                        </a:rPr>
                        <a:t>1423 (56)</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1132 (44)</a:t>
                      </a:r>
                    </a:p>
                    <a:p>
                      <a:pPr algn="ctr">
                        <a:lnSpc>
                          <a:spcPts val="2600"/>
                        </a:lnSpc>
                      </a:pPr>
                      <a:r>
                        <a:rPr lang="en-US" sz="2400" dirty="0">
                          <a:solidFill>
                            <a:schemeClr val="bg1"/>
                          </a:solidFill>
                          <a:latin typeface="Arial" panose="020B0604020202020204" pitchFamily="34" charset="0"/>
                          <a:cs typeface="Arial" panose="020B0604020202020204" pitchFamily="34" charset="0"/>
                        </a:rPr>
                        <a:t>1420 (56)</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2258 (44)</a:t>
                      </a:r>
                    </a:p>
                    <a:p>
                      <a:pPr algn="ctr">
                        <a:lnSpc>
                          <a:spcPts val="2600"/>
                        </a:lnSpc>
                      </a:pPr>
                      <a:r>
                        <a:rPr lang="en-US" sz="2400" dirty="0">
                          <a:solidFill>
                            <a:schemeClr val="bg1"/>
                          </a:solidFill>
                          <a:latin typeface="Arial" panose="020B0604020202020204" pitchFamily="34" charset="0"/>
                          <a:cs typeface="Arial" panose="020B0604020202020204" pitchFamily="34" charset="0"/>
                        </a:rPr>
                        <a:t>2843 (56)</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175996">
                <a:tc>
                  <a:txBody>
                    <a:bodyPr/>
                    <a:lstStyle/>
                    <a:p>
                      <a:pPr>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Anatomical stage, n (%)</a:t>
                      </a:r>
                    </a:p>
                    <a:p>
                      <a:pPr marL="350838" indent="0">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Stage IIA</a:t>
                      </a:r>
                    </a:p>
                    <a:p>
                      <a:pPr marL="350838" indent="0">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Stage IIB</a:t>
                      </a:r>
                    </a:p>
                    <a:p>
                      <a:pPr marL="350838" indent="0">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Stage Ill</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479 (19)</a:t>
                      </a:r>
                    </a:p>
                    <a:p>
                      <a:pPr algn="ctr">
                        <a:lnSpc>
                          <a:spcPts val="2600"/>
                        </a:lnSpc>
                      </a:pPr>
                      <a:r>
                        <a:rPr lang="en-US" sz="2400" dirty="0">
                          <a:solidFill>
                            <a:schemeClr val="bg1"/>
                          </a:solidFill>
                          <a:latin typeface="Arial" panose="020B0604020202020204" pitchFamily="34" charset="0"/>
                          <a:cs typeface="Arial" panose="020B0604020202020204" pitchFamily="34" charset="0"/>
                        </a:rPr>
                        <a:t>532 (21)</a:t>
                      </a:r>
                    </a:p>
                    <a:p>
                      <a:pPr algn="ctr">
                        <a:lnSpc>
                          <a:spcPts val="2600"/>
                        </a:lnSpc>
                      </a:pPr>
                      <a:r>
                        <a:rPr lang="en-US" sz="2400" dirty="0">
                          <a:solidFill>
                            <a:schemeClr val="bg1"/>
                          </a:solidFill>
                          <a:latin typeface="Arial" panose="020B0604020202020204" pitchFamily="34" charset="0"/>
                          <a:cs typeface="Arial" panose="020B0604020202020204" pitchFamily="34" charset="0"/>
                        </a:rPr>
                        <a:t>1528 (60)</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521 (20)</a:t>
                      </a:r>
                    </a:p>
                    <a:p>
                      <a:pPr algn="ctr">
                        <a:lnSpc>
                          <a:spcPts val="2600"/>
                        </a:lnSpc>
                      </a:pPr>
                      <a:r>
                        <a:rPr lang="en-US" sz="2400" dirty="0">
                          <a:solidFill>
                            <a:schemeClr val="bg1"/>
                          </a:solidFill>
                          <a:latin typeface="Arial" panose="020B0604020202020204" pitchFamily="34" charset="0"/>
                          <a:cs typeface="Arial" panose="020B0604020202020204" pitchFamily="34" charset="0"/>
                        </a:rPr>
                        <a:t>513 (20)</a:t>
                      </a:r>
                    </a:p>
                    <a:p>
                      <a:pPr algn="ctr">
                        <a:lnSpc>
                          <a:spcPts val="2600"/>
                        </a:lnSpc>
                      </a:pPr>
                      <a:r>
                        <a:rPr lang="en-US" sz="2400" dirty="0">
                          <a:solidFill>
                            <a:schemeClr val="bg1"/>
                          </a:solidFill>
                          <a:latin typeface="Arial" panose="020B0604020202020204" pitchFamily="34" charset="0"/>
                          <a:cs typeface="Arial" panose="020B0604020202020204" pitchFamily="34" charset="0"/>
                        </a:rPr>
                        <a:t>1512 (59)</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1000 (20)</a:t>
                      </a:r>
                    </a:p>
                    <a:p>
                      <a:pPr algn="ctr">
                        <a:lnSpc>
                          <a:spcPts val="2600"/>
                        </a:lnSpc>
                      </a:pPr>
                      <a:r>
                        <a:rPr lang="en-US" sz="2400" dirty="0">
                          <a:solidFill>
                            <a:schemeClr val="bg1"/>
                          </a:solidFill>
                          <a:latin typeface="Arial" panose="020B0604020202020204" pitchFamily="34" charset="0"/>
                          <a:cs typeface="Arial" panose="020B0604020202020204" pitchFamily="34" charset="0"/>
                        </a:rPr>
                        <a:t>4045 (20)</a:t>
                      </a:r>
                    </a:p>
                    <a:p>
                      <a:pPr algn="ctr">
                        <a:lnSpc>
                          <a:spcPts val="2600"/>
                        </a:lnSpc>
                      </a:pPr>
                      <a:r>
                        <a:rPr lang="en-US" sz="2400" dirty="0">
                          <a:solidFill>
                            <a:schemeClr val="bg1"/>
                          </a:solidFill>
                          <a:latin typeface="Arial" panose="020B0604020202020204" pitchFamily="34" charset="0"/>
                          <a:cs typeface="Arial" panose="020B0604020202020204" pitchFamily="34" charset="0"/>
                        </a:rPr>
                        <a:t>3040 (60)</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1460511">
                <a:tc>
                  <a:txBody>
                    <a:bodyPr/>
                    <a:lstStyle/>
                    <a:p>
                      <a:pPr>
                        <a:lnSpc>
                          <a:spcPts val="2600"/>
                        </a:lnSpc>
                      </a:pPr>
                      <a:r>
                        <a:rPr lang="pt-BR" sz="2400" b="1" dirty="0">
                          <a:solidFill>
                            <a:schemeClr val="accent2">
                              <a:lumMod val="50000"/>
                            </a:schemeClr>
                          </a:solidFill>
                          <a:latin typeface="Arial" panose="020B0604020202020204" pitchFamily="34" charset="0"/>
                          <a:cs typeface="Arial" panose="020B0604020202020204" pitchFamily="34" charset="0"/>
                        </a:rPr>
                        <a:t>Nodal status at diagnosis, n (%)</a:t>
                      </a:r>
                    </a:p>
                    <a:p>
                      <a:pPr marL="350838" indent="0">
                        <a:lnSpc>
                          <a:spcPts val="2600"/>
                        </a:lnSpc>
                      </a:pPr>
                      <a:r>
                        <a:rPr lang="pt-BR" sz="2400" b="1" dirty="0">
                          <a:solidFill>
                            <a:schemeClr val="accent2">
                              <a:lumMod val="50000"/>
                            </a:schemeClr>
                          </a:solidFill>
                          <a:latin typeface="Arial" panose="020B0604020202020204" pitchFamily="34" charset="0"/>
                          <a:cs typeface="Arial" panose="020B0604020202020204" pitchFamily="34" charset="0"/>
                        </a:rPr>
                        <a:t>NX</a:t>
                      </a:r>
                    </a:p>
                    <a:p>
                      <a:pPr marL="350838" indent="0">
                        <a:lnSpc>
                          <a:spcPts val="2600"/>
                        </a:lnSpc>
                      </a:pPr>
                      <a:r>
                        <a:rPr lang="pt-BR" sz="2400" b="1" dirty="0">
                          <a:solidFill>
                            <a:schemeClr val="accent2">
                              <a:lumMod val="50000"/>
                            </a:schemeClr>
                          </a:solidFill>
                          <a:latin typeface="Arial" panose="020B0604020202020204" pitchFamily="34" charset="0"/>
                          <a:cs typeface="Arial" panose="020B0604020202020204" pitchFamily="34" charset="0"/>
                        </a:rPr>
                        <a:t>N0</a:t>
                      </a:r>
                    </a:p>
                    <a:p>
                      <a:pPr marL="350838" indent="0">
                        <a:lnSpc>
                          <a:spcPts val="2600"/>
                        </a:lnSpc>
                      </a:pPr>
                      <a:r>
                        <a:rPr lang="pt-BR" sz="2400" b="1" dirty="0">
                          <a:solidFill>
                            <a:schemeClr val="accent2">
                              <a:lumMod val="50000"/>
                            </a:schemeClr>
                          </a:solidFill>
                          <a:latin typeface="Arial" panose="020B0604020202020204" pitchFamily="34" charset="0"/>
                          <a:cs typeface="Arial" panose="020B0604020202020204" pitchFamily="34" charset="0"/>
                        </a:rPr>
                        <a:t>N1</a:t>
                      </a:r>
                    </a:p>
                    <a:p>
                      <a:pPr marL="350838" indent="0">
                        <a:lnSpc>
                          <a:spcPts val="2600"/>
                        </a:lnSpc>
                      </a:pPr>
                      <a:r>
                        <a:rPr lang="pt-BR" sz="2400" b="1" dirty="0">
                          <a:solidFill>
                            <a:schemeClr val="accent2">
                              <a:lumMod val="50000"/>
                            </a:schemeClr>
                          </a:solidFill>
                          <a:latin typeface="Arial" panose="020B0604020202020204" pitchFamily="34" charset="0"/>
                          <a:cs typeface="Arial" panose="020B0604020202020204" pitchFamily="34" charset="0"/>
                        </a:rPr>
                        <a:t>N2/N3</a:t>
                      </a:r>
                      <a:endParaRPr lang="en-US" sz="2400" b="1" dirty="0">
                        <a:solidFill>
                          <a:schemeClr val="accent2">
                            <a:lumMod val="50000"/>
                          </a:schemeClr>
                        </a:solidFill>
                        <a:latin typeface="Arial" panose="020B0604020202020204" pitchFamily="34" charset="0"/>
                        <a:cs typeface="Arial" panose="020B0604020202020204" pitchFamily="34" charset="0"/>
                      </a:endParaRP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272 (11)</a:t>
                      </a:r>
                    </a:p>
                    <a:p>
                      <a:pPr algn="ctr">
                        <a:lnSpc>
                          <a:spcPts val="2600"/>
                        </a:lnSpc>
                      </a:pPr>
                      <a:r>
                        <a:rPr lang="en-US" sz="2400" dirty="0">
                          <a:solidFill>
                            <a:schemeClr val="bg1"/>
                          </a:solidFill>
                          <a:latin typeface="Arial" panose="020B0604020202020204" pitchFamily="34" charset="0"/>
                          <a:cs typeface="Arial" panose="020B0604020202020204" pitchFamily="34" charset="0"/>
                        </a:rPr>
                        <a:t>694 (27)</a:t>
                      </a:r>
                    </a:p>
                    <a:p>
                      <a:pPr algn="ctr">
                        <a:lnSpc>
                          <a:spcPts val="2600"/>
                        </a:lnSpc>
                      </a:pPr>
                      <a:r>
                        <a:rPr lang="en-US" sz="2400" dirty="0">
                          <a:solidFill>
                            <a:schemeClr val="bg1"/>
                          </a:solidFill>
                          <a:latin typeface="Arial" panose="020B0604020202020204" pitchFamily="34" charset="0"/>
                          <a:cs typeface="Arial" panose="020B0604020202020204" pitchFamily="34" charset="0"/>
                        </a:rPr>
                        <a:t>1050 (41)</a:t>
                      </a:r>
                    </a:p>
                    <a:p>
                      <a:pPr algn="ctr">
                        <a:lnSpc>
                          <a:spcPts val="2600"/>
                        </a:lnSpc>
                      </a:pPr>
                      <a:r>
                        <a:rPr lang="en-US" sz="2400" dirty="0">
                          <a:solidFill>
                            <a:schemeClr val="bg1"/>
                          </a:solidFill>
                          <a:latin typeface="Arial" panose="020B0604020202020204" pitchFamily="34" charset="0"/>
                          <a:cs typeface="Arial" panose="020B0604020202020204" pitchFamily="34" charset="0"/>
                        </a:rPr>
                        <a:t>483 (19)</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264 (10)</a:t>
                      </a:r>
                    </a:p>
                    <a:p>
                      <a:pPr algn="ctr">
                        <a:lnSpc>
                          <a:spcPts val="2600"/>
                        </a:lnSpc>
                      </a:pPr>
                      <a:r>
                        <a:rPr lang="en-US" sz="2400" dirty="0">
                          <a:solidFill>
                            <a:schemeClr val="bg1"/>
                          </a:solidFill>
                          <a:latin typeface="Arial" panose="020B0604020202020204" pitchFamily="34" charset="0"/>
                          <a:cs typeface="Arial" panose="020B0604020202020204" pitchFamily="34" charset="0"/>
                        </a:rPr>
                        <a:t>737 (29)</a:t>
                      </a:r>
                    </a:p>
                    <a:p>
                      <a:pPr algn="ctr">
                        <a:lnSpc>
                          <a:spcPts val="2600"/>
                        </a:lnSpc>
                      </a:pPr>
                      <a:r>
                        <a:rPr lang="en-US" sz="2400" dirty="0">
                          <a:solidFill>
                            <a:schemeClr val="bg1"/>
                          </a:solidFill>
                          <a:latin typeface="Arial" panose="020B0604020202020204" pitchFamily="34" charset="0"/>
                          <a:cs typeface="Arial" panose="020B0604020202020204" pitchFamily="34" charset="0"/>
                        </a:rPr>
                        <a:t>1049 (41)</a:t>
                      </a:r>
                    </a:p>
                    <a:p>
                      <a:pPr algn="ctr">
                        <a:lnSpc>
                          <a:spcPts val="2600"/>
                        </a:lnSpc>
                      </a:pPr>
                      <a:r>
                        <a:rPr lang="en-US" sz="2400" dirty="0">
                          <a:solidFill>
                            <a:schemeClr val="bg1"/>
                          </a:solidFill>
                          <a:latin typeface="Arial" panose="020B0604020202020204" pitchFamily="34" charset="0"/>
                          <a:cs typeface="Arial" panose="020B0604020202020204" pitchFamily="34" charset="0"/>
                        </a:rPr>
                        <a:t>467 (18)</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536 (11)</a:t>
                      </a:r>
                    </a:p>
                    <a:p>
                      <a:pPr algn="ctr">
                        <a:lnSpc>
                          <a:spcPts val="2600"/>
                        </a:lnSpc>
                      </a:pPr>
                      <a:r>
                        <a:rPr lang="en-US" sz="2400" dirty="0">
                          <a:solidFill>
                            <a:schemeClr val="bg1"/>
                          </a:solidFill>
                          <a:latin typeface="Arial" panose="020B0604020202020204" pitchFamily="34" charset="0"/>
                          <a:cs typeface="Arial" panose="020B0604020202020204" pitchFamily="34" charset="0"/>
                        </a:rPr>
                        <a:t>1431 (28)</a:t>
                      </a:r>
                    </a:p>
                    <a:p>
                      <a:pPr algn="ctr">
                        <a:lnSpc>
                          <a:spcPts val="2600"/>
                        </a:lnSpc>
                      </a:pPr>
                      <a:r>
                        <a:rPr lang="en-US" sz="2400" dirty="0">
                          <a:solidFill>
                            <a:schemeClr val="bg1"/>
                          </a:solidFill>
                          <a:latin typeface="Arial" panose="020B0604020202020204" pitchFamily="34" charset="0"/>
                          <a:cs typeface="Arial" panose="020B0604020202020204" pitchFamily="34" charset="0"/>
                        </a:rPr>
                        <a:t>2099 (41)</a:t>
                      </a:r>
                    </a:p>
                    <a:p>
                      <a:pPr algn="ctr">
                        <a:lnSpc>
                          <a:spcPts val="2600"/>
                        </a:lnSpc>
                      </a:pPr>
                      <a:r>
                        <a:rPr lang="en-US" sz="2400" dirty="0">
                          <a:solidFill>
                            <a:schemeClr val="bg1"/>
                          </a:solidFill>
                          <a:latin typeface="Arial" panose="020B0604020202020204" pitchFamily="34" charset="0"/>
                          <a:cs typeface="Arial" panose="020B0604020202020204" pitchFamily="34" charset="0"/>
                        </a:rPr>
                        <a:t>950 (19)</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606965">
                <a:tc>
                  <a:txBody>
                    <a:bodyPr/>
                    <a:lstStyle/>
                    <a:p>
                      <a:pPr>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Prior ET, n (%)</a:t>
                      </a:r>
                    </a:p>
                    <a:p>
                      <a:pPr marL="350838" indent="0">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Yes</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1824 (72)</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1801 (71)</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3625 (71)</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606965">
                <a:tc>
                  <a:txBody>
                    <a:bodyPr/>
                    <a:lstStyle/>
                    <a:p>
                      <a:pPr>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Prior (neo)adjuvant CT, n (%)</a:t>
                      </a:r>
                    </a:p>
                    <a:p>
                      <a:pPr marL="350838" indent="0">
                        <a:lnSpc>
                          <a:spcPts val="2600"/>
                        </a:lnSpc>
                      </a:pPr>
                      <a:r>
                        <a:rPr lang="en-US" sz="2400" b="1" dirty="0">
                          <a:solidFill>
                            <a:schemeClr val="accent2">
                              <a:lumMod val="50000"/>
                            </a:schemeClr>
                          </a:solidFill>
                          <a:latin typeface="Arial" panose="020B0604020202020204" pitchFamily="34" charset="0"/>
                          <a:cs typeface="Arial" panose="020B0604020202020204" pitchFamily="34" charset="0"/>
                        </a:rPr>
                        <a:t>Yes</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2249 (88)</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2245 (88)</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4494 (88)</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891481">
                <a:tc>
                  <a:txBody>
                    <a:bodyPr/>
                    <a:lstStyle/>
                    <a:p>
                      <a:pPr>
                        <a:lnSpc>
                          <a:spcPts val="2600"/>
                        </a:lnSpc>
                      </a:pPr>
                      <a:r>
                        <a:rPr lang="pt-BR" sz="2400" b="1" dirty="0">
                          <a:solidFill>
                            <a:schemeClr val="accent2">
                              <a:lumMod val="50000"/>
                            </a:schemeClr>
                          </a:solidFill>
                          <a:latin typeface="Arial" panose="020B0604020202020204" pitchFamily="34" charset="0"/>
                          <a:cs typeface="Arial" panose="020B0604020202020204" pitchFamily="34" charset="0"/>
                        </a:rPr>
                        <a:t>ECOG PS, n (%}</a:t>
                      </a:r>
                    </a:p>
                    <a:p>
                      <a:pPr marL="350838" indent="0">
                        <a:lnSpc>
                          <a:spcPts val="2600"/>
                        </a:lnSpc>
                      </a:pPr>
                      <a:r>
                        <a:rPr lang="pt-BR" sz="2400" b="1" dirty="0">
                          <a:solidFill>
                            <a:schemeClr val="accent2">
                              <a:lumMod val="50000"/>
                            </a:schemeClr>
                          </a:solidFill>
                          <a:latin typeface="Arial" panose="020B0604020202020204" pitchFamily="34" charset="0"/>
                          <a:cs typeface="Arial" panose="020B0604020202020204" pitchFamily="34" charset="0"/>
                        </a:rPr>
                        <a:t>0</a:t>
                      </a:r>
                    </a:p>
                    <a:p>
                      <a:pPr marL="350838" indent="0">
                        <a:lnSpc>
                          <a:spcPts val="2600"/>
                        </a:lnSpc>
                      </a:pPr>
                      <a:r>
                        <a:rPr lang="pt-BR" sz="2400" b="1" dirty="0">
                          <a:solidFill>
                            <a:schemeClr val="accent2">
                              <a:lumMod val="50000"/>
                            </a:schemeClr>
                          </a:solidFill>
                          <a:latin typeface="Arial" panose="020B0604020202020204" pitchFamily="34" charset="0"/>
                          <a:cs typeface="Arial" panose="020B0604020202020204" pitchFamily="34" charset="0"/>
                        </a:rPr>
                        <a:t>1</a:t>
                      </a:r>
                      <a:endParaRPr lang="en-US" sz="2400" b="1" dirty="0">
                        <a:solidFill>
                          <a:schemeClr val="accent2">
                            <a:lumMod val="50000"/>
                          </a:schemeClr>
                        </a:solidFill>
                        <a:latin typeface="Arial" panose="020B0604020202020204" pitchFamily="34" charset="0"/>
                        <a:cs typeface="Arial" panose="020B0604020202020204" pitchFamily="34" charset="0"/>
                      </a:endParaRP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2106 (83)</a:t>
                      </a:r>
                    </a:p>
                    <a:p>
                      <a:pPr algn="ctr">
                        <a:lnSpc>
                          <a:spcPts val="2600"/>
                        </a:lnSpc>
                      </a:pPr>
                      <a:r>
                        <a:rPr lang="en-US" sz="2400" dirty="0">
                          <a:solidFill>
                            <a:schemeClr val="bg1"/>
                          </a:solidFill>
                          <a:latin typeface="Arial" panose="020B0604020202020204" pitchFamily="34" charset="0"/>
                          <a:cs typeface="Arial" panose="020B0604020202020204" pitchFamily="34" charset="0"/>
                        </a:rPr>
                        <a:t>440 (17)</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2132 (84)</a:t>
                      </a:r>
                    </a:p>
                    <a:p>
                      <a:pPr algn="ctr">
                        <a:lnSpc>
                          <a:spcPts val="2600"/>
                        </a:lnSpc>
                      </a:pPr>
                      <a:r>
                        <a:rPr lang="en-US" sz="2400" dirty="0">
                          <a:solidFill>
                            <a:schemeClr val="bg1"/>
                          </a:solidFill>
                          <a:latin typeface="Arial" panose="020B0604020202020204" pitchFamily="34" charset="0"/>
                          <a:cs typeface="Arial" panose="020B0604020202020204" pitchFamily="34" charset="0"/>
                        </a:rPr>
                        <a:t>418 (16)</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ts val="2600"/>
                        </a:lnSpc>
                      </a:pPr>
                      <a:endParaRPr lang="en-US" sz="2400" dirty="0">
                        <a:solidFill>
                          <a:schemeClr val="bg1"/>
                        </a:solidFill>
                        <a:latin typeface="Arial" panose="020B0604020202020204" pitchFamily="34" charset="0"/>
                        <a:cs typeface="Arial" panose="020B0604020202020204" pitchFamily="34" charset="0"/>
                      </a:endParaRPr>
                    </a:p>
                    <a:p>
                      <a:pPr algn="ctr">
                        <a:lnSpc>
                          <a:spcPts val="2600"/>
                        </a:lnSpc>
                      </a:pPr>
                      <a:r>
                        <a:rPr lang="en-US" sz="2400" dirty="0">
                          <a:solidFill>
                            <a:schemeClr val="bg1"/>
                          </a:solidFill>
                          <a:latin typeface="Arial" panose="020B0604020202020204" pitchFamily="34" charset="0"/>
                          <a:cs typeface="Arial" panose="020B0604020202020204" pitchFamily="34" charset="0"/>
                        </a:rPr>
                        <a:t>4238 (83)</a:t>
                      </a:r>
                    </a:p>
                    <a:p>
                      <a:pPr algn="ctr">
                        <a:lnSpc>
                          <a:spcPts val="2600"/>
                        </a:lnSpc>
                      </a:pPr>
                      <a:r>
                        <a:rPr lang="en-US" sz="2400" dirty="0">
                          <a:solidFill>
                            <a:schemeClr val="bg1"/>
                          </a:solidFill>
                          <a:latin typeface="Arial" panose="020B0604020202020204" pitchFamily="34" charset="0"/>
                          <a:cs typeface="Arial" panose="020B0604020202020204" pitchFamily="34" charset="0"/>
                        </a:rPr>
                        <a:t>858 (17)</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7" name="Rectangle 6">
            <a:extLst>
              <a:ext uri="{FF2B5EF4-FFF2-40B4-BE49-F238E27FC236}">
                <a16:creationId xmlns:a16="http://schemas.microsoft.com/office/drawing/2014/main" id="{170637B3-F693-EECD-1BDD-7AC1D28D58FC}"/>
              </a:ext>
            </a:extLst>
          </p:cNvPr>
          <p:cNvSpPr/>
          <p:nvPr/>
        </p:nvSpPr>
        <p:spPr>
          <a:xfrm>
            <a:off x="2162172" y="5095857"/>
            <a:ext cx="13931268" cy="1667415"/>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
        <p:nvSpPr>
          <p:cNvPr id="9" name="Rectangle 8">
            <a:extLst>
              <a:ext uri="{FF2B5EF4-FFF2-40B4-BE49-F238E27FC236}">
                <a16:creationId xmlns:a16="http://schemas.microsoft.com/office/drawing/2014/main" id="{170637B3-F693-EECD-1BDD-7AC1D28D58FC}"/>
              </a:ext>
            </a:extLst>
          </p:cNvPr>
          <p:cNvSpPr/>
          <p:nvPr/>
        </p:nvSpPr>
        <p:spPr>
          <a:xfrm>
            <a:off x="2162172" y="2692508"/>
            <a:ext cx="13931268" cy="1020737"/>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
        <p:nvSpPr>
          <p:cNvPr id="10" name="Rectangle 9">
            <a:extLst>
              <a:ext uri="{FF2B5EF4-FFF2-40B4-BE49-F238E27FC236}">
                <a16:creationId xmlns:a16="http://schemas.microsoft.com/office/drawing/2014/main" id="{170637B3-F693-EECD-1BDD-7AC1D28D58FC}"/>
              </a:ext>
            </a:extLst>
          </p:cNvPr>
          <p:cNvSpPr/>
          <p:nvPr/>
        </p:nvSpPr>
        <p:spPr>
          <a:xfrm>
            <a:off x="2162172" y="3713246"/>
            <a:ext cx="13931268" cy="1350872"/>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
        <p:nvSpPr>
          <p:cNvPr id="11" name="Rectangle 10">
            <a:extLst>
              <a:ext uri="{FF2B5EF4-FFF2-40B4-BE49-F238E27FC236}">
                <a16:creationId xmlns:a16="http://schemas.microsoft.com/office/drawing/2014/main" id="{170637B3-F693-EECD-1BDD-7AC1D28D58FC}"/>
              </a:ext>
            </a:extLst>
          </p:cNvPr>
          <p:cNvSpPr/>
          <p:nvPr/>
        </p:nvSpPr>
        <p:spPr>
          <a:xfrm>
            <a:off x="2157442" y="6795012"/>
            <a:ext cx="13931268" cy="1350872"/>
          </a:xfrm>
          <a:prstGeom prst="rect">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Tree>
    <p:extLst>
      <p:ext uri="{BB962C8B-B14F-4D97-AF65-F5344CB8AC3E}">
        <p14:creationId xmlns:p14="http://schemas.microsoft.com/office/powerpoint/2010/main" val="193666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0750"/>
            <a:ext cx="18313982" cy="857945"/>
          </a:xfrm>
        </p:spPr>
        <p:txBody>
          <a:bodyPr/>
          <a:lstStyle/>
          <a:p>
            <a:r>
              <a:rPr lang="en-US" dirty="0"/>
              <a:t>NATALEE </a:t>
            </a:r>
            <a:r>
              <a:rPr lang="en-US" dirty="0" err="1"/>
              <a:t>iDFS</a:t>
            </a:r>
            <a:r>
              <a:rPr lang="en-US" dirty="0"/>
              <a:t> by Anatomic Stage</a:t>
            </a:r>
            <a:endParaRPr lang="en-US" i="1" dirty="0"/>
          </a:p>
        </p:txBody>
      </p:sp>
      <p:sp>
        <p:nvSpPr>
          <p:cNvPr id="4" name="Text Placeholder 3"/>
          <p:cNvSpPr>
            <a:spLocks noGrp="1"/>
          </p:cNvSpPr>
          <p:nvPr>
            <p:ph type="body" sz="quarter" idx="10"/>
          </p:nvPr>
        </p:nvSpPr>
        <p:spPr>
          <a:xfrm>
            <a:off x="574390" y="9607055"/>
            <a:ext cx="17168091" cy="384128"/>
          </a:xfrm>
        </p:spPr>
        <p:txBody>
          <a:bodyPr/>
          <a:lstStyle/>
          <a:p>
            <a:r>
              <a:rPr lang="en-US" dirty="0" err="1"/>
              <a:t>Bardia</a:t>
            </a:r>
            <a:r>
              <a:rPr lang="en-US" dirty="0"/>
              <a:t> A, et al. </a:t>
            </a:r>
            <a:r>
              <a:rPr lang="en-US" i="1" dirty="0"/>
              <a:t>Ann Oncol. </a:t>
            </a:r>
            <a:r>
              <a:rPr lang="en-US" dirty="0"/>
              <a:t>2023;34(suppl 2): S1261-S1262 (abstract LBA23). </a:t>
            </a:r>
          </a:p>
        </p:txBody>
      </p:sp>
      <p:graphicFrame>
        <p:nvGraphicFramePr>
          <p:cNvPr id="16" name="Table 10">
            <a:extLst>
              <a:ext uri="{FF2B5EF4-FFF2-40B4-BE49-F238E27FC236}">
                <a16:creationId xmlns:a16="http://schemas.microsoft.com/office/drawing/2014/main" id="{BE007F43-EC88-A229-6539-C8123305EEC7}"/>
              </a:ext>
            </a:extLst>
          </p:cNvPr>
          <p:cNvGraphicFramePr>
            <a:graphicFrameLocks noGrp="1"/>
          </p:cNvGraphicFramePr>
          <p:nvPr>
            <p:extLst>
              <p:ext uri="{D42A27DB-BD31-4B8C-83A1-F6EECF244321}">
                <p14:modId xmlns:p14="http://schemas.microsoft.com/office/powerpoint/2010/main" val="1861058981"/>
              </p:ext>
            </p:extLst>
          </p:nvPr>
        </p:nvGraphicFramePr>
        <p:xfrm>
          <a:off x="2024670" y="5873141"/>
          <a:ext cx="5900130" cy="1682496"/>
        </p:xfrm>
        <a:graphic>
          <a:graphicData uri="http://schemas.openxmlformats.org/drawingml/2006/table">
            <a:tbl>
              <a:tblPr firstRow="1" bandRow="1">
                <a:tableStyleId>{5C22544A-7EE6-4342-B048-85BDC9FD1C3A}</a:tableStyleId>
              </a:tblPr>
              <a:tblGrid>
                <a:gridCol w="2288250">
                  <a:extLst>
                    <a:ext uri="{9D8B030D-6E8A-4147-A177-3AD203B41FA5}">
                      <a16:colId xmlns:a16="http://schemas.microsoft.com/office/drawing/2014/main" val="1675947710"/>
                    </a:ext>
                  </a:extLst>
                </a:gridCol>
                <a:gridCol w="1813560">
                  <a:extLst>
                    <a:ext uri="{9D8B030D-6E8A-4147-A177-3AD203B41FA5}">
                      <a16:colId xmlns:a16="http://schemas.microsoft.com/office/drawing/2014/main" val="1269547977"/>
                    </a:ext>
                  </a:extLst>
                </a:gridCol>
                <a:gridCol w="1798320">
                  <a:extLst>
                    <a:ext uri="{9D8B030D-6E8A-4147-A177-3AD203B41FA5}">
                      <a16:colId xmlns:a16="http://schemas.microsoft.com/office/drawing/2014/main" val="2716469778"/>
                    </a:ext>
                  </a:extLst>
                </a:gridCol>
              </a:tblGrid>
              <a:tr h="457200">
                <a:tc>
                  <a:txBody>
                    <a:bodyPr/>
                    <a:lstStyle/>
                    <a:p>
                      <a:endParaRPr lang="en-US" sz="2400" dirty="0"/>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err="1"/>
                        <a:t>Ribo</a:t>
                      </a:r>
                      <a:r>
                        <a:rPr lang="en-US" sz="2400" dirty="0"/>
                        <a:t> + NSAI</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t>NSAI alone</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14161708"/>
                  </a:ext>
                </a:extLst>
              </a:tr>
              <a:tr h="347472">
                <a:tc>
                  <a:txBody>
                    <a:bodyPr/>
                    <a:lstStyle/>
                    <a:p>
                      <a:r>
                        <a:rPr lang="en-US" sz="2400" b="1" dirty="0">
                          <a:solidFill>
                            <a:schemeClr val="accent2">
                              <a:lumMod val="50000"/>
                            </a:schemeClr>
                          </a:solidFill>
                        </a:rPr>
                        <a:t>n/N</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bg1"/>
                          </a:solidFill>
                        </a:rPr>
                        <a:t>49/1011</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65/1034</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1894755"/>
                  </a:ext>
                </a:extLst>
              </a:tr>
              <a:tr h="347472">
                <a:tc>
                  <a:txBody>
                    <a:bodyPr/>
                    <a:lstStyle/>
                    <a:p>
                      <a:r>
                        <a:rPr lang="en-US" sz="2400" b="1" dirty="0">
                          <a:solidFill>
                            <a:schemeClr val="accent2">
                              <a:lumMod val="50000"/>
                            </a:schemeClr>
                          </a:solidFill>
                        </a:rPr>
                        <a:t>3-Year </a:t>
                      </a:r>
                      <a:r>
                        <a:rPr lang="en-US" sz="2400" b="1" dirty="0" err="1">
                          <a:solidFill>
                            <a:schemeClr val="accent2">
                              <a:lumMod val="50000"/>
                            </a:schemeClr>
                          </a:solidFill>
                        </a:rPr>
                        <a:t>iDFS</a:t>
                      </a:r>
                      <a:r>
                        <a:rPr lang="en-US" sz="2400" b="1" dirty="0">
                          <a:solidFill>
                            <a:schemeClr val="accent2">
                              <a:lumMod val="50000"/>
                            </a:schemeClr>
                          </a:solidFill>
                        </a:rPr>
                        <a:t> rate</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solidFill>
                            <a:schemeClr val="bg1"/>
                          </a:solidFill>
                        </a:rPr>
                        <a:t>94%</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91%</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8149293"/>
                  </a:ext>
                </a:extLst>
              </a:tr>
              <a:tr h="347472">
                <a:tc gridSpan="3">
                  <a:txBody>
                    <a:bodyPr/>
                    <a:lstStyle/>
                    <a:p>
                      <a:pPr algn="ctr"/>
                      <a:r>
                        <a:rPr lang="en-US" sz="2400" dirty="0">
                          <a:solidFill>
                            <a:schemeClr val="bg1"/>
                          </a:solidFill>
                        </a:rPr>
                        <a:t>HR = 0.761 (95% CI: 0.525–1.103)</a:t>
                      </a:r>
                    </a:p>
                  </a:txBody>
                  <a:tcPr marL="137160" marR="137160" marT="13716" marB="13716">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400" dirty="0">
                          <a:solidFill>
                            <a:schemeClr val="bg1"/>
                          </a:solidFill>
                        </a:rPr>
                        <a:t>HR = 0.761 (95% CI: 0.525–1.103)</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31754864"/>
                  </a:ext>
                </a:extLst>
              </a:tr>
            </a:tbl>
          </a:graphicData>
        </a:graphic>
      </p:graphicFrame>
      <p:graphicFrame>
        <p:nvGraphicFramePr>
          <p:cNvPr id="1072" name="Table 10">
            <a:extLst>
              <a:ext uri="{FF2B5EF4-FFF2-40B4-BE49-F238E27FC236}">
                <a16:creationId xmlns:a16="http://schemas.microsoft.com/office/drawing/2014/main" id="{BE007F43-EC88-A229-6539-C8123305EEC7}"/>
              </a:ext>
            </a:extLst>
          </p:cNvPr>
          <p:cNvGraphicFramePr>
            <a:graphicFrameLocks noGrp="1"/>
          </p:cNvGraphicFramePr>
          <p:nvPr>
            <p:extLst>
              <p:ext uri="{D42A27DB-BD31-4B8C-83A1-F6EECF244321}">
                <p14:modId xmlns:p14="http://schemas.microsoft.com/office/powerpoint/2010/main" val="591562317"/>
              </p:ext>
            </p:extLst>
          </p:nvPr>
        </p:nvGraphicFramePr>
        <p:xfrm>
          <a:off x="10850583" y="5523426"/>
          <a:ext cx="5501874" cy="2048256"/>
        </p:xfrm>
        <a:graphic>
          <a:graphicData uri="http://schemas.openxmlformats.org/drawingml/2006/table">
            <a:tbl>
              <a:tblPr firstRow="1" bandRow="1">
                <a:tableStyleId>{5C22544A-7EE6-4342-B048-85BDC9FD1C3A}</a:tableStyleId>
              </a:tblPr>
              <a:tblGrid>
                <a:gridCol w="2391841">
                  <a:extLst>
                    <a:ext uri="{9D8B030D-6E8A-4147-A177-3AD203B41FA5}">
                      <a16:colId xmlns:a16="http://schemas.microsoft.com/office/drawing/2014/main" val="1675947710"/>
                    </a:ext>
                  </a:extLst>
                </a:gridCol>
                <a:gridCol w="1536066">
                  <a:extLst>
                    <a:ext uri="{9D8B030D-6E8A-4147-A177-3AD203B41FA5}">
                      <a16:colId xmlns:a16="http://schemas.microsoft.com/office/drawing/2014/main" val="1269547977"/>
                    </a:ext>
                  </a:extLst>
                </a:gridCol>
                <a:gridCol w="1573967">
                  <a:extLst>
                    <a:ext uri="{9D8B030D-6E8A-4147-A177-3AD203B41FA5}">
                      <a16:colId xmlns:a16="http://schemas.microsoft.com/office/drawing/2014/main" val="2716469778"/>
                    </a:ext>
                  </a:extLst>
                </a:gridCol>
              </a:tblGrid>
              <a:tr h="457200">
                <a:tc>
                  <a:txBody>
                    <a:bodyPr/>
                    <a:lstStyle/>
                    <a:p>
                      <a:endParaRPr lang="en-US" sz="2400" dirty="0"/>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err="1"/>
                        <a:t>Ribo</a:t>
                      </a:r>
                      <a:r>
                        <a:rPr lang="en-US" sz="2400" dirty="0"/>
                        <a:t> + NSAI</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t>NSAI alone</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14161708"/>
                  </a:ext>
                </a:extLst>
              </a:tr>
              <a:tr h="347472">
                <a:tc>
                  <a:txBody>
                    <a:bodyPr/>
                    <a:lstStyle/>
                    <a:p>
                      <a:r>
                        <a:rPr lang="en-US" sz="2400" b="1" dirty="0">
                          <a:solidFill>
                            <a:schemeClr val="accent2">
                              <a:lumMod val="50000"/>
                            </a:schemeClr>
                          </a:solidFill>
                        </a:rPr>
                        <a:t>n/N</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bg1"/>
                          </a:solidFill>
                        </a:rPr>
                        <a:t>140/1528</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172/1512</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1894755"/>
                  </a:ext>
                </a:extLst>
              </a:tr>
              <a:tr h="347472">
                <a:tc>
                  <a:txBody>
                    <a:bodyPr/>
                    <a:lstStyle/>
                    <a:p>
                      <a:r>
                        <a:rPr lang="en-US" sz="2400" b="1" dirty="0">
                          <a:solidFill>
                            <a:schemeClr val="accent2">
                              <a:lumMod val="50000"/>
                            </a:schemeClr>
                          </a:solidFill>
                        </a:rPr>
                        <a:t>3-Year </a:t>
                      </a:r>
                      <a:r>
                        <a:rPr lang="en-US" sz="2400" b="1" dirty="0" err="1">
                          <a:solidFill>
                            <a:schemeClr val="accent2">
                              <a:lumMod val="50000"/>
                            </a:schemeClr>
                          </a:solidFill>
                        </a:rPr>
                        <a:t>iDFS</a:t>
                      </a:r>
                      <a:r>
                        <a:rPr lang="en-US" sz="2400" b="1" dirty="0">
                          <a:solidFill>
                            <a:schemeClr val="accent2">
                              <a:lumMod val="50000"/>
                            </a:schemeClr>
                          </a:solidFill>
                        </a:rPr>
                        <a:t> rate</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solidFill>
                            <a:schemeClr val="bg1"/>
                          </a:solidFill>
                        </a:rPr>
                        <a:t>87%</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84%</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8149293"/>
                  </a:ext>
                </a:extLst>
              </a:tr>
              <a:tr h="347472">
                <a:tc gridSpan="3">
                  <a:txBody>
                    <a:bodyPr/>
                    <a:lstStyle/>
                    <a:p>
                      <a:pPr algn="ctr"/>
                      <a:r>
                        <a:rPr lang="en-US" sz="2400" dirty="0">
                          <a:solidFill>
                            <a:schemeClr val="bg1"/>
                          </a:solidFill>
                        </a:rPr>
                        <a:t>HR = 0.740 (95% CI: 0.592–0.925)</a:t>
                      </a:r>
                    </a:p>
                  </a:txBody>
                  <a:tcPr marL="137160" marR="137160" marT="13716" marB="13716">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400" dirty="0">
                          <a:solidFill>
                            <a:schemeClr val="bg1"/>
                          </a:solidFill>
                        </a:rPr>
                        <a:t>HR = 0.740 (0.592–-.925)</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31754864"/>
                  </a:ext>
                </a:extLst>
              </a:tr>
            </a:tbl>
          </a:graphicData>
        </a:graphic>
      </p:graphicFrame>
      <p:grpSp>
        <p:nvGrpSpPr>
          <p:cNvPr id="6542" name="Group 6541"/>
          <p:cNvGrpSpPr/>
          <p:nvPr/>
        </p:nvGrpSpPr>
        <p:grpSpPr>
          <a:xfrm>
            <a:off x="9402887" y="2236569"/>
            <a:ext cx="8230403" cy="6934376"/>
            <a:chOff x="9341927" y="2007969"/>
            <a:chExt cx="8230403" cy="6934376"/>
          </a:xfrm>
        </p:grpSpPr>
        <p:sp>
          <p:nvSpPr>
            <p:cNvPr id="13" name="TextBox 12"/>
            <p:cNvSpPr txBox="1"/>
            <p:nvPr/>
          </p:nvSpPr>
          <p:spPr>
            <a:xfrm rot="16200000">
              <a:off x="8905237" y="4898369"/>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15" name="TextBox 14"/>
            <p:cNvSpPr txBox="1"/>
            <p:nvPr/>
          </p:nvSpPr>
          <p:spPr>
            <a:xfrm>
              <a:off x="13132238" y="2007969"/>
              <a:ext cx="1707712" cy="646331"/>
            </a:xfrm>
            <a:prstGeom prst="rect">
              <a:avLst/>
            </a:prstGeom>
            <a:noFill/>
          </p:spPr>
          <p:txBody>
            <a:bodyPr wrap="none" rtlCol="0">
              <a:spAutoFit/>
            </a:bodyPr>
            <a:lstStyle/>
            <a:p>
              <a:pPr algn="ctr"/>
              <a:r>
                <a:rPr lang="en-US" sz="3600" b="1" dirty="0">
                  <a:solidFill>
                    <a:schemeClr val="accent2"/>
                  </a:solidFill>
                </a:rPr>
                <a:t>Stage III</a:t>
              </a:r>
            </a:p>
          </p:txBody>
        </p:sp>
        <p:grpSp>
          <p:nvGrpSpPr>
            <p:cNvPr id="1029" name="Group 1028"/>
            <p:cNvGrpSpPr/>
            <p:nvPr/>
          </p:nvGrpSpPr>
          <p:grpSpPr>
            <a:xfrm>
              <a:off x="9983683" y="2684206"/>
              <a:ext cx="7316176" cy="5147187"/>
              <a:chOff x="-9372410" y="1648289"/>
              <a:chExt cx="8704518" cy="6666982"/>
            </a:xfrm>
          </p:grpSpPr>
          <p:sp>
            <p:nvSpPr>
              <p:cNvPr id="1030" name="Rectangle 15">
                <a:extLst>
                  <a:ext uri="{FF2B5EF4-FFF2-40B4-BE49-F238E27FC236}">
                    <a16:creationId xmlns:a16="http://schemas.microsoft.com/office/drawing/2014/main" id="{B5CD9D22-EF0E-2F2A-F8F0-8F207294E04D}"/>
                  </a:ext>
                </a:extLst>
              </p:cNvPr>
              <p:cNvSpPr>
                <a:spLocks noChangeArrowheads="1"/>
              </p:cNvSpPr>
              <p:nvPr/>
            </p:nvSpPr>
            <p:spPr bwMode="auto">
              <a:xfrm>
                <a:off x="-9026337" y="758270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0</a:t>
                </a:r>
                <a:endParaRPr lang="en-US" altLang="en-US" sz="4800" b="1">
                  <a:solidFill>
                    <a:schemeClr val="bg1"/>
                  </a:solidFill>
                </a:endParaRPr>
              </a:p>
            </p:txBody>
          </p:sp>
          <p:sp>
            <p:nvSpPr>
              <p:cNvPr id="1031" name="Rectangle 16">
                <a:extLst>
                  <a:ext uri="{FF2B5EF4-FFF2-40B4-BE49-F238E27FC236}">
                    <a16:creationId xmlns:a16="http://schemas.microsoft.com/office/drawing/2014/main" id="{825725F5-3F92-8921-DA68-268BE0C74489}"/>
                  </a:ext>
                </a:extLst>
              </p:cNvPr>
              <p:cNvSpPr>
                <a:spLocks noChangeArrowheads="1"/>
              </p:cNvSpPr>
              <p:nvPr/>
            </p:nvSpPr>
            <p:spPr bwMode="auto">
              <a:xfrm>
                <a:off x="-9196715" y="520681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40</a:t>
                </a:r>
                <a:endParaRPr lang="en-US" altLang="en-US" sz="4800" b="1">
                  <a:solidFill>
                    <a:schemeClr val="bg1"/>
                  </a:solidFill>
                </a:endParaRPr>
              </a:p>
            </p:txBody>
          </p:sp>
          <p:sp>
            <p:nvSpPr>
              <p:cNvPr id="1032" name="Rectangle 17">
                <a:extLst>
                  <a:ext uri="{FF2B5EF4-FFF2-40B4-BE49-F238E27FC236}">
                    <a16:creationId xmlns:a16="http://schemas.microsoft.com/office/drawing/2014/main" id="{6FAA1781-4D28-6A7A-7418-575549F35316}"/>
                  </a:ext>
                </a:extLst>
              </p:cNvPr>
              <p:cNvSpPr>
                <a:spLocks noChangeArrowheads="1"/>
              </p:cNvSpPr>
              <p:nvPr/>
            </p:nvSpPr>
            <p:spPr bwMode="auto">
              <a:xfrm>
                <a:off x="-9196715" y="4024183"/>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60</a:t>
                </a:r>
                <a:endParaRPr lang="en-US" altLang="en-US" sz="4800" b="1">
                  <a:solidFill>
                    <a:schemeClr val="bg1"/>
                  </a:solidFill>
                </a:endParaRPr>
              </a:p>
            </p:txBody>
          </p:sp>
          <p:sp>
            <p:nvSpPr>
              <p:cNvPr id="1033" name="Rectangle 18">
                <a:extLst>
                  <a:ext uri="{FF2B5EF4-FFF2-40B4-BE49-F238E27FC236}">
                    <a16:creationId xmlns:a16="http://schemas.microsoft.com/office/drawing/2014/main" id="{5C5F3599-78F4-2ADB-CD2D-ABEDF9BBCCED}"/>
                  </a:ext>
                </a:extLst>
              </p:cNvPr>
              <p:cNvSpPr>
                <a:spLocks noChangeArrowheads="1"/>
              </p:cNvSpPr>
              <p:nvPr/>
            </p:nvSpPr>
            <p:spPr bwMode="auto">
              <a:xfrm>
                <a:off x="-9196715" y="2836237"/>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80</a:t>
                </a:r>
                <a:endParaRPr lang="en-US" altLang="en-US" sz="4800" b="1">
                  <a:solidFill>
                    <a:schemeClr val="bg1"/>
                  </a:solidFill>
                </a:endParaRPr>
              </a:p>
            </p:txBody>
          </p:sp>
          <p:sp>
            <p:nvSpPr>
              <p:cNvPr id="1034" name="Rectangle 19">
                <a:extLst>
                  <a:ext uri="{FF2B5EF4-FFF2-40B4-BE49-F238E27FC236}">
                    <a16:creationId xmlns:a16="http://schemas.microsoft.com/office/drawing/2014/main" id="{A63057C1-CAFB-EE99-D671-F4B5FD79F16E}"/>
                  </a:ext>
                </a:extLst>
              </p:cNvPr>
              <p:cNvSpPr>
                <a:spLocks noChangeArrowheads="1"/>
              </p:cNvSpPr>
              <p:nvPr/>
            </p:nvSpPr>
            <p:spPr bwMode="auto">
              <a:xfrm>
                <a:off x="-9372410" y="1648289"/>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dirty="0">
                    <a:solidFill>
                      <a:schemeClr val="bg1"/>
                    </a:solidFill>
                  </a:rPr>
                  <a:t>100</a:t>
                </a:r>
                <a:endParaRPr lang="en-US" altLang="en-US" sz="4800" b="1" dirty="0">
                  <a:solidFill>
                    <a:schemeClr val="bg1"/>
                  </a:solidFill>
                </a:endParaRPr>
              </a:p>
            </p:txBody>
          </p:sp>
          <p:sp>
            <p:nvSpPr>
              <p:cNvPr id="1035" name="Rectangle 20">
                <a:extLst>
                  <a:ext uri="{FF2B5EF4-FFF2-40B4-BE49-F238E27FC236}">
                    <a16:creationId xmlns:a16="http://schemas.microsoft.com/office/drawing/2014/main" id="{7A49FCEE-F3A0-2DF9-AA77-8B9F494A8872}"/>
                  </a:ext>
                </a:extLst>
              </p:cNvPr>
              <p:cNvSpPr>
                <a:spLocks noChangeArrowheads="1"/>
              </p:cNvSpPr>
              <p:nvPr/>
            </p:nvSpPr>
            <p:spPr bwMode="auto">
              <a:xfrm>
                <a:off x="-8293992"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0</a:t>
                </a:r>
                <a:endParaRPr lang="en-US" altLang="en-US" sz="4400" b="1">
                  <a:solidFill>
                    <a:schemeClr val="bg1"/>
                  </a:solidFill>
                </a:endParaRPr>
              </a:p>
            </p:txBody>
          </p:sp>
          <p:sp>
            <p:nvSpPr>
              <p:cNvPr id="1036" name="Rectangle 21">
                <a:extLst>
                  <a:ext uri="{FF2B5EF4-FFF2-40B4-BE49-F238E27FC236}">
                    <a16:creationId xmlns:a16="http://schemas.microsoft.com/office/drawing/2014/main" id="{5F34EF04-D780-B799-0108-7A85029823A4}"/>
                  </a:ext>
                </a:extLst>
              </p:cNvPr>
              <p:cNvSpPr>
                <a:spLocks noChangeArrowheads="1"/>
              </p:cNvSpPr>
              <p:nvPr/>
            </p:nvSpPr>
            <p:spPr bwMode="auto">
              <a:xfrm>
                <a:off x="-7387751"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6</a:t>
                </a:r>
                <a:endParaRPr lang="en-US" altLang="en-US" sz="4400" b="1">
                  <a:solidFill>
                    <a:schemeClr val="bg1"/>
                  </a:solidFill>
                </a:endParaRPr>
              </a:p>
            </p:txBody>
          </p:sp>
          <p:sp>
            <p:nvSpPr>
              <p:cNvPr id="1037" name="Rectangle 22">
                <a:extLst>
                  <a:ext uri="{FF2B5EF4-FFF2-40B4-BE49-F238E27FC236}">
                    <a16:creationId xmlns:a16="http://schemas.microsoft.com/office/drawing/2014/main" id="{7A18D3FB-4FB3-3ECC-EBE9-2105636FAE63}"/>
                  </a:ext>
                </a:extLst>
              </p:cNvPr>
              <p:cNvSpPr>
                <a:spLocks noChangeArrowheads="1"/>
              </p:cNvSpPr>
              <p:nvPr/>
            </p:nvSpPr>
            <p:spPr bwMode="auto">
              <a:xfrm>
                <a:off x="-6560023"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12</a:t>
                </a:r>
                <a:endParaRPr lang="en-US" altLang="en-US" sz="4400" b="1">
                  <a:solidFill>
                    <a:schemeClr val="bg1"/>
                  </a:solidFill>
                </a:endParaRPr>
              </a:p>
            </p:txBody>
          </p:sp>
          <p:sp>
            <p:nvSpPr>
              <p:cNvPr id="1038" name="Rectangle 23">
                <a:extLst>
                  <a:ext uri="{FF2B5EF4-FFF2-40B4-BE49-F238E27FC236}">
                    <a16:creationId xmlns:a16="http://schemas.microsoft.com/office/drawing/2014/main" id="{B6A5FD35-EC8A-9041-B6BB-16B31E377F91}"/>
                  </a:ext>
                </a:extLst>
              </p:cNvPr>
              <p:cNvSpPr>
                <a:spLocks noChangeArrowheads="1"/>
              </p:cNvSpPr>
              <p:nvPr/>
            </p:nvSpPr>
            <p:spPr bwMode="auto">
              <a:xfrm>
                <a:off x="-3849272"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30</a:t>
                </a:r>
                <a:endParaRPr lang="en-US" altLang="en-US" sz="4400" b="1">
                  <a:solidFill>
                    <a:schemeClr val="bg1"/>
                  </a:solidFill>
                </a:endParaRPr>
              </a:p>
            </p:txBody>
          </p:sp>
          <p:sp>
            <p:nvSpPr>
              <p:cNvPr id="1039" name="Rectangle 24">
                <a:extLst>
                  <a:ext uri="{FF2B5EF4-FFF2-40B4-BE49-F238E27FC236}">
                    <a16:creationId xmlns:a16="http://schemas.microsoft.com/office/drawing/2014/main" id="{385FA291-EFB1-9B7B-629D-1D7DDEB26D5C}"/>
                  </a:ext>
                </a:extLst>
              </p:cNvPr>
              <p:cNvSpPr>
                <a:spLocks noChangeArrowheads="1"/>
              </p:cNvSpPr>
              <p:nvPr/>
            </p:nvSpPr>
            <p:spPr bwMode="auto">
              <a:xfrm>
                <a:off x="-4750197"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24</a:t>
                </a:r>
                <a:endParaRPr lang="en-US" altLang="en-US" sz="4400" b="1">
                  <a:solidFill>
                    <a:schemeClr val="bg1"/>
                  </a:solidFill>
                </a:endParaRPr>
              </a:p>
            </p:txBody>
          </p:sp>
          <p:sp>
            <p:nvSpPr>
              <p:cNvPr id="1040" name="Rectangle 25">
                <a:extLst>
                  <a:ext uri="{FF2B5EF4-FFF2-40B4-BE49-F238E27FC236}">
                    <a16:creationId xmlns:a16="http://schemas.microsoft.com/office/drawing/2014/main" id="{F3CDBE9C-E93D-22BD-DACE-BF3D3978C00D}"/>
                  </a:ext>
                </a:extLst>
              </p:cNvPr>
              <p:cNvSpPr>
                <a:spLocks noChangeArrowheads="1"/>
              </p:cNvSpPr>
              <p:nvPr/>
            </p:nvSpPr>
            <p:spPr bwMode="auto">
              <a:xfrm>
                <a:off x="-5653781"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18</a:t>
                </a:r>
                <a:endParaRPr lang="en-US" altLang="en-US" sz="4400" b="1">
                  <a:solidFill>
                    <a:schemeClr val="bg1"/>
                  </a:solidFill>
                </a:endParaRPr>
              </a:p>
            </p:txBody>
          </p:sp>
          <p:sp>
            <p:nvSpPr>
              <p:cNvPr id="1041" name="Rectangle 26">
                <a:extLst>
                  <a:ext uri="{FF2B5EF4-FFF2-40B4-BE49-F238E27FC236}">
                    <a16:creationId xmlns:a16="http://schemas.microsoft.com/office/drawing/2014/main" id="{B6E8BE2D-A464-AE45-31AB-CEA9B1270274}"/>
                  </a:ext>
                </a:extLst>
              </p:cNvPr>
              <p:cNvSpPr>
                <a:spLocks noChangeArrowheads="1"/>
              </p:cNvSpPr>
              <p:nvPr/>
            </p:nvSpPr>
            <p:spPr bwMode="auto">
              <a:xfrm>
                <a:off x="-2943030"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36</a:t>
                </a:r>
                <a:endParaRPr lang="en-US" altLang="en-US" sz="4400" b="1">
                  <a:solidFill>
                    <a:schemeClr val="bg1"/>
                  </a:solidFill>
                </a:endParaRPr>
              </a:p>
            </p:txBody>
          </p:sp>
          <p:sp>
            <p:nvSpPr>
              <p:cNvPr id="1042" name="Rectangle 27">
                <a:extLst>
                  <a:ext uri="{FF2B5EF4-FFF2-40B4-BE49-F238E27FC236}">
                    <a16:creationId xmlns:a16="http://schemas.microsoft.com/office/drawing/2014/main" id="{95C5B1C8-0A70-7B16-C6A5-924D7F457EA9}"/>
                  </a:ext>
                </a:extLst>
              </p:cNvPr>
              <p:cNvSpPr>
                <a:spLocks noChangeArrowheads="1"/>
              </p:cNvSpPr>
              <p:nvPr/>
            </p:nvSpPr>
            <p:spPr bwMode="auto">
              <a:xfrm>
                <a:off x="-203944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42</a:t>
                </a:r>
                <a:endParaRPr lang="en-US" altLang="en-US" sz="4400" b="1">
                  <a:solidFill>
                    <a:schemeClr val="bg1"/>
                  </a:solidFill>
                </a:endParaRPr>
              </a:p>
            </p:txBody>
          </p:sp>
          <p:sp>
            <p:nvSpPr>
              <p:cNvPr id="1043" name="Rectangle 28">
                <a:extLst>
                  <a:ext uri="{FF2B5EF4-FFF2-40B4-BE49-F238E27FC236}">
                    <a16:creationId xmlns:a16="http://schemas.microsoft.com/office/drawing/2014/main" id="{6CEE2D7D-6D8F-DE5D-5043-F9658FC35975}"/>
                  </a:ext>
                </a:extLst>
              </p:cNvPr>
              <p:cNvSpPr>
                <a:spLocks noChangeArrowheads="1"/>
              </p:cNvSpPr>
              <p:nvPr/>
            </p:nvSpPr>
            <p:spPr bwMode="auto">
              <a:xfrm>
                <a:off x="-113320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48</a:t>
                </a:r>
                <a:endParaRPr lang="en-US" altLang="en-US" sz="4400" b="1">
                  <a:solidFill>
                    <a:schemeClr val="bg1"/>
                  </a:solidFill>
                </a:endParaRPr>
              </a:p>
            </p:txBody>
          </p:sp>
          <p:sp>
            <p:nvSpPr>
              <p:cNvPr id="1044" name="Rectangle 54">
                <a:extLst>
                  <a:ext uri="{FF2B5EF4-FFF2-40B4-BE49-F238E27FC236}">
                    <a16:creationId xmlns:a16="http://schemas.microsoft.com/office/drawing/2014/main" id="{FD316FA7-0703-616F-B8A0-337461E529A7}"/>
                  </a:ext>
                </a:extLst>
              </p:cNvPr>
              <p:cNvSpPr>
                <a:spLocks noChangeArrowheads="1"/>
              </p:cNvSpPr>
              <p:nvPr/>
            </p:nvSpPr>
            <p:spPr bwMode="auto">
              <a:xfrm>
                <a:off x="-9196715" y="639476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20</a:t>
                </a:r>
                <a:endParaRPr lang="en-US" altLang="en-US" sz="4800" b="1">
                  <a:solidFill>
                    <a:schemeClr val="bg1"/>
                  </a:solidFill>
                </a:endParaRPr>
              </a:p>
            </p:txBody>
          </p:sp>
          <p:sp>
            <p:nvSpPr>
              <p:cNvPr id="1045" name="Rectangle 55">
                <a:extLst>
                  <a:ext uri="{FF2B5EF4-FFF2-40B4-BE49-F238E27FC236}">
                    <a16:creationId xmlns:a16="http://schemas.microsoft.com/office/drawing/2014/main" id="{101D1E93-53BC-0175-1D47-81B4F151696D}"/>
                  </a:ext>
                </a:extLst>
              </p:cNvPr>
              <p:cNvSpPr>
                <a:spLocks noChangeArrowheads="1"/>
              </p:cNvSpPr>
              <p:nvPr/>
            </p:nvSpPr>
            <p:spPr bwMode="auto">
              <a:xfrm>
                <a:off x="-9196715" y="698474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10</a:t>
                </a:r>
                <a:endParaRPr lang="en-US" altLang="en-US" sz="4800" b="1">
                  <a:solidFill>
                    <a:schemeClr val="bg1"/>
                  </a:solidFill>
                </a:endParaRPr>
              </a:p>
            </p:txBody>
          </p:sp>
          <p:sp>
            <p:nvSpPr>
              <p:cNvPr id="1046" name="Rectangle 56">
                <a:extLst>
                  <a:ext uri="{FF2B5EF4-FFF2-40B4-BE49-F238E27FC236}">
                    <a16:creationId xmlns:a16="http://schemas.microsoft.com/office/drawing/2014/main" id="{64F61D0A-FB46-3A8D-11C1-63035A5D7FB5}"/>
                  </a:ext>
                </a:extLst>
              </p:cNvPr>
              <p:cNvSpPr>
                <a:spLocks noChangeArrowheads="1"/>
              </p:cNvSpPr>
              <p:nvPr/>
            </p:nvSpPr>
            <p:spPr bwMode="auto">
              <a:xfrm>
                <a:off x="-9196715" y="461682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50</a:t>
                </a:r>
                <a:endParaRPr lang="en-US" altLang="en-US" sz="4800" b="1">
                  <a:solidFill>
                    <a:schemeClr val="bg1"/>
                  </a:solidFill>
                </a:endParaRPr>
              </a:p>
            </p:txBody>
          </p:sp>
          <p:sp>
            <p:nvSpPr>
              <p:cNvPr id="1047" name="Rectangle 57">
                <a:extLst>
                  <a:ext uri="{FF2B5EF4-FFF2-40B4-BE49-F238E27FC236}">
                    <a16:creationId xmlns:a16="http://schemas.microsoft.com/office/drawing/2014/main" id="{7E5286ED-EFAF-E345-1690-A5C7389A2ADA}"/>
                  </a:ext>
                </a:extLst>
              </p:cNvPr>
              <p:cNvSpPr>
                <a:spLocks noChangeArrowheads="1"/>
              </p:cNvSpPr>
              <p:nvPr/>
            </p:nvSpPr>
            <p:spPr bwMode="auto">
              <a:xfrm>
                <a:off x="-9196715" y="342888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70</a:t>
                </a:r>
                <a:endParaRPr lang="en-US" altLang="en-US" sz="4800" b="1">
                  <a:solidFill>
                    <a:schemeClr val="bg1"/>
                  </a:solidFill>
                </a:endParaRPr>
              </a:p>
            </p:txBody>
          </p:sp>
          <p:sp>
            <p:nvSpPr>
              <p:cNvPr id="1048" name="Rectangle 58">
                <a:extLst>
                  <a:ext uri="{FF2B5EF4-FFF2-40B4-BE49-F238E27FC236}">
                    <a16:creationId xmlns:a16="http://schemas.microsoft.com/office/drawing/2014/main" id="{CE7078EB-3A9D-8211-41F6-254FE19BD3F1}"/>
                  </a:ext>
                </a:extLst>
              </p:cNvPr>
              <p:cNvSpPr>
                <a:spLocks noChangeArrowheads="1"/>
              </p:cNvSpPr>
              <p:nvPr/>
            </p:nvSpPr>
            <p:spPr bwMode="auto">
              <a:xfrm>
                <a:off x="-9196715" y="224624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90</a:t>
                </a:r>
                <a:endParaRPr lang="en-US" altLang="en-US" sz="4800" b="1">
                  <a:solidFill>
                    <a:schemeClr val="bg1"/>
                  </a:solidFill>
                </a:endParaRPr>
              </a:p>
            </p:txBody>
          </p:sp>
          <p:sp>
            <p:nvSpPr>
              <p:cNvPr id="1049" name="Rectangle 59">
                <a:extLst>
                  <a:ext uri="{FF2B5EF4-FFF2-40B4-BE49-F238E27FC236}">
                    <a16:creationId xmlns:a16="http://schemas.microsoft.com/office/drawing/2014/main" id="{7F304A66-65D0-A221-9964-FE3E3D2EF216}"/>
                  </a:ext>
                </a:extLst>
              </p:cNvPr>
              <p:cNvSpPr>
                <a:spLocks noChangeArrowheads="1"/>
              </p:cNvSpPr>
              <p:nvPr/>
            </p:nvSpPr>
            <p:spPr bwMode="auto">
              <a:xfrm>
                <a:off x="-9196715" y="5804774"/>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30</a:t>
                </a:r>
                <a:endParaRPr lang="en-US" altLang="en-US" sz="4800" b="1">
                  <a:solidFill>
                    <a:schemeClr val="bg1"/>
                  </a:solidFill>
                </a:endParaRPr>
              </a:p>
            </p:txBody>
          </p:sp>
          <p:grpSp>
            <p:nvGrpSpPr>
              <p:cNvPr id="1050" name="Group 1049"/>
              <p:cNvGrpSpPr/>
              <p:nvPr/>
            </p:nvGrpSpPr>
            <p:grpSpPr>
              <a:xfrm>
                <a:off x="-8781543" y="1734192"/>
                <a:ext cx="8113651" cy="6221441"/>
                <a:chOff x="1653949" y="1715595"/>
                <a:chExt cx="7269957" cy="5574507"/>
              </a:xfrm>
            </p:grpSpPr>
            <p:sp>
              <p:nvSpPr>
                <p:cNvPr id="1051" name="Line 50">
                  <a:extLst>
                    <a:ext uri="{FF2B5EF4-FFF2-40B4-BE49-F238E27FC236}">
                      <a16:creationId xmlns:a16="http://schemas.microsoft.com/office/drawing/2014/main" id="{5F80F321-8D26-DA6E-2709-C09D34AC3C8E}"/>
                    </a:ext>
                  </a:extLst>
                </p:cNvPr>
                <p:cNvSpPr>
                  <a:spLocks noChangeShapeType="1"/>
                </p:cNvSpPr>
                <p:nvPr/>
              </p:nvSpPr>
              <p:spPr bwMode="auto">
                <a:xfrm flipH="1">
                  <a:off x="1653949" y="179179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52" name="Line 51">
                  <a:extLst>
                    <a:ext uri="{FF2B5EF4-FFF2-40B4-BE49-F238E27FC236}">
                      <a16:creationId xmlns:a16="http://schemas.microsoft.com/office/drawing/2014/main" id="{8EDAF271-F046-98C4-2BE8-D9EF9DA7E68A}"/>
                    </a:ext>
                  </a:extLst>
                </p:cNvPr>
                <p:cNvSpPr>
                  <a:spLocks noChangeShapeType="1"/>
                </p:cNvSpPr>
                <p:nvPr/>
              </p:nvSpPr>
              <p:spPr bwMode="auto">
                <a:xfrm flipH="1">
                  <a:off x="1653949" y="28562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53" name="Line 52">
                  <a:extLst>
                    <a:ext uri="{FF2B5EF4-FFF2-40B4-BE49-F238E27FC236}">
                      <a16:creationId xmlns:a16="http://schemas.microsoft.com/office/drawing/2014/main" id="{EC4864DD-AA7C-1C38-EB1E-A95DEEDCF2AE}"/>
                    </a:ext>
                  </a:extLst>
                </p:cNvPr>
                <p:cNvSpPr>
                  <a:spLocks noChangeShapeType="1"/>
                </p:cNvSpPr>
                <p:nvPr/>
              </p:nvSpPr>
              <p:spPr bwMode="auto">
                <a:xfrm flipH="1">
                  <a:off x="1653949" y="3915870"/>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54" name="Line 53">
                  <a:extLst>
                    <a:ext uri="{FF2B5EF4-FFF2-40B4-BE49-F238E27FC236}">
                      <a16:creationId xmlns:a16="http://schemas.microsoft.com/office/drawing/2014/main" id="{A2E86EF8-52A6-38FA-5C88-03A45760C9A9}"/>
                    </a:ext>
                  </a:extLst>
                </p:cNvPr>
                <p:cNvSpPr>
                  <a:spLocks noChangeShapeType="1"/>
                </p:cNvSpPr>
                <p:nvPr/>
              </p:nvSpPr>
              <p:spPr bwMode="auto">
                <a:xfrm flipH="1">
                  <a:off x="1653949" y="49802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55" name="Line 60">
                  <a:extLst>
                    <a:ext uri="{FF2B5EF4-FFF2-40B4-BE49-F238E27FC236}">
                      <a16:creationId xmlns:a16="http://schemas.microsoft.com/office/drawing/2014/main" id="{2C6CA599-DC01-77E1-C6AC-C5AB9A731AE2}"/>
                    </a:ext>
                  </a:extLst>
                </p:cNvPr>
                <p:cNvSpPr>
                  <a:spLocks noChangeShapeType="1"/>
                </p:cNvSpPr>
                <p:nvPr/>
              </p:nvSpPr>
              <p:spPr bwMode="auto">
                <a:xfrm flipH="1">
                  <a:off x="1653949" y="60399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56" name="Line 61">
                  <a:extLst>
                    <a:ext uri="{FF2B5EF4-FFF2-40B4-BE49-F238E27FC236}">
                      <a16:creationId xmlns:a16="http://schemas.microsoft.com/office/drawing/2014/main" id="{4971962A-B5A6-0E62-0784-400CE933810B}"/>
                    </a:ext>
                  </a:extLst>
                </p:cNvPr>
                <p:cNvSpPr>
                  <a:spLocks noChangeShapeType="1"/>
                </p:cNvSpPr>
                <p:nvPr/>
              </p:nvSpPr>
              <p:spPr bwMode="auto">
                <a:xfrm flipH="1">
                  <a:off x="1653949" y="710436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57" name="Line 62">
                  <a:extLst>
                    <a:ext uri="{FF2B5EF4-FFF2-40B4-BE49-F238E27FC236}">
                      <a16:creationId xmlns:a16="http://schemas.microsoft.com/office/drawing/2014/main" id="{B21E78A6-66AF-3ED2-032E-DACB3A2BAC23}"/>
                    </a:ext>
                  </a:extLst>
                </p:cNvPr>
                <p:cNvSpPr>
                  <a:spLocks noChangeShapeType="1"/>
                </p:cNvSpPr>
                <p:nvPr/>
              </p:nvSpPr>
              <p:spPr bwMode="auto">
                <a:xfrm flipH="1">
                  <a:off x="1653949" y="23228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58" name="Line 63">
                  <a:extLst>
                    <a:ext uri="{FF2B5EF4-FFF2-40B4-BE49-F238E27FC236}">
                      <a16:creationId xmlns:a16="http://schemas.microsoft.com/office/drawing/2014/main" id="{C54227A5-D419-925D-FD5D-3218097BCEB2}"/>
                    </a:ext>
                  </a:extLst>
                </p:cNvPr>
                <p:cNvSpPr>
                  <a:spLocks noChangeShapeType="1"/>
                </p:cNvSpPr>
                <p:nvPr/>
              </p:nvSpPr>
              <p:spPr bwMode="auto">
                <a:xfrm flipH="1">
                  <a:off x="1653949" y="3387232"/>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59" name="Line 64">
                  <a:extLst>
                    <a:ext uri="{FF2B5EF4-FFF2-40B4-BE49-F238E27FC236}">
                      <a16:creationId xmlns:a16="http://schemas.microsoft.com/office/drawing/2014/main" id="{57D73FAD-C813-CC8A-9783-648411EAA86B}"/>
                    </a:ext>
                  </a:extLst>
                </p:cNvPr>
                <p:cNvSpPr>
                  <a:spLocks noChangeShapeType="1"/>
                </p:cNvSpPr>
                <p:nvPr/>
              </p:nvSpPr>
              <p:spPr bwMode="auto">
                <a:xfrm flipH="1">
                  <a:off x="1653949" y="44468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0" name="Line 65">
                  <a:extLst>
                    <a:ext uri="{FF2B5EF4-FFF2-40B4-BE49-F238E27FC236}">
                      <a16:creationId xmlns:a16="http://schemas.microsoft.com/office/drawing/2014/main" id="{D84D8208-8A13-A80C-0DF5-E228F980AC8A}"/>
                    </a:ext>
                  </a:extLst>
                </p:cNvPr>
                <p:cNvSpPr>
                  <a:spLocks noChangeShapeType="1"/>
                </p:cNvSpPr>
                <p:nvPr/>
              </p:nvSpPr>
              <p:spPr bwMode="auto">
                <a:xfrm flipH="1">
                  <a:off x="1653949" y="5508926"/>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1" name="Line 66">
                  <a:extLst>
                    <a:ext uri="{FF2B5EF4-FFF2-40B4-BE49-F238E27FC236}">
                      <a16:creationId xmlns:a16="http://schemas.microsoft.com/office/drawing/2014/main" id="{15E24DEF-1A98-3856-6F96-3E880AA4CE3F}"/>
                    </a:ext>
                  </a:extLst>
                </p:cNvPr>
                <p:cNvSpPr>
                  <a:spLocks noChangeShapeType="1"/>
                </p:cNvSpPr>
                <p:nvPr/>
              </p:nvSpPr>
              <p:spPr bwMode="auto">
                <a:xfrm flipH="1">
                  <a:off x="1653949" y="65733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2" name="Freeform 67">
                  <a:extLst>
                    <a:ext uri="{FF2B5EF4-FFF2-40B4-BE49-F238E27FC236}">
                      <a16:creationId xmlns:a16="http://schemas.microsoft.com/office/drawing/2014/main" id="{F160C9E7-9936-17FB-3C79-09D4428B1EFF}"/>
                    </a:ext>
                  </a:extLst>
                </p:cNvPr>
                <p:cNvSpPr>
                  <a:spLocks/>
                </p:cNvSpPr>
                <p:nvPr/>
              </p:nvSpPr>
              <p:spPr bwMode="auto">
                <a:xfrm>
                  <a:off x="1763486" y="1715595"/>
                  <a:ext cx="7160420" cy="5469732"/>
                </a:xfrm>
                <a:custGeom>
                  <a:avLst/>
                  <a:gdLst>
                    <a:gd name="T0" fmla="*/ 3007 w 3007"/>
                    <a:gd name="T1" fmla="*/ 2297 h 2297"/>
                    <a:gd name="T2" fmla="*/ 0 w 3007"/>
                    <a:gd name="T3" fmla="*/ 2297 h 2297"/>
                    <a:gd name="T4" fmla="*/ 0 w 3007"/>
                    <a:gd name="T5" fmla="*/ 0 h 2297"/>
                  </a:gdLst>
                  <a:ahLst/>
                  <a:cxnLst>
                    <a:cxn ang="0">
                      <a:pos x="T0" y="T1"/>
                    </a:cxn>
                    <a:cxn ang="0">
                      <a:pos x="T2" y="T3"/>
                    </a:cxn>
                    <a:cxn ang="0">
                      <a:pos x="T4" y="T5"/>
                    </a:cxn>
                  </a:cxnLst>
                  <a:rect l="0" t="0" r="r" b="b"/>
                  <a:pathLst>
                    <a:path w="3007" h="2297">
                      <a:moveTo>
                        <a:pt x="3007" y="2297"/>
                      </a:moveTo>
                      <a:lnTo>
                        <a:pt x="0" y="2297"/>
                      </a:lnTo>
                      <a:lnTo>
                        <a:pt x="0" y="0"/>
                      </a:lnTo>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3" name="Line 69">
                  <a:extLst>
                    <a:ext uri="{FF2B5EF4-FFF2-40B4-BE49-F238E27FC236}">
                      <a16:creationId xmlns:a16="http://schemas.microsoft.com/office/drawing/2014/main" id="{B85A4E76-215A-4236-B48F-D7B9E4223BAD}"/>
                    </a:ext>
                  </a:extLst>
                </p:cNvPr>
                <p:cNvSpPr>
                  <a:spLocks noChangeShapeType="1"/>
                </p:cNvSpPr>
                <p:nvPr/>
              </p:nvSpPr>
              <p:spPr bwMode="auto">
                <a:xfrm>
                  <a:off x="215401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4" name="Line 70">
                  <a:extLst>
                    <a:ext uri="{FF2B5EF4-FFF2-40B4-BE49-F238E27FC236}">
                      <a16:creationId xmlns:a16="http://schemas.microsoft.com/office/drawing/2014/main" id="{6B20E300-9661-CFAB-E70F-AE300D1D4DEB}"/>
                    </a:ext>
                  </a:extLst>
                </p:cNvPr>
                <p:cNvSpPr>
                  <a:spLocks noChangeShapeType="1"/>
                </p:cNvSpPr>
                <p:nvPr/>
              </p:nvSpPr>
              <p:spPr bwMode="auto">
                <a:xfrm>
                  <a:off x="377564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5" name="Line 71">
                  <a:extLst>
                    <a:ext uri="{FF2B5EF4-FFF2-40B4-BE49-F238E27FC236}">
                      <a16:creationId xmlns:a16="http://schemas.microsoft.com/office/drawing/2014/main" id="{B60363EA-4667-9A71-AAFF-EA52A851CB33}"/>
                    </a:ext>
                  </a:extLst>
                </p:cNvPr>
                <p:cNvSpPr>
                  <a:spLocks noChangeShapeType="1"/>
                </p:cNvSpPr>
                <p:nvPr/>
              </p:nvSpPr>
              <p:spPr bwMode="auto">
                <a:xfrm>
                  <a:off x="539489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6" name="Line 72">
                  <a:extLst>
                    <a:ext uri="{FF2B5EF4-FFF2-40B4-BE49-F238E27FC236}">
                      <a16:creationId xmlns:a16="http://schemas.microsoft.com/office/drawing/2014/main" id="{B813C89F-D4A1-A089-C890-3B9DB5675460}"/>
                    </a:ext>
                  </a:extLst>
                </p:cNvPr>
                <p:cNvSpPr>
                  <a:spLocks noChangeShapeType="1"/>
                </p:cNvSpPr>
                <p:nvPr/>
              </p:nvSpPr>
              <p:spPr bwMode="auto">
                <a:xfrm>
                  <a:off x="29660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7" name="Line 73">
                  <a:extLst>
                    <a:ext uri="{FF2B5EF4-FFF2-40B4-BE49-F238E27FC236}">
                      <a16:creationId xmlns:a16="http://schemas.microsoft.com/office/drawing/2014/main" id="{2E6B6BFC-E319-10F8-1335-266CCD7C4B16}"/>
                    </a:ext>
                  </a:extLst>
                </p:cNvPr>
                <p:cNvSpPr>
                  <a:spLocks noChangeShapeType="1"/>
                </p:cNvSpPr>
                <p:nvPr/>
              </p:nvSpPr>
              <p:spPr bwMode="auto">
                <a:xfrm>
                  <a:off x="45876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8" name="Line 74">
                  <a:extLst>
                    <a:ext uri="{FF2B5EF4-FFF2-40B4-BE49-F238E27FC236}">
                      <a16:creationId xmlns:a16="http://schemas.microsoft.com/office/drawing/2014/main" id="{EF8E11C7-89EF-0F03-5D04-66E215F9C48E}"/>
                    </a:ext>
                  </a:extLst>
                </p:cNvPr>
                <p:cNvSpPr>
                  <a:spLocks noChangeShapeType="1"/>
                </p:cNvSpPr>
                <p:nvPr/>
              </p:nvSpPr>
              <p:spPr bwMode="auto">
                <a:xfrm>
                  <a:off x="7016523"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69" name="Line 75">
                  <a:extLst>
                    <a:ext uri="{FF2B5EF4-FFF2-40B4-BE49-F238E27FC236}">
                      <a16:creationId xmlns:a16="http://schemas.microsoft.com/office/drawing/2014/main" id="{283A96CF-6D1B-C8A3-EAA0-B16D0CA871E3}"/>
                    </a:ext>
                  </a:extLst>
                </p:cNvPr>
                <p:cNvSpPr>
                  <a:spLocks noChangeShapeType="1"/>
                </p:cNvSpPr>
                <p:nvPr/>
              </p:nvSpPr>
              <p:spPr bwMode="auto">
                <a:xfrm>
                  <a:off x="78261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70" name="Line 76">
                  <a:extLst>
                    <a:ext uri="{FF2B5EF4-FFF2-40B4-BE49-F238E27FC236}">
                      <a16:creationId xmlns:a16="http://schemas.microsoft.com/office/drawing/2014/main" id="{8EB1FBE8-31DA-9600-C3ED-0B8F56882796}"/>
                    </a:ext>
                  </a:extLst>
                </p:cNvPr>
                <p:cNvSpPr>
                  <a:spLocks noChangeShapeType="1"/>
                </p:cNvSpPr>
                <p:nvPr/>
              </p:nvSpPr>
              <p:spPr bwMode="auto">
                <a:xfrm>
                  <a:off x="863815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71" name="Line 77">
                  <a:extLst>
                    <a:ext uri="{FF2B5EF4-FFF2-40B4-BE49-F238E27FC236}">
                      <a16:creationId xmlns:a16="http://schemas.microsoft.com/office/drawing/2014/main" id="{13D99736-EEA4-8172-7B30-745FF1851672}"/>
                    </a:ext>
                  </a:extLst>
                </p:cNvPr>
                <p:cNvSpPr>
                  <a:spLocks noChangeShapeType="1"/>
                </p:cNvSpPr>
                <p:nvPr/>
              </p:nvSpPr>
              <p:spPr bwMode="auto">
                <a:xfrm>
                  <a:off x="62045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grpSp>
        </p:grpSp>
        <p:sp>
          <p:nvSpPr>
            <p:cNvPr id="1074" name="Rectangle 78">
              <a:extLst>
                <a:ext uri="{FF2B5EF4-FFF2-40B4-BE49-F238E27FC236}">
                  <a16:creationId xmlns:a16="http://schemas.microsoft.com/office/drawing/2014/main" id="{20EA180A-9BCB-7617-210F-E1415F9F8DFE}"/>
                </a:ext>
              </a:extLst>
            </p:cNvPr>
            <p:cNvSpPr>
              <a:spLocks noChangeArrowheads="1"/>
            </p:cNvSpPr>
            <p:nvPr/>
          </p:nvSpPr>
          <p:spPr bwMode="auto">
            <a:xfrm>
              <a:off x="9428807" y="8019015"/>
              <a:ext cx="81435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tabLst>
                  <a:tab pos="1608138" algn="ctr"/>
                  <a:tab pos="2344738" algn="ctr"/>
                  <a:tab pos="3141663" algn="ctr"/>
                  <a:tab pos="3894138" algn="ctr"/>
                  <a:tab pos="4630738" algn="ctr"/>
                  <a:tab pos="5368925" algn="ctr"/>
                  <a:tab pos="6180138" algn="ctr"/>
                  <a:tab pos="6916738" algn="ctr"/>
                  <a:tab pos="7654925" algn="ctr"/>
                </a:tabLst>
                <a:defRPr/>
              </a:pPr>
              <a:r>
                <a:rPr lang="en-US" altLang="en-US" sz="2000" b="1" dirty="0">
                  <a:solidFill>
                    <a:schemeClr val="bg1"/>
                  </a:solidFill>
                  <a:latin typeface="+mj-lt"/>
                </a:rPr>
                <a:t>No. at risk</a:t>
              </a:r>
            </a:p>
            <a:p>
              <a:pPr lvl="0" defTabSz="1371600" eaLnBrk="1" fontAlgn="auto" hangingPunct="1">
                <a:spcBef>
                  <a:spcPts val="0"/>
                </a:spcBef>
                <a:spcAft>
                  <a:spcPts val="0"/>
                </a:spcAft>
                <a:tabLst>
                  <a:tab pos="1608138" algn="ctr"/>
                  <a:tab pos="2344738" algn="ctr"/>
                  <a:tab pos="3141663" algn="ctr"/>
                  <a:tab pos="3894138" algn="ctr"/>
                  <a:tab pos="4630738" algn="ctr"/>
                  <a:tab pos="5368925" algn="ctr"/>
                  <a:tab pos="6180138" algn="ctr"/>
                  <a:tab pos="6916738" algn="ctr"/>
                  <a:tab pos="7654925" algn="ctr"/>
                </a:tabLst>
                <a:defRPr/>
              </a:pPr>
              <a:r>
                <a:rPr lang="en-US" altLang="en-US" sz="2000" b="1" dirty="0" err="1">
                  <a:solidFill>
                    <a:srgbClr val="6DCFF6">
                      <a:lumMod val="75000"/>
                    </a:srgbClr>
                  </a:solidFill>
                  <a:latin typeface="Calibri"/>
                </a:rPr>
                <a:t>Ribo</a:t>
              </a:r>
              <a:r>
                <a:rPr lang="en-US" altLang="en-US" sz="2000" b="1" dirty="0">
                  <a:solidFill>
                    <a:srgbClr val="6DCFF6">
                      <a:lumMod val="75000"/>
                    </a:srgbClr>
                  </a:solidFill>
                  <a:latin typeface="Calibri"/>
                </a:rPr>
                <a:t> + NSAI	</a:t>
              </a:r>
              <a:r>
                <a:rPr lang="en-US" altLang="en-US" sz="2000" b="1" dirty="0">
                  <a:solidFill>
                    <a:schemeClr val="bg1"/>
                  </a:solidFill>
                  <a:latin typeface="Calibri"/>
                </a:rPr>
                <a:t>1528	1410	1362	1300	855	491	143	2	0</a:t>
              </a:r>
            </a:p>
            <a:p>
              <a:pPr lvl="0" defTabSz="1371600" eaLnBrk="1" fontAlgn="auto" hangingPunct="1">
                <a:spcBef>
                  <a:spcPts val="0"/>
                </a:spcBef>
                <a:spcAft>
                  <a:spcPts val="0"/>
                </a:spcAft>
                <a:tabLst>
                  <a:tab pos="1608138" algn="ctr"/>
                  <a:tab pos="2344738" algn="ctr"/>
                  <a:tab pos="3141663" algn="ctr"/>
                  <a:tab pos="3894138" algn="ctr"/>
                  <a:tab pos="4630738" algn="ctr"/>
                  <a:tab pos="5368925" algn="ctr"/>
                  <a:tab pos="6180138" algn="ctr"/>
                  <a:tab pos="6916738" algn="ctr"/>
                  <a:tab pos="7654925" algn="ctr"/>
                </a:tabLst>
                <a:defRPr/>
              </a:pPr>
              <a:r>
                <a:rPr lang="en-US" altLang="en-US" sz="2000" b="1" dirty="0">
                  <a:solidFill>
                    <a:srgbClr val="868A89"/>
                  </a:solidFill>
                  <a:latin typeface="Calibri"/>
                </a:rPr>
                <a:t>NSAI alone	</a:t>
              </a:r>
              <a:r>
                <a:rPr lang="en-US" altLang="en-US" sz="2000" b="1" dirty="0">
                  <a:solidFill>
                    <a:schemeClr val="bg1"/>
                  </a:solidFill>
                  <a:latin typeface="Calibri"/>
                </a:rPr>
                <a:t>1512	1287	1238	1174	763	449	126	4	0</a:t>
              </a:r>
              <a:endParaRPr lang="en-US" altLang="en-US" sz="4400" b="1" dirty="0">
                <a:solidFill>
                  <a:schemeClr val="bg1"/>
                </a:solidFill>
                <a:latin typeface="Calibri"/>
              </a:endParaRPr>
            </a:p>
          </p:txBody>
        </p:sp>
        <p:sp>
          <p:nvSpPr>
            <p:cNvPr id="12" name="TextBox 11"/>
            <p:cNvSpPr txBox="1"/>
            <p:nvPr/>
          </p:nvSpPr>
          <p:spPr>
            <a:xfrm>
              <a:off x="13255218" y="7828013"/>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6342" name="Freeform 7"/>
            <p:cNvSpPr>
              <a:spLocks/>
            </p:cNvSpPr>
            <p:nvPr/>
          </p:nvSpPr>
          <p:spPr bwMode="auto">
            <a:xfrm>
              <a:off x="10942638" y="2843213"/>
              <a:ext cx="5683250" cy="755650"/>
            </a:xfrm>
            <a:custGeom>
              <a:avLst/>
              <a:gdLst>
                <a:gd name="T0" fmla="*/ 68 w 3580"/>
                <a:gd name="T1" fmla="*/ 0 h 476"/>
                <a:gd name="T2" fmla="*/ 94 w 3580"/>
                <a:gd name="T3" fmla="*/ 8 h 476"/>
                <a:gd name="T4" fmla="*/ 148 w 3580"/>
                <a:gd name="T5" fmla="*/ 20 h 476"/>
                <a:gd name="T6" fmla="*/ 220 w 3580"/>
                <a:gd name="T7" fmla="*/ 28 h 476"/>
                <a:gd name="T8" fmla="*/ 308 w 3580"/>
                <a:gd name="T9" fmla="*/ 42 h 476"/>
                <a:gd name="T10" fmla="*/ 384 w 3580"/>
                <a:gd name="T11" fmla="*/ 64 h 476"/>
                <a:gd name="T12" fmla="*/ 450 w 3580"/>
                <a:gd name="T13" fmla="*/ 70 h 476"/>
                <a:gd name="T14" fmla="*/ 578 w 3580"/>
                <a:gd name="T15" fmla="*/ 94 h 476"/>
                <a:gd name="T16" fmla="*/ 652 w 3580"/>
                <a:gd name="T17" fmla="*/ 102 h 476"/>
                <a:gd name="T18" fmla="*/ 788 w 3580"/>
                <a:gd name="T19" fmla="*/ 108 h 476"/>
                <a:gd name="T20" fmla="*/ 854 w 3580"/>
                <a:gd name="T21" fmla="*/ 116 h 476"/>
                <a:gd name="T22" fmla="*/ 892 w 3580"/>
                <a:gd name="T23" fmla="*/ 124 h 476"/>
                <a:gd name="T24" fmla="*/ 952 w 3580"/>
                <a:gd name="T25" fmla="*/ 140 h 476"/>
                <a:gd name="T26" fmla="*/ 1006 w 3580"/>
                <a:gd name="T27" fmla="*/ 144 h 476"/>
                <a:gd name="T28" fmla="*/ 1052 w 3580"/>
                <a:gd name="T29" fmla="*/ 150 h 476"/>
                <a:gd name="T30" fmla="*/ 1100 w 3580"/>
                <a:gd name="T31" fmla="*/ 164 h 476"/>
                <a:gd name="T32" fmla="*/ 1164 w 3580"/>
                <a:gd name="T33" fmla="*/ 180 h 476"/>
                <a:gd name="T34" fmla="*/ 1204 w 3580"/>
                <a:gd name="T35" fmla="*/ 188 h 476"/>
                <a:gd name="T36" fmla="*/ 1300 w 3580"/>
                <a:gd name="T37" fmla="*/ 192 h 476"/>
                <a:gd name="T38" fmla="*/ 1334 w 3580"/>
                <a:gd name="T39" fmla="*/ 204 h 476"/>
                <a:gd name="T40" fmla="*/ 1396 w 3580"/>
                <a:gd name="T41" fmla="*/ 224 h 476"/>
                <a:gd name="T42" fmla="*/ 1454 w 3580"/>
                <a:gd name="T43" fmla="*/ 234 h 476"/>
                <a:gd name="T44" fmla="*/ 1516 w 3580"/>
                <a:gd name="T45" fmla="*/ 242 h 476"/>
                <a:gd name="T46" fmla="*/ 1550 w 3580"/>
                <a:gd name="T47" fmla="*/ 258 h 476"/>
                <a:gd name="T48" fmla="*/ 1592 w 3580"/>
                <a:gd name="T49" fmla="*/ 266 h 476"/>
                <a:gd name="T50" fmla="*/ 1606 w 3580"/>
                <a:gd name="T51" fmla="*/ 280 h 476"/>
                <a:gd name="T52" fmla="*/ 1646 w 3580"/>
                <a:gd name="T53" fmla="*/ 286 h 476"/>
                <a:gd name="T54" fmla="*/ 1750 w 3580"/>
                <a:gd name="T55" fmla="*/ 300 h 476"/>
                <a:gd name="T56" fmla="*/ 1778 w 3580"/>
                <a:gd name="T57" fmla="*/ 312 h 476"/>
                <a:gd name="T58" fmla="*/ 1806 w 3580"/>
                <a:gd name="T59" fmla="*/ 318 h 476"/>
                <a:gd name="T60" fmla="*/ 1860 w 3580"/>
                <a:gd name="T61" fmla="*/ 326 h 476"/>
                <a:gd name="T62" fmla="*/ 1960 w 3580"/>
                <a:gd name="T63" fmla="*/ 338 h 476"/>
                <a:gd name="T64" fmla="*/ 2070 w 3580"/>
                <a:gd name="T65" fmla="*/ 364 h 476"/>
                <a:gd name="T66" fmla="*/ 2140 w 3580"/>
                <a:gd name="T67" fmla="*/ 368 h 476"/>
                <a:gd name="T68" fmla="*/ 2210 w 3580"/>
                <a:gd name="T69" fmla="*/ 380 h 476"/>
                <a:gd name="T70" fmla="*/ 2288 w 3580"/>
                <a:gd name="T71" fmla="*/ 386 h 476"/>
                <a:gd name="T72" fmla="*/ 2390 w 3580"/>
                <a:gd name="T73" fmla="*/ 394 h 476"/>
                <a:gd name="T74" fmla="*/ 2424 w 3580"/>
                <a:gd name="T75" fmla="*/ 404 h 476"/>
                <a:gd name="T76" fmla="*/ 2464 w 3580"/>
                <a:gd name="T77" fmla="*/ 418 h 476"/>
                <a:gd name="T78" fmla="*/ 2508 w 3580"/>
                <a:gd name="T79" fmla="*/ 430 h 476"/>
                <a:gd name="T80" fmla="*/ 2624 w 3580"/>
                <a:gd name="T81" fmla="*/ 440 h 476"/>
                <a:gd name="T82" fmla="*/ 2730 w 3580"/>
                <a:gd name="T83" fmla="*/ 448 h 476"/>
                <a:gd name="T84" fmla="*/ 2898 w 3580"/>
                <a:gd name="T85" fmla="*/ 460 h 476"/>
                <a:gd name="T86" fmla="*/ 3580 w 3580"/>
                <a:gd name="T8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0" h="476">
                  <a:moveTo>
                    <a:pt x="0" y="0"/>
                  </a:moveTo>
                  <a:lnTo>
                    <a:pt x="68" y="0"/>
                  </a:lnTo>
                  <a:lnTo>
                    <a:pt x="68" y="8"/>
                  </a:lnTo>
                  <a:lnTo>
                    <a:pt x="94" y="8"/>
                  </a:lnTo>
                  <a:lnTo>
                    <a:pt x="94" y="20"/>
                  </a:lnTo>
                  <a:lnTo>
                    <a:pt x="148" y="20"/>
                  </a:lnTo>
                  <a:lnTo>
                    <a:pt x="148" y="28"/>
                  </a:lnTo>
                  <a:lnTo>
                    <a:pt x="220" y="28"/>
                  </a:lnTo>
                  <a:lnTo>
                    <a:pt x="220" y="42"/>
                  </a:lnTo>
                  <a:lnTo>
                    <a:pt x="308" y="42"/>
                  </a:lnTo>
                  <a:lnTo>
                    <a:pt x="308" y="64"/>
                  </a:lnTo>
                  <a:lnTo>
                    <a:pt x="384" y="64"/>
                  </a:lnTo>
                  <a:lnTo>
                    <a:pt x="390" y="70"/>
                  </a:lnTo>
                  <a:lnTo>
                    <a:pt x="450" y="70"/>
                  </a:lnTo>
                  <a:lnTo>
                    <a:pt x="450" y="94"/>
                  </a:lnTo>
                  <a:lnTo>
                    <a:pt x="578" y="94"/>
                  </a:lnTo>
                  <a:lnTo>
                    <a:pt x="586" y="102"/>
                  </a:lnTo>
                  <a:lnTo>
                    <a:pt x="652" y="102"/>
                  </a:lnTo>
                  <a:lnTo>
                    <a:pt x="658" y="108"/>
                  </a:lnTo>
                  <a:lnTo>
                    <a:pt x="788" y="108"/>
                  </a:lnTo>
                  <a:lnTo>
                    <a:pt x="796" y="116"/>
                  </a:lnTo>
                  <a:lnTo>
                    <a:pt x="854" y="116"/>
                  </a:lnTo>
                  <a:lnTo>
                    <a:pt x="864" y="116"/>
                  </a:lnTo>
                  <a:lnTo>
                    <a:pt x="892" y="124"/>
                  </a:lnTo>
                  <a:lnTo>
                    <a:pt x="906" y="132"/>
                  </a:lnTo>
                  <a:lnTo>
                    <a:pt x="952" y="140"/>
                  </a:lnTo>
                  <a:lnTo>
                    <a:pt x="1000" y="140"/>
                  </a:lnTo>
                  <a:lnTo>
                    <a:pt x="1006" y="144"/>
                  </a:lnTo>
                  <a:lnTo>
                    <a:pt x="1042" y="144"/>
                  </a:lnTo>
                  <a:lnTo>
                    <a:pt x="1052" y="150"/>
                  </a:lnTo>
                  <a:lnTo>
                    <a:pt x="1100" y="150"/>
                  </a:lnTo>
                  <a:lnTo>
                    <a:pt x="1100" y="164"/>
                  </a:lnTo>
                  <a:lnTo>
                    <a:pt x="1142" y="164"/>
                  </a:lnTo>
                  <a:lnTo>
                    <a:pt x="1164" y="180"/>
                  </a:lnTo>
                  <a:lnTo>
                    <a:pt x="1192" y="180"/>
                  </a:lnTo>
                  <a:lnTo>
                    <a:pt x="1204" y="188"/>
                  </a:lnTo>
                  <a:lnTo>
                    <a:pt x="1282" y="188"/>
                  </a:lnTo>
                  <a:lnTo>
                    <a:pt x="1300" y="192"/>
                  </a:lnTo>
                  <a:lnTo>
                    <a:pt x="1326" y="192"/>
                  </a:lnTo>
                  <a:lnTo>
                    <a:pt x="1334" y="204"/>
                  </a:lnTo>
                  <a:lnTo>
                    <a:pt x="1380" y="204"/>
                  </a:lnTo>
                  <a:lnTo>
                    <a:pt x="1396" y="224"/>
                  </a:lnTo>
                  <a:lnTo>
                    <a:pt x="1442" y="224"/>
                  </a:lnTo>
                  <a:lnTo>
                    <a:pt x="1454" y="234"/>
                  </a:lnTo>
                  <a:lnTo>
                    <a:pt x="1508" y="234"/>
                  </a:lnTo>
                  <a:lnTo>
                    <a:pt x="1516" y="242"/>
                  </a:lnTo>
                  <a:lnTo>
                    <a:pt x="1550" y="242"/>
                  </a:lnTo>
                  <a:lnTo>
                    <a:pt x="1550" y="258"/>
                  </a:lnTo>
                  <a:lnTo>
                    <a:pt x="1584" y="258"/>
                  </a:lnTo>
                  <a:lnTo>
                    <a:pt x="1592" y="266"/>
                  </a:lnTo>
                  <a:lnTo>
                    <a:pt x="1606" y="266"/>
                  </a:lnTo>
                  <a:lnTo>
                    <a:pt x="1606" y="280"/>
                  </a:lnTo>
                  <a:lnTo>
                    <a:pt x="1640" y="280"/>
                  </a:lnTo>
                  <a:lnTo>
                    <a:pt x="1646" y="286"/>
                  </a:lnTo>
                  <a:lnTo>
                    <a:pt x="1742" y="286"/>
                  </a:lnTo>
                  <a:lnTo>
                    <a:pt x="1750" y="300"/>
                  </a:lnTo>
                  <a:lnTo>
                    <a:pt x="1778" y="300"/>
                  </a:lnTo>
                  <a:lnTo>
                    <a:pt x="1778" y="312"/>
                  </a:lnTo>
                  <a:lnTo>
                    <a:pt x="1798" y="312"/>
                  </a:lnTo>
                  <a:lnTo>
                    <a:pt x="1806" y="318"/>
                  </a:lnTo>
                  <a:lnTo>
                    <a:pt x="1852" y="318"/>
                  </a:lnTo>
                  <a:lnTo>
                    <a:pt x="1860" y="326"/>
                  </a:lnTo>
                  <a:lnTo>
                    <a:pt x="1960" y="326"/>
                  </a:lnTo>
                  <a:lnTo>
                    <a:pt x="1960" y="338"/>
                  </a:lnTo>
                  <a:lnTo>
                    <a:pt x="2070" y="338"/>
                  </a:lnTo>
                  <a:lnTo>
                    <a:pt x="2070" y="364"/>
                  </a:lnTo>
                  <a:lnTo>
                    <a:pt x="2134" y="364"/>
                  </a:lnTo>
                  <a:lnTo>
                    <a:pt x="2140" y="368"/>
                  </a:lnTo>
                  <a:lnTo>
                    <a:pt x="2210" y="368"/>
                  </a:lnTo>
                  <a:lnTo>
                    <a:pt x="2210" y="380"/>
                  </a:lnTo>
                  <a:lnTo>
                    <a:pt x="2288" y="380"/>
                  </a:lnTo>
                  <a:lnTo>
                    <a:pt x="2288" y="386"/>
                  </a:lnTo>
                  <a:lnTo>
                    <a:pt x="2310" y="394"/>
                  </a:lnTo>
                  <a:lnTo>
                    <a:pt x="2390" y="394"/>
                  </a:lnTo>
                  <a:lnTo>
                    <a:pt x="2398" y="404"/>
                  </a:lnTo>
                  <a:lnTo>
                    <a:pt x="2424" y="404"/>
                  </a:lnTo>
                  <a:lnTo>
                    <a:pt x="2424" y="418"/>
                  </a:lnTo>
                  <a:lnTo>
                    <a:pt x="2464" y="418"/>
                  </a:lnTo>
                  <a:lnTo>
                    <a:pt x="2478" y="430"/>
                  </a:lnTo>
                  <a:lnTo>
                    <a:pt x="2508" y="430"/>
                  </a:lnTo>
                  <a:lnTo>
                    <a:pt x="2518" y="440"/>
                  </a:lnTo>
                  <a:lnTo>
                    <a:pt x="2624" y="440"/>
                  </a:lnTo>
                  <a:lnTo>
                    <a:pt x="2624" y="448"/>
                  </a:lnTo>
                  <a:lnTo>
                    <a:pt x="2730" y="448"/>
                  </a:lnTo>
                  <a:lnTo>
                    <a:pt x="2730" y="460"/>
                  </a:lnTo>
                  <a:lnTo>
                    <a:pt x="2898" y="460"/>
                  </a:lnTo>
                  <a:lnTo>
                    <a:pt x="2898" y="476"/>
                  </a:lnTo>
                  <a:lnTo>
                    <a:pt x="3580" y="476"/>
                  </a:lnTo>
                </a:path>
              </a:pathLst>
            </a:custGeom>
            <a:noFill/>
            <a:ln w="381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3" name="Freeform 8"/>
            <p:cNvSpPr>
              <a:spLocks/>
            </p:cNvSpPr>
            <p:nvPr/>
          </p:nvSpPr>
          <p:spPr bwMode="auto">
            <a:xfrm>
              <a:off x="16540163" y="33194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4" name="Freeform 9"/>
            <p:cNvSpPr>
              <a:spLocks/>
            </p:cNvSpPr>
            <p:nvPr/>
          </p:nvSpPr>
          <p:spPr bwMode="auto">
            <a:xfrm>
              <a:off x="16549688"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5" name="Freeform 10"/>
            <p:cNvSpPr>
              <a:spLocks/>
            </p:cNvSpPr>
            <p:nvPr/>
          </p:nvSpPr>
          <p:spPr bwMode="auto">
            <a:xfrm>
              <a:off x="16517938"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6" name="Freeform 11"/>
            <p:cNvSpPr>
              <a:spLocks/>
            </p:cNvSpPr>
            <p:nvPr/>
          </p:nvSpPr>
          <p:spPr bwMode="auto">
            <a:xfrm>
              <a:off x="16146463"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7" name="Freeform 12"/>
            <p:cNvSpPr>
              <a:spLocks/>
            </p:cNvSpPr>
            <p:nvPr/>
          </p:nvSpPr>
          <p:spPr bwMode="auto">
            <a:xfrm>
              <a:off x="15940088" y="35226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8" name="Freeform 13"/>
            <p:cNvSpPr>
              <a:spLocks/>
            </p:cNvSpPr>
            <p:nvPr/>
          </p:nvSpPr>
          <p:spPr bwMode="auto">
            <a:xfrm>
              <a:off x="15901988"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9" name="Freeform 14"/>
            <p:cNvSpPr>
              <a:spLocks/>
            </p:cNvSpPr>
            <p:nvPr/>
          </p:nvSpPr>
          <p:spPr bwMode="auto">
            <a:xfrm>
              <a:off x="15873413" y="35226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0" name="Freeform 15"/>
            <p:cNvSpPr>
              <a:spLocks/>
            </p:cNvSpPr>
            <p:nvPr/>
          </p:nvSpPr>
          <p:spPr bwMode="auto">
            <a:xfrm>
              <a:off x="15835313"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1" name="Freeform 16"/>
            <p:cNvSpPr>
              <a:spLocks/>
            </p:cNvSpPr>
            <p:nvPr/>
          </p:nvSpPr>
          <p:spPr bwMode="auto">
            <a:xfrm>
              <a:off x="15806738"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2" name="Freeform 17"/>
            <p:cNvSpPr>
              <a:spLocks/>
            </p:cNvSpPr>
            <p:nvPr/>
          </p:nvSpPr>
          <p:spPr bwMode="auto">
            <a:xfrm>
              <a:off x="15778163"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3" name="Freeform 18"/>
            <p:cNvSpPr>
              <a:spLocks/>
            </p:cNvSpPr>
            <p:nvPr/>
          </p:nvSpPr>
          <p:spPr bwMode="auto">
            <a:xfrm>
              <a:off x="15749588"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4" name="Freeform 19"/>
            <p:cNvSpPr>
              <a:spLocks/>
            </p:cNvSpPr>
            <p:nvPr/>
          </p:nvSpPr>
          <p:spPr bwMode="auto">
            <a:xfrm>
              <a:off x="15717838" y="35226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5" name="Freeform 20"/>
            <p:cNvSpPr>
              <a:spLocks/>
            </p:cNvSpPr>
            <p:nvPr/>
          </p:nvSpPr>
          <p:spPr bwMode="auto">
            <a:xfrm>
              <a:off x="15654338"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6" name="Freeform 21"/>
            <p:cNvSpPr>
              <a:spLocks/>
            </p:cNvSpPr>
            <p:nvPr/>
          </p:nvSpPr>
          <p:spPr bwMode="auto">
            <a:xfrm>
              <a:off x="15622588"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7" name="Freeform 22"/>
            <p:cNvSpPr>
              <a:spLocks/>
            </p:cNvSpPr>
            <p:nvPr/>
          </p:nvSpPr>
          <p:spPr bwMode="auto">
            <a:xfrm>
              <a:off x="15578138" y="35226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8" name="Freeform 23"/>
            <p:cNvSpPr>
              <a:spLocks/>
            </p:cNvSpPr>
            <p:nvPr/>
          </p:nvSpPr>
          <p:spPr bwMode="auto">
            <a:xfrm>
              <a:off x="15498763" y="3522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9" name="Freeform 24"/>
            <p:cNvSpPr>
              <a:spLocks/>
            </p:cNvSpPr>
            <p:nvPr/>
          </p:nvSpPr>
          <p:spPr bwMode="auto">
            <a:xfrm>
              <a:off x="15473363" y="35226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0" name="Freeform 25"/>
            <p:cNvSpPr>
              <a:spLocks/>
            </p:cNvSpPr>
            <p:nvPr/>
          </p:nvSpPr>
          <p:spPr bwMode="auto">
            <a:xfrm>
              <a:off x="15467013" y="34877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1" name="Freeform 26"/>
            <p:cNvSpPr>
              <a:spLocks/>
            </p:cNvSpPr>
            <p:nvPr/>
          </p:nvSpPr>
          <p:spPr bwMode="auto">
            <a:xfrm>
              <a:off x="15432088" y="34877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2" name="Freeform 27"/>
            <p:cNvSpPr>
              <a:spLocks/>
            </p:cNvSpPr>
            <p:nvPr/>
          </p:nvSpPr>
          <p:spPr bwMode="auto">
            <a:xfrm>
              <a:off x="15397163" y="34877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3" name="Freeform 28"/>
            <p:cNvSpPr>
              <a:spLocks/>
            </p:cNvSpPr>
            <p:nvPr/>
          </p:nvSpPr>
          <p:spPr bwMode="auto">
            <a:xfrm>
              <a:off x="15362238" y="348773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4" name="Freeform 29"/>
            <p:cNvSpPr>
              <a:spLocks/>
            </p:cNvSpPr>
            <p:nvPr/>
          </p:nvSpPr>
          <p:spPr bwMode="auto">
            <a:xfrm>
              <a:off x="15327313" y="348773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5" name="Freeform 30"/>
            <p:cNvSpPr>
              <a:spLocks/>
            </p:cNvSpPr>
            <p:nvPr/>
          </p:nvSpPr>
          <p:spPr bwMode="auto">
            <a:xfrm>
              <a:off x="15295563" y="34877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6" name="Freeform 31"/>
            <p:cNvSpPr>
              <a:spLocks/>
            </p:cNvSpPr>
            <p:nvPr/>
          </p:nvSpPr>
          <p:spPr bwMode="auto">
            <a:xfrm>
              <a:off x="15260638" y="34877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7" name="Freeform 32"/>
            <p:cNvSpPr>
              <a:spLocks/>
            </p:cNvSpPr>
            <p:nvPr/>
          </p:nvSpPr>
          <p:spPr bwMode="auto">
            <a:xfrm>
              <a:off x="15225713" y="34877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8" name="Freeform 33"/>
            <p:cNvSpPr>
              <a:spLocks/>
            </p:cNvSpPr>
            <p:nvPr/>
          </p:nvSpPr>
          <p:spPr bwMode="auto">
            <a:xfrm>
              <a:off x="15197138" y="34813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9" name="Freeform 34"/>
            <p:cNvSpPr>
              <a:spLocks/>
            </p:cNvSpPr>
            <p:nvPr/>
          </p:nvSpPr>
          <p:spPr bwMode="auto">
            <a:xfrm>
              <a:off x="15168563" y="34750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0" name="Freeform 35"/>
            <p:cNvSpPr>
              <a:spLocks/>
            </p:cNvSpPr>
            <p:nvPr/>
          </p:nvSpPr>
          <p:spPr bwMode="auto">
            <a:xfrm>
              <a:off x="15136813" y="34750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1" name="Freeform 36"/>
            <p:cNvSpPr>
              <a:spLocks/>
            </p:cNvSpPr>
            <p:nvPr/>
          </p:nvSpPr>
          <p:spPr bwMode="auto">
            <a:xfrm>
              <a:off x="15105063" y="34750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2" name="Freeform 37"/>
            <p:cNvSpPr>
              <a:spLocks/>
            </p:cNvSpPr>
            <p:nvPr/>
          </p:nvSpPr>
          <p:spPr bwMode="auto">
            <a:xfrm>
              <a:off x="15086013" y="34750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3" name="Freeform 38"/>
            <p:cNvSpPr>
              <a:spLocks/>
            </p:cNvSpPr>
            <p:nvPr/>
          </p:nvSpPr>
          <p:spPr bwMode="auto">
            <a:xfrm>
              <a:off x="15044738" y="34750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4" name="Freeform 39"/>
            <p:cNvSpPr>
              <a:spLocks/>
            </p:cNvSpPr>
            <p:nvPr/>
          </p:nvSpPr>
          <p:spPr bwMode="auto">
            <a:xfrm>
              <a:off x="15016163" y="3462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5" name="Freeform 40"/>
            <p:cNvSpPr>
              <a:spLocks/>
            </p:cNvSpPr>
            <p:nvPr/>
          </p:nvSpPr>
          <p:spPr bwMode="auto">
            <a:xfrm>
              <a:off x="14984413" y="3462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6" name="Freeform 41"/>
            <p:cNvSpPr>
              <a:spLocks/>
            </p:cNvSpPr>
            <p:nvPr/>
          </p:nvSpPr>
          <p:spPr bwMode="auto">
            <a:xfrm>
              <a:off x="14914563" y="3462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7" name="Freeform 42"/>
            <p:cNvSpPr>
              <a:spLocks/>
            </p:cNvSpPr>
            <p:nvPr/>
          </p:nvSpPr>
          <p:spPr bwMode="auto">
            <a:xfrm>
              <a:off x="14882813" y="3462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8" name="Freeform 43"/>
            <p:cNvSpPr>
              <a:spLocks/>
            </p:cNvSpPr>
            <p:nvPr/>
          </p:nvSpPr>
          <p:spPr bwMode="auto">
            <a:xfrm>
              <a:off x="14809788" y="3446463"/>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9" name="Freeform 44"/>
            <p:cNvSpPr>
              <a:spLocks/>
            </p:cNvSpPr>
            <p:nvPr/>
          </p:nvSpPr>
          <p:spPr bwMode="auto">
            <a:xfrm>
              <a:off x="14768513" y="344646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0" name="Freeform 45"/>
            <p:cNvSpPr>
              <a:spLocks/>
            </p:cNvSpPr>
            <p:nvPr/>
          </p:nvSpPr>
          <p:spPr bwMode="auto">
            <a:xfrm>
              <a:off x="14616113" y="34083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1" name="Freeform 46"/>
            <p:cNvSpPr>
              <a:spLocks/>
            </p:cNvSpPr>
            <p:nvPr/>
          </p:nvSpPr>
          <p:spPr bwMode="auto">
            <a:xfrm>
              <a:off x="14587538" y="34051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2" name="Freeform 47"/>
            <p:cNvSpPr>
              <a:spLocks/>
            </p:cNvSpPr>
            <p:nvPr/>
          </p:nvSpPr>
          <p:spPr bwMode="auto">
            <a:xfrm>
              <a:off x="14555788" y="34051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3" name="Freeform 48"/>
            <p:cNvSpPr>
              <a:spLocks/>
            </p:cNvSpPr>
            <p:nvPr/>
          </p:nvSpPr>
          <p:spPr bwMode="auto">
            <a:xfrm>
              <a:off x="14533563" y="33988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4" name="Freeform 49"/>
            <p:cNvSpPr>
              <a:spLocks/>
            </p:cNvSpPr>
            <p:nvPr/>
          </p:nvSpPr>
          <p:spPr bwMode="auto">
            <a:xfrm>
              <a:off x="14504988" y="33797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5" name="Freeform 50"/>
            <p:cNvSpPr>
              <a:spLocks/>
            </p:cNvSpPr>
            <p:nvPr/>
          </p:nvSpPr>
          <p:spPr bwMode="auto">
            <a:xfrm>
              <a:off x="14473238" y="337978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6" name="Freeform 51"/>
            <p:cNvSpPr>
              <a:spLocks/>
            </p:cNvSpPr>
            <p:nvPr/>
          </p:nvSpPr>
          <p:spPr bwMode="auto">
            <a:xfrm>
              <a:off x="14441488" y="33797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7" name="Freeform 52"/>
            <p:cNvSpPr>
              <a:spLocks/>
            </p:cNvSpPr>
            <p:nvPr/>
          </p:nvSpPr>
          <p:spPr bwMode="auto">
            <a:xfrm>
              <a:off x="14409738" y="33797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8" name="Freeform 53"/>
            <p:cNvSpPr>
              <a:spLocks/>
            </p:cNvSpPr>
            <p:nvPr/>
          </p:nvSpPr>
          <p:spPr bwMode="auto">
            <a:xfrm>
              <a:off x="14384338" y="3367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9" name="Freeform 54"/>
            <p:cNvSpPr>
              <a:spLocks/>
            </p:cNvSpPr>
            <p:nvPr/>
          </p:nvSpPr>
          <p:spPr bwMode="auto">
            <a:xfrm>
              <a:off x="14355763" y="33639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0" name="Freeform 55"/>
            <p:cNvSpPr>
              <a:spLocks/>
            </p:cNvSpPr>
            <p:nvPr/>
          </p:nvSpPr>
          <p:spPr bwMode="auto">
            <a:xfrm>
              <a:off x="14301788" y="33639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1" name="Freeform 56"/>
            <p:cNvSpPr>
              <a:spLocks/>
            </p:cNvSpPr>
            <p:nvPr/>
          </p:nvSpPr>
          <p:spPr bwMode="auto">
            <a:xfrm>
              <a:off x="14266863" y="33607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2" name="Freeform 57"/>
            <p:cNvSpPr>
              <a:spLocks/>
            </p:cNvSpPr>
            <p:nvPr/>
          </p:nvSpPr>
          <p:spPr bwMode="auto">
            <a:xfrm>
              <a:off x="14174788" y="33480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3" name="Freeform 58"/>
            <p:cNvSpPr>
              <a:spLocks/>
            </p:cNvSpPr>
            <p:nvPr/>
          </p:nvSpPr>
          <p:spPr bwMode="auto">
            <a:xfrm>
              <a:off x="14127163" y="33099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4" name="Freeform 59"/>
            <p:cNvSpPr>
              <a:spLocks/>
            </p:cNvSpPr>
            <p:nvPr/>
          </p:nvSpPr>
          <p:spPr bwMode="auto">
            <a:xfrm>
              <a:off x="14095413" y="33067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5" name="Freeform 60"/>
            <p:cNvSpPr>
              <a:spLocks/>
            </p:cNvSpPr>
            <p:nvPr/>
          </p:nvSpPr>
          <p:spPr bwMode="auto">
            <a:xfrm>
              <a:off x="14050963" y="33004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6" name="Freeform 61"/>
            <p:cNvSpPr>
              <a:spLocks/>
            </p:cNvSpPr>
            <p:nvPr/>
          </p:nvSpPr>
          <p:spPr bwMode="auto">
            <a:xfrm>
              <a:off x="14025563" y="32972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7" name="Freeform 62"/>
            <p:cNvSpPr>
              <a:spLocks/>
            </p:cNvSpPr>
            <p:nvPr/>
          </p:nvSpPr>
          <p:spPr bwMode="auto">
            <a:xfrm>
              <a:off x="14006513" y="32908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8" name="Freeform 63"/>
            <p:cNvSpPr>
              <a:spLocks/>
            </p:cNvSpPr>
            <p:nvPr/>
          </p:nvSpPr>
          <p:spPr bwMode="auto">
            <a:xfrm>
              <a:off x="13974763" y="32877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9" name="Freeform 64"/>
            <p:cNvSpPr>
              <a:spLocks/>
            </p:cNvSpPr>
            <p:nvPr/>
          </p:nvSpPr>
          <p:spPr bwMode="auto">
            <a:xfrm>
              <a:off x="13946188" y="3287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0" name="Freeform 65"/>
            <p:cNvSpPr>
              <a:spLocks/>
            </p:cNvSpPr>
            <p:nvPr/>
          </p:nvSpPr>
          <p:spPr bwMode="auto">
            <a:xfrm>
              <a:off x="13920788" y="32908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1" name="Freeform 66"/>
            <p:cNvSpPr>
              <a:spLocks/>
            </p:cNvSpPr>
            <p:nvPr/>
          </p:nvSpPr>
          <p:spPr bwMode="auto">
            <a:xfrm>
              <a:off x="13885863" y="32908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2" name="Freeform 67"/>
            <p:cNvSpPr>
              <a:spLocks/>
            </p:cNvSpPr>
            <p:nvPr/>
          </p:nvSpPr>
          <p:spPr bwMode="auto">
            <a:xfrm>
              <a:off x="13857288" y="32908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3" name="Freeform 68"/>
            <p:cNvSpPr>
              <a:spLocks/>
            </p:cNvSpPr>
            <p:nvPr/>
          </p:nvSpPr>
          <p:spPr bwMode="auto">
            <a:xfrm>
              <a:off x="13828713" y="32908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4" name="Freeform 69"/>
            <p:cNvSpPr>
              <a:spLocks/>
            </p:cNvSpPr>
            <p:nvPr/>
          </p:nvSpPr>
          <p:spPr bwMode="auto">
            <a:xfrm>
              <a:off x="13800138" y="32908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5" name="Freeform 70"/>
            <p:cNvSpPr>
              <a:spLocks/>
            </p:cNvSpPr>
            <p:nvPr/>
          </p:nvSpPr>
          <p:spPr bwMode="auto">
            <a:xfrm>
              <a:off x="13768388" y="32908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6" name="Freeform 71"/>
            <p:cNvSpPr>
              <a:spLocks/>
            </p:cNvSpPr>
            <p:nvPr/>
          </p:nvSpPr>
          <p:spPr bwMode="auto">
            <a:xfrm>
              <a:off x="13749338" y="32718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7" name="Freeform 72"/>
            <p:cNvSpPr>
              <a:spLocks/>
            </p:cNvSpPr>
            <p:nvPr/>
          </p:nvSpPr>
          <p:spPr bwMode="auto">
            <a:xfrm>
              <a:off x="13717588" y="32686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8" name="Freeform 73"/>
            <p:cNvSpPr>
              <a:spLocks/>
            </p:cNvSpPr>
            <p:nvPr/>
          </p:nvSpPr>
          <p:spPr bwMode="auto">
            <a:xfrm>
              <a:off x="13682663" y="325596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9" name="Freeform 74"/>
            <p:cNvSpPr>
              <a:spLocks/>
            </p:cNvSpPr>
            <p:nvPr/>
          </p:nvSpPr>
          <p:spPr bwMode="auto">
            <a:xfrm>
              <a:off x="13657263" y="32559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0" name="Freeform 75"/>
            <p:cNvSpPr>
              <a:spLocks/>
            </p:cNvSpPr>
            <p:nvPr/>
          </p:nvSpPr>
          <p:spPr bwMode="auto">
            <a:xfrm>
              <a:off x="13593763" y="32432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1" name="Freeform 76"/>
            <p:cNvSpPr>
              <a:spLocks/>
            </p:cNvSpPr>
            <p:nvPr/>
          </p:nvSpPr>
          <p:spPr bwMode="auto">
            <a:xfrm>
              <a:off x="13565188" y="32369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2" name="Freeform 77"/>
            <p:cNvSpPr>
              <a:spLocks/>
            </p:cNvSpPr>
            <p:nvPr/>
          </p:nvSpPr>
          <p:spPr bwMode="auto">
            <a:xfrm>
              <a:off x="13542963" y="3240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3" name="Freeform 78"/>
            <p:cNvSpPr>
              <a:spLocks/>
            </p:cNvSpPr>
            <p:nvPr/>
          </p:nvSpPr>
          <p:spPr bwMode="auto">
            <a:xfrm>
              <a:off x="13514388" y="321786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4" name="Freeform 79"/>
            <p:cNvSpPr>
              <a:spLocks/>
            </p:cNvSpPr>
            <p:nvPr/>
          </p:nvSpPr>
          <p:spPr bwMode="auto">
            <a:xfrm>
              <a:off x="13479463" y="32178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5" name="Freeform 80"/>
            <p:cNvSpPr>
              <a:spLocks/>
            </p:cNvSpPr>
            <p:nvPr/>
          </p:nvSpPr>
          <p:spPr bwMode="auto">
            <a:xfrm>
              <a:off x="13444538" y="32115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6" name="Freeform 81"/>
            <p:cNvSpPr>
              <a:spLocks/>
            </p:cNvSpPr>
            <p:nvPr/>
          </p:nvSpPr>
          <p:spPr bwMode="auto">
            <a:xfrm>
              <a:off x="13412788" y="31988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7" name="Freeform 82"/>
            <p:cNvSpPr>
              <a:spLocks/>
            </p:cNvSpPr>
            <p:nvPr/>
          </p:nvSpPr>
          <p:spPr bwMode="auto">
            <a:xfrm>
              <a:off x="13381038" y="31861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8" name="Freeform 83"/>
            <p:cNvSpPr>
              <a:spLocks/>
            </p:cNvSpPr>
            <p:nvPr/>
          </p:nvSpPr>
          <p:spPr bwMode="auto">
            <a:xfrm>
              <a:off x="13352463" y="3176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9" name="Freeform 84"/>
            <p:cNvSpPr>
              <a:spLocks/>
            </p:cNvSpPr>
            <p:nvPr/>
          </p:nvSpPr>
          <p:spPr bwMode="auto">
            <a:xfrm>
              <a:off x="13320713" y="31702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0" name="Freeform 85"/>
            <p:cNvSpPr>
              <a:spLocks/>
            </p:cNvSpPr>
            <p:nvPr/>
          </p:nvSpPr>
          <p:spPr bwMode="auto">
            <a:xfrm>
              <a:off x="13250863" y="3167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1" name="Freeform 86"/>
            <p:cNvSpPr>
              <a:spLocks/>
            </p:cNvSpPr>
            <p:nvPr/>
          </p:nvSpPr>
          <p:spPr bwMode="auto">
            <a:xfrm>
              <a:off x="13250863" y="31511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2" name="Freeform 87"/>
            <p:cNvSpPr>
              <a:spLocks/>
            </p:cNvSpPr>
            <p:nvPr/>
          </p:nvSpPr>
          <p:spPr bwMode="auto">
            <a:xfrm>
              <a:off x="13146088" y="31321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3" name="Freeform 88"/>
            <p:cNvSpPr>
              <a:spLocks/>
            </p:cNvSpPr>
            <p:nvPr/>
          </p:nvSpPr>
          <p:spPr bwMode="auto">
            <a:xfrm>
              <a:off x="13019088" y="3106738"/>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4" name="Freeform 89"/>
            <p:cNvSpPr>
              <a:spLocks/>
            </p:cNvSpPr>
            <p:nvPr/>
          </p:nvSpPr>
          <p:spPr bwMode="auto">
            <a:xfrm>
              <a:off x="12987338" y="31035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5" name="Freeform 90"/>
            <p:cNvSpPr>
              <a:spLocks/>
            </p:cNvSpPr>
            <p:nvPr/>
          </p:nvSpPr>
          <p:spPr bwMode="auto">
            <a:xfrm>
              <a:off x="12958763" y="308451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6" name="Freeform 91"/>
            <p:cNvSpPr>
              <a:spLocks/>
            </p:cNvSpPr>
            <p:nvPr/>
          </p:nvSpPr>
          <p:spPr bwMode="auto">
            <a:xfrm>
              <a:off x="12809538" y="30749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7" name="Freeform 92"/>
            <p:cNvSpPr>
              <a:spLocks/>
            </p:cNvSpPr>
            <p:nvPr/>
          </p:nvSpPr>
          <p:spPr bwMode="auto">
            <a:xfrm>
              <a:off x="12787313" y="30622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8" name="Freeform 93"/>
            <p:cNvSpPr>
              <a:spLocks/>
            </p:cNvSpPr>
            <p:nvPr/>
          </p:nvSpPr>
          <p:spPr bwMode="auto">
            <a:xfrm>
              <a:off x="12730163" y="30622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9" name="Freeform 94"/>
            <p:cNvSpPr>
              <a:spLocks/>
            </p:cNvSpPr>
            <p:nvPr/>
          </p:nvSpPr>
          <p:spPr bwMode="auto">
            <a:xfrm>
              <a:off x="12685713" y="3046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0" name="Freeform 95"/>
            <p:cNvSpPr>
              <a:spLocks/>
            </p:cNvSpPr>
            <p:nvPr/>
          </p:nvSpPr>
          <p:spPr bwMode="auto">
            <a:xfrm>
              <a:off x="12653963" y="30400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1" name="Freeform 96"/>
            <p:cNvSpPr>
              <a:spLocks/>
            </p:cNvSpPr>
            <p:nvPr/>
          </p:nvSpPr>
          <p:spPr bwMode="auto">
            <a:xfrm>
              <a:off x="12625388" y="30337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2" name="Freeform 97"/>
            <p:cNvSpPr>
              <a:spLocks/>
            </p:cNvSpPr>
            <p:nvPr/>
          </p:nvSpPr>
          <p:spPr bwMode="auto">
            <a:xfrm>
              <a:off x="12485688" y="2998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3" name="Freeform 98"/>
            <p:cNvSpPr>
              <a:spLocks/>
            </p:cNvSpPr>
            <p:nvPr/>
          </p:nvSpPr>
          <p:spPr bwMode="auto">
            <a:xfrm>
              <a:off x="12384088" y="29892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4" name="Freeform 99"/>
            <p:cNvSpPr>
              <a:spLocks/>
            </p:cNvSpPr>
            <p:nvPr/>
          </p:nvSpPr>
          <p:spPr bwMode="auto">
            <a:xfrm>
              <a:off x="12349163" y="29797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5" name="Freeform 100"/>
            <p:cNvSpPr>
              <a:spLocks/>
            </p:cNvSpPr>
            <p:nvPr/>
          </p:nvSpPr>
          <p:spPr bwMode="auto">
            <a:xfrm>
              <a:off x="12301538" y="29670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6" name="Freeform 101"/>
            <p:cNvSpPr>
              <a:spLocks/>
            </p:cNvSpPr>
            <p:nvPr/>
          </p:nvSpPr>
          <p:spPr bwMode="auto">
            <a:xfrm>
              <a:off x="12253913" y="2957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7" name="Freeform 102"/>
            <p:cNvSpPr>
              <a:spLocks/>
            </p:cNvSpPr>
            <p:nvPr/>
          </p:nvSpPr>
          <p:spPr bwMode="auto">
            <a:xfrm>
              <a:off x="11977688" y="2951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8" name="Freeform 103"/>
            <p:cNvSpPr>
              <a:spLocks/>
            </p:cNvSpPr>
            <p:nvPr/>
          </p:nvSpPr>
          <p:spPr bwMode="auto">
            <a:xfrm>
              <a:off x="11952288" y="29321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9" name="Freeform 104"/>
            <p:cNvSpPr>
              <a:spLocks/>
            </p:cNvSpPr>
            <p:nvPr/>
          </p:nvSpPr>
          <p:spPr bwMode="auto">
            <a:xfrm>
              <a:off x="11869738" y="29321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0" name="Freeform 105"/>
            <p:cNvSpPr>
              <a:spLocks/>
            </p:cNvSpPr>
            <p:nvPr/>
          </p:nvSpPr>
          <p:spPr bwMode="auto">
            <a:xfrm>
              <a:off x="11761788" y="29162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1" name="Freeform 106"/>
            <p:cNvSpPr>
              <a:spLocks/>
            </p:cNvSpPr>
            <p:nvPr/>
          </p:nvSpPr>
          <p:spPr bwMode="auto">
            <a:xfrm>
              <a:off x="11717338" y="29162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2" name="Freeform 107"/>
            <p:cNvSpPr>
              <a:spLocks/>
            </p:cNvSpPr>
            <p:nvPr/>
          </p:nvSpPr>
          <p:spPr bwMode="auto">
            <a:xfrm>
              <a:off x="11682413" y="2913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3" name="Freeform 108"/>
            <p:cNvSpPr>
              <a:spLocks/>
            </p:cNvSpPr>
            <p:nvPr/>
          </p:nvSpPr>
          <p:spPr bwMode="auto">
            <a:xfrm>
              <a:off x="11634788" y="2906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4" name="Freeform 109"/>
            <p:cNvSpPr>
              <a:spLocks/>
            </p:cNvSpPr>
            <p:nvPr/>
          </p:nvSpPr>
          <p:spPr bwMode="auto">
            <a:xfrm>
              <a:off x="11599863" y="28940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5" name="Freeform 110"/>
            <p:cNvSpPr>
              <a:spLocks/>
            </p:cNvSpPr>
            <p:nvPr/>
          </p:nvSpPr>
          <p:spPr bwMode="auto">
            <a:xfrm>
              <a:off x="11520488" y="28813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6" name="Freeform 111"/>
            <p:cNvSpPr>
              <a:spLocks/>
            </p:cNvSpPr>
            <p:nvPr/>
          </p:nvSpPr>
          <p:spPr bwMode="auto">
            <a:xfrm>
              <a:off x="11466513" y="2871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7" name="Freeform 112"/>
            <p:cNvSpPr>
              <a:spLocks/>
            </p:cNvSpPr>
            <p:nvPr/>
          </p:nvSpPr>
          <p:spPr bwMode="auto">
            <a:xfrm>
              <a:off x="11282363" y="28432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8" name="Freeform 113"/>
            <p:cNvSpPr>
              <a:spLocks/>
            </p:cNvSpPr>
            <p:nvPr/>
          </p:nvSpPr>
          <p:spPr bwMode="auto">
            <a:xfrm>
              <a:off x="11250613" y="28336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9" name="Freeform 114"/>
            <p:cNvSpPr>
              <a:spLocks/>
            </p:cNvSpPr>
            <p:nvPr/>
          </p:nvSpPr>
          <p:spPr bwMode="auto">
            <a:xfrm>
              <a:off x="11222038" y="2824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0" name="Freeform 115"/>
            <p:cNvSpPr>
              <a:spLocks/>
            </p:cNvSpPr>
            <p:nvPr/>
          </p:nvSpPr>
          <p:spPr bwMode="auto">
            <a:xfrm>
              <a:off x="11183938" y="28146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1" name="Freeform 116"/>
            <p:cNvSpPr>
              <a:spLocks/>
            </p:cNvSpPr>
            <p:nvPr/>
          </p:nvSpPr>
          <p:spPr bwMode="auto">
            <a:xfrm>
              <a:off x="11091863" y="28082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2" name="Freeform 117"/>
            <p:cNvSpPr>
              <a:spLocks/>
            </p:cNvSpPr>
            <p:nvPr/>
          </p:nvSpPr>
          <p:spPr bwMode="auto">
            <a:xfrm>
              <a:off x="11018838" y="27797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3" name="Freeform 118"/>
            <p:cNvSpPr>
              <a:spLocks/>
            </p:cNvSpPr>
            <p:nvPr/>
          </p:nvSpPr>
          <p:spPr bwMode="auto">
            <a:xfrm>
              <a:off x="10907713" y="27701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4" name="Freeform 119"/>
            <p:cNvSpPr>
              <a:spLocks/>
            </p:cNvSpPr>
            <p:nvPr/>
          </p:nvSpPr>
          <p:spPr bwMode="auto">
            <a:xfrm>
              <a:off x="10872788" y="27670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3" name="Freeform 216"/>
            <p:cNvSpPr>
              <a:spLocks/>
            </p:cNvSpPr>
            <p:nvPr/>
          </p:nvSpPr>
          <p:spPr bwMode="auto">
            <a:xfrm>
              <a:off x="10942638" y="2846388"/>
              <a:ext cx="5654675" cy="3073400"/>
            </a:xfrm>
            <a:custGeom>
              <a:avLst/>
              <a:gdLst>
                <a:gd name="T0" fmla="*/ 94 w 3562"/>
                <a:gd name="T1" fmla="*/ 0 h 1936"/>
                <a:gd name="T2" fmla="*/ 148 w 3562"/>
                <a:gd name="T3" fmla="*/ 6 h 1936"/>
                <a:gd name="T4" fmla="*/ 198 w 3562"/>
                <a:gd name="T5" fmla="*/ 6 h 1936"/>
                <a:gd name="T6" fmla="*/ 256 w 3562"/>
                <a:gd name="T7" fmla="*/ 14 h 1936"/>
                <a:gd name="T8" fmla="*/ 340 w 3562"/>
                <a:gd name="T9" fmla="*/ 24 h 1936"/>
                <a:gd name="T10" fmla="*/ 414 w 3562"/>
                <a:gd name="T11" fmla="*/ 34 h 1936"/>
                <a:gd name="T12" fmla="*/ 482 w 3562"/>
                <a:gd name="T13" fmla="*/ 44 h 1936"/>
                <a:gd name="T14" fmla="*/ 640 w 3562"/>
                <a:gd name="T15" fmla="*/ 52 h 1936"/>
                <a:gd name="T16" fmla="*/ 712 w 3562"/>
                <a:gd name="T17" fmla="*/ 60 h 1936"/>
                <a:gd name="T18" fmla="*/ 752 w 3562"/>
                <a:gd name="T19" fmla="*/ 70 h 1936"/>
                <a:gd name="T20" fmla="*/ 804 w 3562"/>
                <a:gd name="T21" fmla="*/ 78 h 1936"/>
                <a:gd name="T22" fmla="*/ 866 w 3562"/>
                <a:gd name="T23" fmla="*/ 86 h 1936"/>
                <a:gd name="T24" fmla="*/ 914 w 3562"/>
                <a:gd name="T25" fmla="*/ 90 h 1936"/>
                <a:gd name="T26" fmla="*/ 970 w 3562"/>
                <a:gd name="T27" fmla="*/ 98 h 1936"/>
                <a:gd name="T28" fmla="*/ 1034 w 3562"/>
                <a:gd name="T29" fmla="*/ 110 h 1936"/>
                <a:gd name="T30" fmla="*/ 1072 w 3562"/>
                <a:gd name="T31" fmla="*/ 116 h 1936"/>
                <a:gd name="T32" fmla="*/ 1160 w 3562"/>
                <a:gd name="T33" fmla="*/ 128 h 1936"/>
                <a:gd name="T34" fmla="*/ 1208 w 3562"/>
                <a:gd name="T35" fmla="*/ 136 h 1936"/>
                <a:gd name="T36" fmla="*/ 1240 w 3562"/>
                <a:gd name="T37" fmla="*/ 142 h 1936"/>
                <a:gd name="T38" fmla="*/ 1314 w 3562"/>
                <a:gd name="T39" fmla="*/ 154 h 1936"/>
                <a:gd name="T40" fmla="*/ 1366 w 3562"/>
                <a:gd name="T41" fmla="*/ 160 h 1936"/>
                <a:gd name="T42" fmla="*/ 1446 w 3562"/>
                <a:gd name="T43" fmla="*/ 168 h 1936"/>
                <a:gd name="T44" fmla="*/ 1528 w 3562"/>
                <a:gd name="T45" fmla="*/ 180 h 1936"/>
                <a:gd name="T46" fmla="*/ 1632 w 3562"/>
                <a:gd name="T47" fmla="*/ 190 h 1936"/>
                <a:gd name="T48" fmla="*/ 1686 w 3562"/>
                <a:gd name="T49" fmla="*/ 204 h 1936"/>
                <a:gd name="T50" fmla="*/ 1720 w 3562"/>
                <a:gd name="T51" fmla="*/ 210 h 1936"/>
                <a:gd name="T52" fmla="*/ 1796 w 3562"/>
                <a:gd name="T53" fmla="*/ 218 h 1936"/>
                <a:gd name="T54" fmla="*/ 1852 w 3562"/>
                <a:gd name="T55" fmla="*/ 240 h 1936"/>
                <a:gd name="T56" fmla="*/ 1922 w 3562"/>
                <a:gd name="T57" fmla="*/ 250 h 1936"/>
                <a:gd name="T58" fmla="*/ 2050 w 3562"/>
                <a:gd name="T59" fmla="*/ 254 h 1936"/>
                <a:gd name="T60" fmla="*/ 2098 w 3562"/>
                <a:gd name="T61" fmla="*/ 268 h 1936"/>
                <a:gd name="T62" fmla="*/ 2192 w 3562"/>
                <a:gd name="T63" fmla="*/ 274 h 1936"/>
                <a:gd name="T64" fmla="*/ 2314 w 3562"/>
                <a:gd name="T65" fmla="*/ 282 h 1936"/>
                <a:gd name="T66" fmla="*/ 2364 w 3562"/>
                <a:gd name="T67" fmla="*/ 288 h 1936"/>
                <a:gd name="T68" fmla="*/ 2644 w 3562"/>
                <a:gd name="T69" fmla="*/ 294 h 1936"/>
                <a:gd name="T70" fmla="*/ 2722 w 3562"/>
                <a:gd name="T71" fmla="*/ 302 h 1936"/>
                <a:gd name="T72" fmla="*/ 2756 w 3562"/>
                <a:gd name="T73" fmla="*/ 316 h 1936"/>
                <a:gd name="T74" fmla="*/ 2884 w 3562"/>
                <a:gd name="T75" fmla="*/ 326 h 1936"/>
                <a:gd name="T76" fmla="*/ 2958 w 3562"/>
                <a:gd name="T77" fmla="*/ 360 h 1936"/>
                <a:gd name="T78" fmla="*/ 3014 w 3562"/>
                <a:gd name="T79" fmla="*/ 380 h 1936"/>
                <a:gd name="T80" fmla="*/ 3120 w 3562"/>
                <a:gd name="T81" fmla="*/ 400 h 1936"/>
                <a:gd name="T82" fmla="*/ 3226 w 3562"/>
                <a:gd name="T83" fmla="*/ 516 h 1936"/>
                <a:gd name="T84" fmla="*/ 3528 w 3562"/>
                <a:gd name="T85" fmla="*/ 992 h 1936"/>
                <a:gd name="T86" fmla="*/ 3562 w 3562"/>
                <a:gd name="T87" fmla="*/ 1936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2" h="1936">
                  <a:moveTo>
                    <a:pt x="0" y="0"/>
                  </a:moveTo>
                  <a:lnTo>
                    <a:pt x="94" y="0"/>
                  </a:lnTo>
                  <a:lnTo>
                    <a:pt x="102" y="6"/>
                  </a:lnTo>
                  <a:lnTo>
                    <a:pt x="148" y="6"/>
                  </a:lnTo>
                  <a:lnTo>
                    <a:pt x="156" y="6"/>
                  </a:lnTo>
                  <a:lnTo>
                    <a:pt x="198" y="6"/>
                  </a:lnTo>
                  <a:lnTo>
                    <a:pt x="206" y="14"/>
                  </a:lnTo>
                  <a:lnTo>
                    <a:pt x="256" y="14"/>
                  </a:lnTo>
                  <a:lnTo>
                    <a:pt x="266" y="24"/>
                  </a:lnTo>
                  <a:lnTo>
                    <a:pt x="340" y="24"/>
                  </a:lnTo>
                  <a:lnTo>
                    <a:pt x="350" y="34"/>
                  </a:lnTo>
                  <a:lnTo>
                    <a:pt x="414" y="34"/>
                  </a:lnTo>
                  <a:lnTo>
                    <a:pt x="424" y="44"/>
                  </a:lnTo>
                  <a:lnTo>
                    <a:pt x="482" y="44"/>
                  </a:lnTo>
                  <a:lnTo>
                    <a:pt x="508" y="52"/>
                  </a:lnTo>
                  <a:lnTo>
                    <a:pt x="640" y="52"/>
                  </a:lnTo>
                  <a:lnTo>
                    <a:pt x="648" y="60"/>
                  </a:lnTo>
                  <a:lnTo>
                    <a:pt x="712" y="60"/>
                  </a:lnTo>
                  <a:lnTo>
                    <a:pt x="722" y="70"/>
                  </a:lnTo>
                  <a:lnTo>
                    <a:pt x="752" y="70"/>
                  </a:lnTo>
                  <a:lnTo>
                    <a:pt x="760" y="78"/>
                  </a:lnTo>
                  <a:lnTo>
                    <a:pt x="804" y="78"/>
                  </a:lnTo>
                  <a:lnTo>
                    <a:pt x="812" y="86"/>
                  </a:lnTo>
                  <a:lnTo>
                    <a:pt x="866" y="86"/>
                  </a:lnTo>
                  <a:lnTo>
                    <a:pt x="872" y="90"/>
                  </a:lnTo>
                  <a:lnTo>
                    <a:pt x="914" y="90"/>
                  </a:lnTo>
                  <a:lnTo>
                    <a:pt x="922" y="98"/>
                  </a:lnTo>
                  <a:lnTo>
                    <a:pt x="970" y="98"/>
                  </a:lnTo>
                  <a:lnTo>
                    <a:pt x="970" y="110"/>
                  </a:lnTo>
                  <a:lnTo>
                    <a:pt x="1034" y="110"/>
                  </a:lnTo>
                  <a:lnTo>
                    <a:pt x="1040" y="116"/>
                  </a:lnTo>
                  <a:lnTo>
                    <a:pt x="1072" y="116"/>
                  </a:lnTo>
                  <a:lnTo>
                    <a:pt x="1072" y="128"/>
                  </a:lnTo>
                  <a:lnTo>
                    <a:pt x="1160" y="128"/>
                  </a:lnTo>
                  <a:lnTo>
                    <a:pt x="1166" y="136"/>
                  </a:lnTo>
                  <a:lnTo>
                    <a:pt x="1208" y="136"/>
                  </a:lnTo>
                  <a:lnTo>
                    <a:pt x="1214" y="142"/>
                  </a:lnTo>
                  <a:lnTo>
                    <a:pt x="1240" y="142"/>
                  </a:lnTo>
                  <a:lnTo>
                    <a:pt x="1250" y="154"/>
                  </a:lnTo>
                  <a:lnTo>
                    <a:pt x="1314" y="154"/>
                  </a:lnTo>
                  <a:lnTo>
                    <a:pt x="1320" y="160"/>
                  </a:lnTo>
                  <a:lnTo>
                    <a:pt x="1366" y="160"/>
                  </a:lnTo>
                  <a:lnTo>
                    <a:pt x="1374" y="168"/>
                  </a:lnTo>
                  <a:lnTo>
                    <a:pt x="1446" y="168"/>
                  </a:lnTo>
                  <a:lnTo>
                    <a:pt x="1458" y="180"/>
                  </a:lnTo>
                  <a:lnTo>
                    <a:pt x="1528" y="180"/>
                  </a:lnTo>
                  <a:lnTo>
                    <a:pt x="1538" y="190"/>
                  </a:lnTo>
                  <a:lnTo>
                    <a:pt x="1632" y="190"/>
                  </a:lnTo>
                  <a:lnTo>
                    <a:pt x="1632" y="204"/>
                  </a:lnTo>
                  <a:lnTo>
                    <a:pt x="1686" y="204"/>
                  </a:lnTo>
                  <a:lnTo>
                    <a:pt x="1692" y="210"/>
                  </a:lnTo>
                  <a:lnTo>
                    <a:pt x="1720" y="210"/>
                  </a:lnTo>
                  <a:lnTo>
                    <a:pt x="1720" y="218"/>
                  </a:lnTo>
                  <a:lnTo>
                    <a:pt x="1796" y="218"/>
                  </a:lnTo>
                  <a:lnTo>
                    <a:pt x="1796" y="240"/>
                  </a:lnTo>
                  <a:lnTo>
                    <a:pt x="1852" y="240"/>
                  </a:lnTo>
                  <a:lnTo>
                    <a:pt x="1852" y="250"/>
                  </a:lnTo>
                  <a:lnTo>
                    <a:pt x="1922" y="250"/>
                  </a:lnTo>
                  <a:lnTo>
                    <a:pt x="1932" y="254"/>
                  </a:lnTo>
                  <a:lnTo>
                    <a:pt x="2050" y="254"/>
                  </a:lnTo>
                  <a:lnTo>
                    <a:pt x="2050" y="268"/>
                  </a:lnTo>
                  <a:lnTo>
                    <a:pt x="2098" y="268"/>
                  </a:lnTo>
                  <a:lnTo>
                    <a:pt x="2102" y="274"/>
                  </a:lnTo>
                  <a:lnTo>
                    <a:pt x="2192" y="274"/>
                  </a:lnTo>
                  <a:lnTo>
                    <a:pt x="2200" y="282"/>
                  </a:lnTo>
                  <a:lnTo>
                    <a:pt x="2314" y="282"/>
                  </a:lnTo>
                  <a:lnTo>
                    <a:pt x="2318" y="288"/>
                  </a:lnTo>
                  <a:lnTo>
                    <a:pt x="2364" y="288"/>
                  </a:lnTo>
                  <a:lnTo>
                    <a:pt x="2372" y="294"/>
                  </a:lnTo>
                  <a:lnTo>
                    <a:pt x="2644" y="294"/>
                  </a:lnTo>
                  <a:lnTo>
                    <a:pt x="2652" y="302"/>
                  </a:lnTo>
                  <a:lnTo>
                    <a:pt x="2722" y="302"/>
                  </a:lnTo>
                  <a:lnTo>
                    <a:pt x="2722" y="316"/>
                  </a:lnTo>
                  <a:lnTo>
                    <a:pt x="2756" y="316"/>
                  </a:lnTo>
                  <a:lnTo>
                    <a:pt x="2756" y="326"/>
                  </a:lnTo>
                  <a:lnTo>
                    <a:pt x="2884" y="326"/>
                  </a:lnTo>
                  <a:lnTo>
                    <a:pt x="2884" y="360"/>
                  </a:lnTo>
                  <a:lnTo>
                    <a:pt x="2958" y="360"/>
                  </a:lnTo>
                  <a:lnTo>
                    <a:pt x="2958" y="380"/>
                  </a:lnTo>
                  <a:lnTo>
                    <a:pt x="3014" y="380"/>
                  </a:lnTo>
                  <a:lnTo>
                    <a:pt x="3014" y="400"/>
                  </a:lnTo>
                  <a:lnTo>
                    <a:pt x="3120" y="400"/>
                  </a:lnTo>
                  <a:lnTo>
                    <a:pt x="3120" y="516"/>
                  </a:lnTo>
                  <a:lnTo>
                    <a:pt x="3226" y="516"/>
                  </a:lnTo>
                  <a:lnTo>
                    <a:pt x="3226" y="992"/>
                  </a:lnTo>
                  <a:lnTo>
                    <a:pt x="3528" y="992"/>
                  </a:lnTo>
                  <a:lnTo>
                    <a:pt x="3528" y="1936"/>
                  </a:lnTo>
                  <a:lnTo>
                    <a:pt x="3562" y="1936"/>
                  </a:lnTo>
                </a:path>
              </a:pathLst>
            </a:custGeom>
            <a:noFill/>
            <a:ln w="38100">
              <a:solidFill>
                <a:srgbClr val="19B4F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4" name="Freeform 217"/>
            <p:cNvSpPr>
              <a:spLocks/>
            </p:cNvSpPr>
            <p:nvPr/>
          </p:nvSpPr>
          <p:spPr bwMode="auto">
            <a:xfrm>
              <a:off x="16524288" y="58499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5" name="Freeform 218"/>
            <p:cNvSpPr>
              <a:spLocks/>
            </p:cNvSpPr>
            <p:nvPr/>
          </p:nvSpPr>
          <p:spPr bwMode="auto">
            <a:xfrm>
              <a:off x="16041688" y="4354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6" name="Freeform 219"/>
            <p:cNvSpPr>
              <a:spLocks/>
            </p:cNvSpPr>
            <p:nvPr/>
          </p:nvSpPr>
          <p:spPr bwMode="auto">
            <a:xfrm>
              <a:off x="15987713" y="3592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7" name="Freeform 220"/>
            <p:cNvSpPr>
              <a:spLocks/>
            </p:cNvSpPr>
            <p:nvPr/>
          </p:nvSpPr>
          <p:spPr bwMode="auto">
            <a:xfrm>
              <a:off x="15949613" y="3592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8" name="Freeform 221"/>
            <p:cNvSpPr>
              <a:spLocks/>
            </p:cNvSpPr>
            <p:nvPr/>
          </p:nvSpPr>
          <p:spPr bwMode="auto">
            <a:xfrm>
              <a:off x="15924213" y="3592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9" name="Freeform 222"/>
            <p:cNvSpPr>
              <a:spLocks/>
            </p:cNvSpPr>
            <p:nvPr/>
          </p:nvSpPr>
          <p:spPr bwMode="auto">
            <a:xfrm>
              <a:off x="15901988" y="35925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0" name="Freeform 223"/>
            <p:cNvSpPr>
              <a:spLocks/>
            </p:cNvSpPr>
            <p:nvPr/>
          </p:nvSpPr>
          <p:spPr bwMode="auto">
            <a:xfrm>
              <a:off x="15857538" y="3592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1" name="Freeform 224"/>
            <p:cNvSpPr>
              <a:spLocks/>
            </p:cNvSpPr>
            <p:nvPr/>
          </p:nvSpPr>
          <p:spPr bwMode="auto">
            <a:xfrm>
              <a:off x="15838488" y="3592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2" name="Freeform 225"/>
            <p:cNvSpPr>
              <a:spLocks/>
            </p:cNvSpPr>
            <p:nvPr/>
          </p:nvSpPr>
          <p:spPr bwMode="auto">
            <a:xfrm>
              <a:off x="15822613" y="34147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3" name="Freeform 226"/>
            <p:cNvSpPr>
              <a:spLocks/>
            </p:cNvSpPr>
            <p:nvPr/>
          </p:nvSpPr>
          <p:spPr bwMode="auto">
            <a:xfrm>
              <a:off x="15794038" y="34147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4" name="Freeform 227"/>
            <p:cNvSpPr>
              <a:spLocks/>
            </p:cNvSpPr>
            <p:nvPr/>
          </p:nvSpPr>
          <p:spPr bwMode="auto">
            <a:xfrm>
              <a:off x="15765463" y="34147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5" name="Freeform 228"/>
            <p:cNvSpPr>
              <a:spLocks/>
            </p:cNvSpPr>
            <p:nvPr/>
          </p:nvSpPr>
          <p:spPr bwMode="auto">
            <a:xfrm>
              <a:off x="15736888" y="341471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229"/>
            <p:cNvSpPr>
              <a:spLocks/>
            </p:cNvSpPr>
            <p:nvPr/>
          </p:nvSpPr>
          <p:spPr bwMode="auto">
            <a:xfrm>
              <a:off x="15711488" y="34147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Freeform 230"/>
            <p:cNvSpPr>
              <a:spLocks/>
            </p:cNvSpPr>
            <p:nvPr/>
          </p:nvSpPr>
          <p:spPr bwMode="auto">
            <a:xfrm>
              <a:off x="15676563" y="34147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231"/>
            <p:cNvSpPr>
              <a:spLocks/>
            </p:cNvSpPr>
            <p:nvPr/>
          </p:nvSpPr>
          <p:spPr bwMode="auto">
            <a:xfrm>
              <a:off x="15657513" y="34147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Freeform 232"/>
            <p:cNvSpPr>
              <a:spLocks/>
            </p:cNvSpPr>
            <p:nvPr/>
          </p:nvSpPr>
          <p:spPr bwMode="auto">
            <a:xfrm>
              <a:off x="15632113" y="337978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233"/>
            <p:cNvSpPr>
              <a:spLocks/>
            </p:cNvSpPr>
            <p:nvPr/>
          </p:nvSpPr>
          <p:spPr bwMode="auto">
            <a:xfrm>
              <a:off x="15584488" y="3379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Freeform 234"/>
            <p:cNvSpPr>
              <a:spLocks/>
            </p:cNvSpPr>
            <p:nvPr/>
          </p:nvSpPr>
          <p:spPr bwMode="auto">
            <a:xfrm>
              <a:off x="15562263" y="3351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235"/>
            <p:cNvSpPr>
              <a:spLocks/>
            </p:cNvSpPr>
            <p:nvPr/>
          </p:nvSpPr>
          <p:spPr bwMode="auto">
            <a:xfrm>
              <a:off x="15527338" y="3351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Freeform 236"/>
            <p:cNvSpPr>
              <a:spLocks/>
            </p:cNvSpPr>
            <p:nvPr/>
          </p:nvSpPr>
          <p:spPr bwMode="auto">
            <a:xfrm>
              <a:off x="15501938" y="33512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237"/>
            <p:cNvSpPr>
              <a:spLocks/>
            </p:cNvSpPr>
            <p:nvPr/>
          </p:nvSpPr>
          <p:spPr bwMode="auto">
            <a:xfrm>
              <a:off x="15479713" y="3351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Freeform 238"/>
            <p:cNvSpPr>
              <a:spLocks/>
            </p:cNvSpPr>
            <p:nvPr/>
          </p:nvSpPr>
          <p:spPr bwMode="auto">
            <a:xfrm>
              <a:off x="15447963" y="335756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239"/>
            <p:cNvSpPr>
              <a:spLocks/>
            </p:cNvSpPr>
            <p:nvPr/>
          </p:nvSpPr>
          <p:spPr bwMode="auto">
            <a:xfrm>
              <a:off x="15444788" y="33035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Freeform 240"/>
            <p:cNvSpPr>
              <a:spLocks/>
            </p:cNvSpPr>
            <p:nvPr/>
          </p:nvSpPr>
          <p:spPr bwMode="auto">
            <a:xfrm>
              <a:off x="15419388" y="33035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241"/>
            <p:cNvSpPr>
              <a:spLocks/>
            </p:cNvSpPr>
            <p:nvPr/>
          </p:nvSpPr>
          <p:spPr bwMode="auto">
            <a:xfrm>
              <a:off x="15381288" y="33035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6" name="Freeform 242"/>
            <p:cNvSpPr>
              <a:spLocks/>
            </p:cNvSpPr>
            <p:nvPr/>
          </p:nvSpPr>
          <p:spPr bwMode="auto">
            <a:xfrm>
              <a:off x="15346363" y="3303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7" name="Freeform 243"/>
            <p:cNvSpPr>
              <a:spLocks/>
            </p:cNvSpPr>
            <p:nvPr/>
          </p:nvSpPr>
          <p:spPr bwMode="auto">
            <a:xfrm>
              <a:off x="15320963" y="33035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8" name="Freeform 244"/>
            <p:cNvSpPr>
              <a:spLocks/>
            </p:cNvSpPr>
            <p:nvPr/>
          </p:nvSpPr>
          <p:spPr bwMode="auto">
            <a:xfrm>
              <a:off x="15298738" y="3303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9" name="Freeform 245"/>
            <p:cNvSpPr>
              <a:spLocks/>
            </p:cNvSpPr>
            <p:nvPr/>
          </p:nvSpPr>
          <p:spPr bwMode="auto">
            <a:xfrm>
              <a:off x="15273338" y="33035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0" name="Freeform 246"/>
            <p:cNvSpPr>
              <a:spLocks/>
            </p:cNvSpPr>
            <p:nvPr/>
          </p:nvSpPr>
          <p:spPr bwMode="auto">
            <a:xfrm>
              <a:off x="15247938" y="329406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1" name="Freeform 247"/>
            <p:cNvSpPr>
              <a:spLocks/>
            </p:cNvSpPr>
            <p:nvPr/>
          </p:nvSpPr>
          <p:spPr bwMode="auto">
            <a:xfrm>
              <a:off x="15206663" y="3287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2" name="Freeform 248"/>
            <p:cNvSpPr>
              <a:spLocks/>
            </p:cNvSpPr>
            <p:nvPr/>
          </p:nvSpPr>
          <p:spPr bwMode="auto">
            <a:xfrm>
              <a:off x="15174913" y="32559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3" name="Freeform 249"/>
            <p:cNvSpPr>
              <a:spLocks/>
            </p:cNvSpPr>
            <p:nvPr/>
          </p:nvSpPr>
          <p:spPr bwMode="auto">
            <a:xfrm>
              <a:off x="15149513" y="32559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4" name="Freeform 250"/>
            <p:cNvSpPr>
              <a:spLocks/>
            </p:cNvSpPr>
            <p:nvPr/>
          </p:nvSpPr>
          <p:spPr bwMode="auto">
            <a:xfrm>
              <a:off x="15120938" y="32559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5" name="Freeform 251"/>
            <p:cNvSpPr>
              <a:spLocks/>
            </p:cNvSpPr>
            <p:nvPr/>
          </p:nvSpPr>
          <p:spPr bwMode="auto">
            <a:xfrm>
              <a:off x="15092363" y="32559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6" name="Freeform 252"/>
            <p:cNvSpPr>
              <a:spLocks/>
            </p:cNvSpPr>
            <p:nvPr/>
          </p:nvSpPr>
          <p:spPr bwMode="auto">
            <a:xfrm>
              <a:off x="15070138" y="324643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7" name="Freeform 253"/>
            <p:cNvSpPr>
              <a:spLocks/>
            </p:cNvSpPr>
            <p:nvPr/>
          </p:nvSpPr>
          <p:spPr bwMode="auto">
            <a:xfrm>
              <a:off x="15035213" y="324643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8" name="Freeform 254"/>
            <p:cNvSpPr>
              <a:spLocks/>
            </p:cNvSpPr>
            <p:nvPr/>
          </p:nvSpPr>
          <p:spPr bwMode="auto">
            <a:xfrm>
              <a:off x="15006638" y="324643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9" name="Freeform 255"/>
            <p:cNvSpPr>
              <a:spLocks/>
            </p:cNvSpPr>
            <p:nvPr/>
          </p:nvSpPr>
          <p:spPr bwMode="auto">
            <a:xfrm>
              <a:off x="14952663" y="32464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0" name="Freeform 256"/>
            <p:cNvSpPr>
              <a:spLocks/>
            </p:cNvSpPr>
            <p:nvPr/>
          </p:nvSpPr>
          <p:spPr bwMode="auto">
            <a:xfrm>
              <a:off x="14860588" y="32464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1" name="Freeform 257"/>
            <p:cNvSpPr>
              <a:spLocks/>
            </p:cNvSpPr>
            <p:nvPr/>
          </p:nvSpPr>
          <p:spPr bwMode="auto">
            <a:xfrm>
              <a:off x="14803438" y="32464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2" name="Freeform 258"/>
            <p:cNvSpPr>
              <a:spLocks/>
            </p:cNvSpPr>
            <p:nvPr/>
          </p:nvSpPr>
          <p:spPr bwMode="auto">
            <a:xfrm>
              <a:off x="14774863" y="324643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3" name="Freeform 259"/>
            <p:cNvSpPr>
              <a:spLocks/>
            </p:cNvSpPr>
            <p:nvPr/>
          </p:nvSpPr>
          <p:spPr bwMode="auto">
            <a:xfrm>
              <a:off x="14746288" y="32464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4" name="Freeform 260"/>
            <p:cNvSpPr>
              <a:spLocks/>
            </p:cNvSpPr>
            <p:nvPr/>
          </p:nvSpPr>
          <p:spPr bwMode="auto">
            <a:xfrm>
              <a:off x="14714538" y="32464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5" name="Freeform 261"/>
            <p:cNvSpPr>
              <a:spLocks/>
            </p:cNvSpPr>
            <p:nvPr/>
          </p:nvSpPr>
          <p:spPr bwMode="auto">
            <a:xfrm>
              <a:off x="14673263" y="32464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6" name="Freeform 262"/>
            <p:cNvSpPr>
              <a:spLocks/>
            </p:cNvSpPr>
            <p:nvPr/>
          </p:nvSpPr>
          <p:spPr bwMode="auto">
            <a:xfrm>
              <a:off x="14651038" y="324643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7" name="Freeform 263"/>
            <p:cNvSpPr>
              <a:spLocks/>
            </p:cNvSpPr>
            <p:nvPr/>
          </p:nvSpPr>
          <p:spPr bwMode="auto">
            <a:xfrm>
              <a:off x="14616113" y="3224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8" name="Freeform 264"/>
            <p:cNvSpPr>
              <a:spLocks/>
            </p:cNvSpPr>
            <p:nvPr/>
          </p:nvSpPr>
          <p:spPr bwMode="auto">
            <a:xfrm>
              <a:off x="14571663" y="3224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9" name="Freeform 265"/>
            <p:cNvSpPr>
              <a:spLocks/>
            </p:cNvSpPr>
            <p:nvPr/>
          </p:nvSpPr>
          <p:spPr bwMode="auto">
            <a:xfrm>
              <a:off x="14549438" y="32242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0" name="Freeform 266"/>
            <p:cNvSpPr>
              <a:spLocks/>
            </p:cNvSpPr>
            <p:nvPr/>
          </p:nvSpPr>
          <p:spPr bwMode="auto">
            <a:xfrm>
              <a:off x="14533563" y="3208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1" name="Freeform 267"/>
            <p:cNvSpPr>
              <a:spLocks/>
            </p:cNvSpPr>
            <p:nvPr/>
          </p:nvSpPr>
          <p:spPr bwMode="auto">
            <a:xfrm>
              <a:off x="14511338" y="3208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2" name="Freeform 268"/>
            <p:cNvSpPr>
              <a:spLocks/>
            </p:cNvSpPr>
            <p:nvPr/>
          </p:nvSpPr>
          <p:spPr bwMode="auto">
            <a:xfrm>
              <a:off x="14463713" y="3208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3" name="Freeform 269"/>
            <p:cNvSpPr>
              <a:spLocks/>
            </p:cNvSpPr>
            <p:nvPr/>
          </p:nvSpPr>
          <p:spPr bwMode="auto">
            <a:xfrm>
              <a:off x="14441488" y="3208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4" name="Freeform 270"/>
            <p:cNvSpPr>
              <a:spLocks/>
            </p:cNvSpPr>
            <p:nvPr/>
          </p:nvSpPr>
          <p:spPr bwMode="auto">
            <a:xfrm>
              <a:off x="14416088" y="3208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5" name="Freeform 271"/>
            <p:cNvSpPr>
              <a:spLocks/>
            </p:cNvSpPr>
            <p:nvPr/>
          </p:nvSpPr>
          <p:spPr bwMode="auto">
            <a:xfrm>
              <a:off x="14393863" y="3208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6" name="Freeform 272"/>
            <p:cNvSpPr>
              <a:spLocks/>
            </p:cNvSpPr>
            <p:nvPr/>
          </p:nvSpPr>
          <p:spPr bwMode="auto">
            <a:xfrm>
              <a:off x="14368463" y="32083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7" name="Freeform 273"/>
            <p:cNvSpPr>
              <a:spLocks/>
            </p:cNvSpPr>
            <p:nvPr/>
          </p:nvSpPr>
          <p:spPr bwMode="auto">
            <a:xfrm>
              <a:off x="14349413" y="32019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8" name="Freeform 274"/>
            <p:cNvSpPr>
              <a:spLocks/>
            </p:cNvSpPr>
            <p:nvPr/>
          </p:nvSpPr>
          <p:spPr bwMode="auto">
            <a:xfrm>
              <a:off x="14304963" y="32019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9" name="Freeform 275"/>
            <p:cNvSpPr>
              <a:spLocks/>
            </p:cNvSpPr>
            <p:nvPr/>
          </p:nvSpPr>
          <p:spPr bwMode="auto">
            <a:xfrm>
              <a:off x="14282738" y="32019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0" name="Freeform 276"/>
            <p:cNvSpPr>
              <a:spLocks/>
            </p:cNvSpPr>
            <p:nvPr/>
          </p:nvSpPr>
          <p:spPr bwMode="auto">
            <a:xfrm>
              <a:off x="14244638" y="32019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1" name="Freeform 277"/>
            <p:cNvSpPr>
              <a:spLocks/>
            </p:cNvSpPr>
            <p:nvPr/>
          </p:nvSpPr>
          <p:spPr bwMode="auto">
            <a:xfrm>
              <a:off x="14212888" y="32019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2" name="Freeform 278"/>
            <p:cNvSpPr>
              <a:spLocks/>
            </p:cNvSpPr>
            <p:nvPr/>
          </p:nvSpPr>
          <p:spPr bwMode="auto">
            <a:xfrm>
              <a:off x="14149388" y="319881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3" name="Freeform 279"/>
            <p:cNvSpPr>
              <a:spLocks/>
            </p:cNvSpPr>
            <p:nvPr/>
          </p:nvSpPr>
          <p:spPr bwMode="auto">
            <a:xfrm>
              <a:off x="14095413" y="31829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4" name="Freeform 280"/>
            <p:cNvSpPr>
              <a:spLocks/>
            </p:cNvSpPr>
            <p:nvPr/>
          </p:nvSpPr>
          <p:spPr bwMode="auto">
            <a:xfrm>
              <a:off x="14054138" y="3176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5" name="Freeform 281"/>
            <p:cNvSpPr>
              <a:spLocks/>
            </p:cNvSpPr>
            <p:nvPr/>
          </p:nvSpPr>
          <p:spPr bwMode="auto">
            <a:xfrm>
              <a:off x="13990638" y="3176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6" name="Freeform 282"/>
            <p:cNvSpPr>
              <a:spLocks/>
            </p:cNvSpPr>
            <p:nvPr/>
          </p:nvSpPr>
          <p:spPr bwMode="auto">
            <a:xfrm>
              <a:off x="13965238" y="31765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7" name="Freeform 283"/>
            <p:cNvSpPr>
              <a:spLocks/>
            </p:cNvSpPr>
            <p:nvPr/>
          </p:nvSpPr>
          <p:spPr bwMode="auto">
            <a:xfrm>
              <a:off x="13933488" y="31765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8" name="Freeform 284"/>
            <p:cNvSpPr>
              <a:spLocks/>
            </p:cNvSpPr>
            <p:nvPr/>
          </p:nvSpPr>
          <p:spPr bwMode="auto">
            <a:xfrm>
              <a:off x="13920788" y="317023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9" name="Freeform 285"/>
            <p:cNvSpPr>
              <a:spLocks/>
            </p:cNvSpPr>
            <p:nvPr/>
          </p:nvSpPr>
          <p:spPr bwMode="auto">
            <a:xfrm>
              <a:off x="13895388" y="3167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0" name="Freeform 286"/>
            <p:cNvSpPr>
              <a:spLocks/>
            </p:cNvSpPr>
            <p:nvPr/>
          </p:nvSpPr>
          <p:spPr bwMode="auto">
            <a:xfrm>
              <a:off x="13866813" y="317023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1" name="Freeform 287"/>
            <p:cNvSpPr>
              <a:spLocks/>
            </p:cNvSpPr>
            <p:nvPr/>
          </p:nvSpPr>
          <p:spPr bwMode="auto">
            <a:xfrm>
              <a:off x="13831888" y="31638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2" name="Freeform 288"/>
            <p:cNvSpPr>
              <a:spLocks/>
            </p:cNvSpPr>
            <p:nvPr/>
          </p:nvSpPr>
          <p:spPr bwMode="auto">
            <a:xfrm>
              <a:off x="13809663" y="315753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3" name="Freeform 289"/>
            <p:cNvSpPr>
              <a:spLocks/>
            </p:cNvSpPr>
            <p:nvPr/>
          </p:nvSpPr>
          <p:spPr bwMode="auto">
            <a:xfrm>
              <a:off x="13781088" y="31480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4" name="Freeform 290"/>
            <p:cNvSpPr>
              <a:spLocks/>
            </p:cNvSpPr>
            <p:nvPr/>
          </p:nvSpPr>
          <p:spPr bwMode="auto">
            <a:xfrm>
              <a:off x="13736638" y="315118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5" name="Freeform 291"/>
            <p:cNvSpPr>
              <a:spLocks/>
            </p:cNvSpPr>
            <p:nvPr/>
          </p:nvSpPr>
          <p:spPr bwMode="auto">
            <a:xfrm>
              <a:off x="13708063" y="31384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6" name="Freeform 292"/>
            <p:cNvSpPr>
              <a:spLocks/>
            </p:cNvSpPr>
            <p:nvPr/>
          </p:nvSpPr>
          <p:spPr bwMode="auto">
            <a:xfrm>
              <a:off x="13682663" y="3132138"/>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7" name="Freeform 293"/>
            <p:cNvSpPr>
              <a:spLocks/>
            </p:cNvSpPr>
            <p:nvPr/>
          </p:nvSpPr>
          <p:spPr bwMode="auto">
            <a:xfrm>
              <a:off x="13654088" y="31289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8" name="Freeform 294"/>
            <p:cNvSpPr>
              <a:spLocks/>
            </p:cNvSpPr>
            <p:nvPr/>
          </p:nvSpPr>
          <p:spPr bwMode="auto">
            <a:xfrm>
              <a:off x="13501688" y="30972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9" name="Freeform 295"/>
            <p:cNvSpPr>
              <a:spLocks/>
            </p:cNvSpPr>
            <p:nvPr/>
          </p:nvSpPr>
          <p:spPr bwMode="auto">
            <a:xfrm>
              <a:off x="13473113" y="30972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0" name="Freeform 296"/>
            <p:cNvSpPr>
              <a:spLocks/>
            </p:cNvSpPr>
            <p:nvPr/>
          </p:nvSpPr>
          <p:spPr bwMode="auto">
            <a:xfrm>
              <a:off x="13438188" y="3081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1" name="Freeform 297"/>
            <p:cNvSpPr>
              <a:spLocks/>
            </p:cNvSpPr>
            <p:nvPr/>
          </p:nvSpPr>
          <p:spPr bwMode="auto">
            <a:xfrm>
              <a:off x="13409613" y="30813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2" name="Freeform 298"/>
            <p:cNvSpPr>
              <a:spLocks/>
            </p:cNvSpPr>
            <p:nvPr/>
          </p:nvSpPr>
          <p:spPr bwMode="auto">
            <a:xfrm>
              <a:off x="13377863" y="30718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3" name="Freeform 299"/>
            <p:cNvSpPr>
              <a:spLocks/>
            </p:cNvSpPr>
            <p:nvPr/>
          </p:nvSpPr>
          <p:spPr bwMode="auto">
            <a:xfrm>
              <a:off x="13349288" y="30718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4" name="Freeform 300"/>
            <p:cNvSpPr>
              <a:spLocks/>
            </p:cNvSpPr>
            <p:nvPr/>
          </p:nvSpPr>
          <p:spPr bwMode="auto">
            <a:xfrm>
              <a:off x="13323888" y="30718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5" name="Freeform 301"/>
            <p:cNvSpPr>
              <a:spLocks/>
            </p:cNvSpPr>
            <p:nvPr/>
          </p:nvSpPr>
          <p:spPr bwMode="auto">
            <a:xfrm>
              <a:off x="13298488" y="30654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6" name="Freeform 302"/>
            <p:cNvSpPr>
              <a:spLocks/>
            </p:cNvSpPr>
            <p:nvPr/>
          </p:nvSpPr>
          <p:spPr bwMode="auto">
            <a:xfrm>
              <a:off x="13104813" y="30432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7" name="Freeform 303"/>
            <p:cNvSpPr>
              <a:spLocks/>
            </p:cNvSpPr>
            <p:nvPr/>
          </p:nvSpPr>
          <p:spPr bwMode="auto">
            <a:xfrm>
              <a:off x="13069888" y="30368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8" name="Freeform 304"/>
            <p:cNvSpPr>
              <a:spLocks/>
            </p:cNvSpPr>
            <p:nvPr/>
          </p:nvSpPr>
          <p:spPr bwMode="auto">
            <a:xfrm>
              <a:off x="12987338" y="3021013"/>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9" name="Freeform 305"/>
            <p:cNvSpPr>
              <a:spLocks/>
            </p:cNvSpPr>
            <p:nvPr/>
          </p:nvSpPr>
          <p:spPr bwMode="auto">
            <a:xfrm>
              <a:off x="12882563" y="30114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0" name="Freeform 306"/>
            <p:cNvSpPr>
              <a:spLocks/>
            </p:cNvSpPr>
            <p:nvPr/>
          </p:nvSpPr>
          <p:spPr bwMode="auto">
            <a:xfrm>
              <a:off x="12860338" y="30114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1" name="Freeform 307"/>
            <p:cNvSpPr>
              <a:spLocks/>
            </p:cNvSpPr>
            <p:nvPr/>
          </p:nvSpPr>
          <p:spPr bwMode="auto">
            <a:xfrm>
              <a:off x="12758738" y="29892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2" name="Freeform 308"/>
            <p:cNvSpPr>
              <a:spLocks/>
            </p:cNvSpPr>
            <p:nvPr/>
          </p:nvSpPr>
          <p:spPr bwMode="auto">
            <a:xfrm>
              <a:off x="12679363" y="29797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3" name="Freeform 309"/>
            <p:cNvSpPr>
              <a:spLocks/>
            </p:cNvSpPr>
            <p:nvPr/>
          </p:nvSpPr>
          <p:spPr bwMode="auto">
            <a:xfrm>
              <a:off x="12644438" y="29765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4" name="Freeform 310"/>
            <p:cNvSpPr>
              <a:spLocks/>
            </p:cNvSpPr>
            <p:nvPr/>
          </p:nvSpPr>
          <p:spPr bwMode="auto">
            <a:xfrm>
              <a:off x="12615863" y="2970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5" name="Freeform 311"/>
            <p:cNvSpPr>
              <a:spLocks/>
            </p:cNvSpPr>
            <p:nvPr/>
          </p:nvSpPr>
          <p:spPr bwMode="auto">
            <a:xfrm>
              <a:off x="12390438" y="29321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6" name="Freeform 312"/>
            <p:cNvSpPr>
              <a:spLocks/>
            </p:cNvSpPr>
            <p:nvPr/>
          </p:nvSpPr>
          <p:spPr bwMode="auto">
            <a:xfrm>
              <a:off x="12304713" y="2913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7" name="Freeform 313"/>
            <p:cNvSpPr>
              <a:spLocks/>
            </p:cNvSpPr>
            <p:nvPr/>
          </p:nvSpPr>
          <p:spPr bwMode="auto">
            <a:xfrm>
              <a:off x="12276138" y="29130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8" name="Freeform 314"/>
            <p:cNvSpPr>
              <a:spLocks/>
            </p:cNvSpPr>
            <p:nvPr/>
          </p:nvSpPr>
          <p:spPr bwMode="auto">
            <a:xfrm>
              <a:off x="12196763" y="29035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9" name="Freeform 315"/>
            <p:cNvSpPr>
              <a:spLocks/>
            </p:cNvSpPr>
            <p:nvPr/>
          </p:nvSpPr>
          <p:spPr bwMode="auto">
            <a:xfrm>
              <a:off x="12130088" y="28940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0" name="Freeform 316"/>
            <p:cNvSpPr>
              <a:spLocks/>
            </p:cNvSpPr>
            <p:nvPr/>
          </p:nvSpPr>
          <p:spPr bwMode="auto">
            <a:xfrm>
              <a:off x="11971338" y="287178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1" name="Freeform 317"/>
            <p:cNvSpPr>
              <a:spLocks/>
            </p:cNvSpPr>
            <p:nvPr/>
          </p:nvSpPr>
          <p:spPr bwMode="auto">
            <a:xfrm>
              <a:off x="11936413" y="286861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2" name="Freeform 318"/>
            <p:cNvSpPr>
              <a:spLocks/>
            </p:cNvSpPr>
            <p:nvPr/>
          </p:nvSpPr>
          <p:spPr bwMode="auto">
            <a:xfrm>
              <a:off x="11895138" y="286226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3" name="Freeform 319"/>
            <p:cNvSpPr>
              <a:spLocks/>
            </p:cNvSpPr>
            <p:nvPr/>
          </p:nvSpPr>
          <p:spPr bwMode="auto">
            <a:xfrm>
              <a:off x="11749088" y="28495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4" name="Freeform 320"/>
            <p:cNvSpPr>
              <a:spLocks/>
            </p:cNvSpPr>
            <p:nvPr/>
          </p:nvSpPr>
          <p:spPr bwMode="auto">
            <a:xfrm>
              <a:off x="11701463" y="28463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5" name="Freeform 321"/>
            <p:cNvSpPr>
              <a:spLocks/>
            </p:cNvSpPr>
            <p:nvPr/>
          </p:nvSpPr>
          <p:spPr bwMode="auto">
            <a:xfrm>
              <a:off x="11634788" y="28463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6" name="Freeform 322"/>
            <p:cNvSpPr>
              <a:spLocks/>
            </p:cNvSpPr>
            <p:nvPr/>
          </p:nvSpPr>
          <p:spPr bwMode="auto">
            <a:xfrm>
              <a:off x="11612563" y="28368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7" name="Freeform 323"/>
            <p:cNvSpPr>
              <a:spLocks/>
            </p:cNvSpPr>
            <p:nvPr/>
          </p:nvSpPr>
          <p:spPr bwMode="auto">
            <a:xfrm>
              <a:off x="11583988" y="28336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8" name="Freeform 324"/>
            <p:cNvSpPr>
              <a:spLocks/>
            </p:cNvSpPr>
            <p:nvPr/>
          </p:nvSpPr>
          <p:spPr bwMode="auto">
            <a:xfrm>
              <a:off x="11403013" y="28178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9" name="Freeform 325"/>
            <p:cNvSpPr>
              <a:spLocks/>
            </p:cNvSpPr>
            <p:nvPr/>
          </p:nvSpPr>
          <p:spPr bwMode="auto">
            <a:xfrm>
              <a:off x="11345863" y="28114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0" name="Freeform 326"/>
            <p:cNvSpPr>
              <a:spLocks/>
            </p:cNvSpPr>
            <p:nvPr/>
          </p:nvSpPr>
          <p:spPr bwMode="auto">
            <a:xfrm>
              <a:off x="11295063" y="28019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1" name="Freeform 327"/>
            <p:cNvSpPr>
              <a:spLocks/>
            </p:cNvSpPr>
            <p:nvPr/>
          </p:nvSpPr>
          <p:spPr bwMode="auto">
            <a:xfrm>
              <a:off x="11253788" y="2798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2" name="Freeform 328"/>
            <p:cNvSpPr>
              <a:spLocks/>
            </p:cNvSpPr>
            <p:nvPr/>
          </p:nvSpPr>
          <p:spPr bwMode="auto">
            <a:xfrm>
              <a:off x="11225213" y="279876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3" name="Freeform 329"/>
            <p:cNvSpPr>
              <a:spLocks/>
            </p:cNvSpPr>
            <p:nvPr/>
          </p:nvSpPr>
          <p:spPr bwMode="auto">
            <a:xfrm>
              <a:off x="11082338" y="27765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4" name="Freeform 330"/>
            <p:cNvSpPr>
              <a:spLocks/>
            </p:cNvSpPr>
            <p:nvPr/>
          </p:nvSpPr>
          <p:spPr bwMode="auto">
            <a:xfrm>
              <a:off x="10948988" y="27733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41" name="Group 6540"/>
          <p:cNvGrpSpPr/>
          <p:nvPr/>
        </p:nvGrpSpPr>
        <p:grpSpPr>
          <a:xfrm>
            <a:off x="581752" y="2221098"/>
            <a:ext cx="8143523" cy="6949847"/>
            <a:chOff x="520792" y="1992498"/>
            <a:chExt cx="8143523" cy="6949847"/>
          </a:xfrm>
        </p:grpSpPr>
        <p:sp>
          <p:nvSpPr>
            <p:cNvPr id="11" name="TextBox 10"/>
            <p:cNvSpPr txBox="1"/>
            <p:nvPr/>
          </p:nvSpPr>
          <p:spPr>
            <a:xfrm rot="16200000">
              <a:off x="138229" y="4882375"/>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14" name="TextBox 13"/>
            <p:cNvSpPr txBox="1"/>
            <p:nvPr/>
          </p:nvSpPr>
          <p:spPr>
            <a:xfrm>
              <a:off x="4361205" y="1992498"/>
              <a:ext cx="1584281" cy="646331"/>
            </a:xfrm>
            <a:prstGeom prst="rect">
              <a:avLst/>
            </a:prstGeom>
            <a:noFill/>
          </p:spPr>
          <p:txBody>
            <a:bodyPr wrap="none" rtlCol="0">
              <a:spAutoFit/>
            </a:bodyPr>
            <a:lstStyle/>
            <a:p>
              <a:pPr algn="ctr"/>
              <a:r>
                <a:rPr lang="en-US" sz="3600" b="1" dirty="0">
                  <a:solidFill>
                    <a:schemeClr val="accent2"/>
                  </a:solidFill>
                </a:rPr>
                <a:t>Stage II</a:t>
              </a:r>
            </a:p>
          </p:txBody>
        </p:sp>
        <p:grpSp>
          <p:nvGrpSpPr>
            <p:cNvPr id="6" name="Group 5"/>
            <p:cNvGrpSpPr/>
            <p:nvPr/>
          </p:nvGrpSpPr>
          <p:grpSpPr>
            <a:xfrm>
              <a:off x="1149399" y="2684206"/>
              <a:ext cx="7316176" cy="5147187"/>
              <a:chOff x="-9372410" y="1648289"/>
              <a:chExt cx="8704518" cy="6666982"/>
            </a:xfrm>
          </p:grpSpPr>
          <p:sp>
            <p:nvSpPr>
              <p:cNvPr id="20" name="Rectangle 15">
                <a:extLst>
                  <a:ext uri="{FF2B5EF4-FFF2-40B4-BE49-F238E27FC236}">
                    <a16:creationId xmlns:a16="http://schemas.microsoft.com/office/drawing/2014/main" id="{B5CD9D22-EF0E-2F2A-F8F0-8F207294E04D}"/>
                  </a:ext>
                </a:extLst>
              </p:cNvPr>
              <p:cNvSpPr>
                <a:spLocks noChangeArrowheads="1"/>
              </p:cNvSpPr>
              <p:nvPr/>
            </p:nvSpPr>
            <p:spPr bwMode="auto">
              <a:xfrm>
                <a:off x="-9026337" y="758270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0</a:t>
                </a:r>
                <a:endParaRPr lang="en-US" altLang="en-US" sz="4800" b="1">
                  <a:solidFill>
                    <a:schemeClr val="bg1"/>
                  </a:solidFill>
                </a:endParaRPr>
              </a:p>
            </p:txBody>
          </p:sp>
          <p:sp>
            <p:nvSpPr>
              <p:cNvPr id="21" name="Rectangle 16">
                <a:extLst>
                  <a:ext uri="{FF2B5EF4-FFF2-40B4-BE49-F238E27FC236}">
                    <a16:creationId xmlns:a16="http://schemas.microsoft.com/office/drawing/2014/main" id="{825725F5-3F92-8921-DA68-268BE0C74489}"/>
                  </a:ext>
                </a:extLst>
              </p:cNvPr>
              <p:cNvSpPr>
                <a:spLocks noChangeArrowheads="1"/>
              </p:cNvSpPr>
              <p:nvPr/>
            </p:nvSpPr>
            <p:spPr bwMode="auto">
              <a:xfrm>
                <a:off x="-9196715" y="520681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40</a:t>
                </a:r>
                <a:endParaRPr lang="en-US" altLang="en-US" sz="4800" b="1">
                  <a:solidFill>
                    <a:schemeClr val="bg1"/>
                  </a:solidFill>
                </a:endParaRPr>
              </a:p>
            </p:txBody>
          </p:sp>
          <p:sp>
            <p:nvSpPr>
              <p:cNvPr id="22" name="Rectangle 17">
                <a:extLst>
                  <a:ext uri="{FF2B5EF4-FFF2-40B4-BE49-F238E27FC236}">
                    <a16:creationId xmlns:a16="http://schemas.microsoft.com/office/drawing/2014/main" id="{6FAA1781-4D28-6A7A-7418-575549F35316}"/>
                  </a:ext>
                </a:extLst>
              </p:cNvPr>
              <p:cNvSpPr>
                <a:spLocks noChangeArrowheads="1"/>
              </p:cNvSpPr>
              <p:nvPr/>
            </p:nvSpPr>
            <p:spPr bwMode="auto">
              <a:xfrm>
                <a:off x="-9196715" y="4024183"/>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60</a:t>
                </a:r>
                <a:endParaRPr lang="en-US" altLang="en-US" sz="4800" b="1">
                  <a:solidFill>
                    <a:schemeClr val="bg1"/>
                  </a:solidFill>
                </a:endParaRPr>
              </a:p>
            </p:txBody>
          </p:sp>
          <p:sp>
            <p:nvSpPr>
              <p:cNvPr id="23" name="Rectangle 18">
                <a:extLst>
                  <a:ext uri="{FF2B5EF4-FFF2-40B4-BE49-F238E27FC236}">
                    <a16:creationId xmlns:a16="http://schemas.microsoft.com/office/drawing/2014/main" id="{5C5F3599-78F4-2ADB-CD2D-ABEDF9BBCCED}"/>
                  </a:ext>
                </a:extLst>
              </p:cNvPr>
              <p:cNvSpPr>
                <a:spLocks noChangeArrowheads="1"/>
              </p:cNvSpPr>
              <p:nvPr/>
            </p:nvSpPr>
            <p:spPr bwMode="auto">
              <a:xfrm>
                <a:off x="-9196715" y="2836237"/>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80</a:t>
                </a:r>
                <a:endParaRPr lang="en-US" altLang="en-US" sz="4800" b="1">
                  <a:solidFill>
                    <a:schemeClr val="bg1"/>
                  </a:solidFill>
                </a:endParaRPr>
              </a:p>
            </p:txBody>
          </p:sp>
          <p:sp>
            <p:nvSpPr>
              <p:cNvPr id="24" name="Rectangle 19">
                <a:extLst>
                  <a:ext uri="{FF2B5EF4-FFF2-40B4-BE49-F238E27FC236}">
                    <a16:creationId xmlns:a16="http://schemas.microsoft.com/office/drawing/2014/main" id="{A63057C1-CAFB-EE99-D671-F4B5FD79F16E}"/>
                  </a:ext>
                </a:extLst>
              </p:cNvPr>
              <p:cNvSpPr>
                <a:spLocks noChangeArrowheads="1"/>
              </p:cNvSpPr>
              <p:nvPr/>
            </p:nvSpPr>
            <p:spPr bwMode="auto">
              <a:xfrm>
                <a:off x="-9372410" y="1648289"/>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dirty="0">
                    <a:solidFill>
                      <a:schemeClr val="bg1"/>
                    </a:solidFill>
                  </a:rPr>
                  <a:t>100</a:t>
                </a:r>
                <a:endParaRPr lang="en-US" altLang="en-US" sz="4800" b="1" dirty="0">
                  <a:solidFill>
                    <a:schemeClr val="bg1"/>
                  </a:solidFill>
                </a:endParaRPr>
              </a:p>
            </p:txBody>
          </p:sp>
          <p:sp>
            <p:nvSpPr>
              <p:cNvPr id="25" name="Rectangle 20">
                <a:extLst>
                  <a:ext uri="{FF2B5EF4-FFF2-40B4-BE49-F238E27FC236}">
                    <a16:creationId xmlns:a16="http://schemas.microsoft.com/office/drawing/2014/main" id="{7A49FCEE-F3A0-2DF9-AA77-8B9F494A8872}"/>
                  </a:ext>
                </a:extLst>
              </p:cNvPr>
              <p:cNvSpPr>
                <a:spLocks noChangeArrowheads="1"/>
              </p:cNvSpPr>
              <p:nvPr/>
            </p:nvSpPr>
            <p:spPr bwMode="auto">
              <a:xfrm>
                <a:off x="-8293992"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0</a:t>
                </a:r>
                <a:endParaRPr lang="en-US" altLang="en-US" sz="4400" b="1">
                  <a:solidFill>
                    <a:schemeClr val="bg1"/>
                  </a:solidFill>
                </a:endParaRPr>
              </a:p>
            </p:txBody>
          </p:sp>
          <p:sp>
            <p:nvSpPr>
              <p:cNvPr id="26" name="Rectangle 21">
                <a:extLst>
                  <a:ext uri="{FF2B5EF4-FFF2-40B4-BE49-F238E27FC236}">
                    <a16:creationId xmlns:a16="http://schemas.microsoft.com/office/drawing/2014/main" id="{5F34EF04-D780-B799-0108-7A85029823A4}"/>
                  </a:ext>
                </a:extLst>
              </p:cNvPr>
              <p:cNvSpPr>
                <a:spLocks noChangeArrowheads="1"/>
              </p:cNvSpPr>
              <p:nvPr/>
            </p:nvSpPr>
            <p:spPr bwMode="auto">
              <a:xfrm>
                <a:off x="-7387751"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6</a:t>
                </a:r>
                <a:endParaRPr lang="en-US" altLang="en-US" sz="4400" b="1">
                  <a:solidFill>
                    <a:schemeClr val="bg1"/>
                  </a:solidFill>
                </a:endParaRPr>
              </a:p>
            </p:txBody>
          </p:sp>
          <p:sp>
            <p:nvSpPr>
              <p:cNvPr id="27" name="Rectangle 22">
                <a:extLst>
                  <a:ext uri="{FF2B5EF4-FFF2-40B4-BE49-F238E27FC236}">
                    <a16:creationId xmlns:a16="http://schemas.microsoft.com/office/drawing/2014/main" id="{7A18D3FB-4FB3-3ECC-EBE9-2105636FAE63}"/>
                  </a:ext>
                </a:extLst>
              </p:cNvPr>
              <p:cNvSpPr>
                <a:spLocks noChangeArrowheads="1"/>
              </p:cNvSpPr>
              <p:nvPr/>
            </p:nvSpPr>
            <p:spPr bwMode="auto">
              <a:xfrm>
                <a:off x="-6560023"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12</a:t>
                </a:r>
                <a:endParaRPr lang="en-US" altLang="en-US" sz="4400" b="1">
                  <a:solidFill>
                    <a:schemeClr val="bg1"/>
                  </a:solidFill>
                </a:endParaRPr>
              </a:p>
            </p:txBody>
          </p:sp>
          <p:sp>
            <p:nvSpPr>
              <p:cNvPr id="28" name="Rectangle 23">
                <a:extLst>
                  <a:ext uri="{FF2B5EF4-FFF2-40B4-BE49-F238E27FC236}">
                    <a16:creationId xmlns:a16="http://schemas.microsoft.com/office/drawing/2014/main" id="{B6A5FD35-EC8A-9041-B6BB-16B31E377F91}"/>
                  </a:ext>
                </a:extLst>
              </p:cNvPr>
              <p:cNvSpPr>
                <a:spLocks noChangeArrowheads="1"/>
              </p:cNvSpPr>
              <p:nvPr/>
            </p:nvSpPr>
            <p:spPr bwMode="auto">
              <a:xfrm>
                <a:off x="-3849272"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30</a:t>
                </a:r>
                <a:endParaRPr lang="en-US" altLang="en-US" sz="4400" b="1">
                  <a:solidFill>
                    <a:schemeClr val="bg1"/>
                  </a:solidFill>
                </a:endParaRPr>
              </a:p>
            </p:txBody>
          </p:sp>
          <p:sp>
            <p:nvSpPr>
              <p:cNvPr id="29" name="Rectangle 24">
                <a:extLst>
                  <a:ext uri="{FF2B5EF4-FFF2-40B4-BE49-F238E27FC236}">
                    <a16:creationId xmlns:a16="http://schemas.microsoft.com/office/drawing/2014/main" id="{385FA291-EFB1-9B7B-629D-1D7DDEB26D5C}"/>
                  </a:ext>
                </a:extLst>
              </p:cNvPr>
              <p:cNvSpPr>
                <a:spLocks noChangeArrowheads="1"/>
              </p:cNvSpPr>
              <p:nvPr/>
            </p:nvSpPr>
            <p:spPr bwMode="auto">
              <a:xfrm>
                <a:off x="-4750197"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24</a:t>
                </a:r>
                <a:endParaRPr lang="en-US" altLang="en-US" sz="4400" b="1">
                  <a:solidFill>
                    <a:schemeClr val="bg1"/>
                  </a:solidFill>
                </a:endParaRPr>
              </a:p>
            </p:txBody>
          </p:sp>
          <p:sp>
            <p:nvSpPr>
              <p:cNvPr id="30" name="Rectangle 25">
                <a:extLst>
                  <a:ext uri="{FF2B5EF4-FFF2-40B4-BE49-F238E27FC236}">
                    <a16:creationId xmlns:a16="http://schemas.microsoft.com/office/drawing/2014/main" id="{F3CDBE9C-E93D-22BD-DACE-BF3D3978C00D}"/>
                  </a:ext>
                </a:extLst>
              </p:cNvPr>
              <p:cNvSpPr>
                <a:spLocks noChangeArrowheads="1"/>
              </p:cNvSpPr>
              <p:nvPr/>
            </p:nvSpPr>
            <p:spPr bwMode="auto">
              <a:xfrm>
                <a:off x="-5653781"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18</a:t>
                </a:r>
                <a:endParaRPr lang="en-US" altLang="en-US" sz="4400" b="1">
                  <a:solidFill>
                    <a:schemeClr val="bg1"/>
                  </a:solidFill>
                </a:endParaRPr>
              </a:p>
            </p:txBody>
          </p:sp>
          <p:sp>
            <p:nvSpPr>
              <p:cNvPr id="31" name="Rectangle 26">
                <a:extLst>
                  <a:ext uri="{FF2B5EF4-FFF2-40B4-BE49-F238E27FC236}">
                    <a16:creationId xmlns:a16="http://schemas.microsoft.com/office/drawing/2014/main" id="{B6E8BE2D-A464-AE45-31AB-CEA9B1270274}"/>
                  </a:ext>
                </a:extLst>
              </p:cNvPr>
              <p:cNvSpPr>
                <a:spLocks noChangeArrowheads="1"/>
              </p:cNvSpPr>
              <p:nvPr/>
            </p:nvSpPr>
            <p:spPr bwMode="auto">
              <a:xfrm>
                <a:off x="-2943030"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36</a:t>
                </a:r>
                <a:endParaRPr lang="en-US" altLang="en-US" sz="4400" b="1">
                  <a:solidFill>
                    <a:schemeClr val="bg1"/>
                  </a:solidFill>
                </a:endParaRPr>
              </a:p>
            </p:txBody>
          </p:sp>
          <p:sp>
            <p:nvSpPr>
              <p:cNvPr id="32" name="Rectangle 27">
                <a:extLst>
                  <a:ext uri="{FF2B5EF4-FFF2-40B4-BE49-F238E27FC236}">
                    <a16:creationId xmlns:a16="http://schemas.microsoft.com/office/drawing/2014/main" id="{95C5B1C8-0A70-7B16-C6A5-924D7F457EA9}"/>
                  </a:ext>
                </a:extLst>
              </p:cNvPr>
              <p:cNvSpPr>
                <a:spLocks noChangeArrowheads="1"/>
              </p:cNvSpPr>
              <p:nvPr/>
            </p:nvSpPr>
            <p:spPr bwMode="auto">
              <a:xfrm>
                <a:off x="-203944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42</a:t>
                </a:r>
                <a:endParaRPr lang="en-US" altLang="en-US" sz="4400" b="1">
                  <a:solidFill>
                    <a:schemeClr val="bg1"/>
                  </a:solidFill>
                </a:endParaRPr>
              </a:p>
            </p:txBody>
          </p:sp>
          <p:sp>
            <p:nvSpPr>
              <p:cNvPr id="33" name="Rectangle 28">
                <a:extLst>
                  <a:ext uri="{FF2B5EF4-FFF2-40B4-BE49-F238E27FC236}">
                    <a16:creationId xmlns:a16="http://schemas.microsoft.com/office/drawing/2014/main" id="{6CEE2D7D-6D8F-DE5D-5043-F9658FC35975}"/>
                  </a:ext>
                </a:extLst>
              </p:cNvPr>
              <p:cNvSpPr>
                <a:spLocks noChangeArrowheads="1"/>
              </p:cNvSpPr>
              <p:nvPr/>
            </p:nvSpPr>
            <p:spPr bwMode="auto">
              <a:xfrm>
                <a:off x="-113320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48</a:t>
                </a:r>
                <a:endParaRPr lang="en-US" altLang="en-US" sz="4400" b="1">
                  <a:solidFill>
                    <a:schemeClr val="bg1"/>
                  </a:solidFill>
                </a:endParaRPr>
              </a:p>
            </p:txBody>
          </p:sp>
          <p:sp>
            <p:nvSpPr>
              <p:cNvPr id="54" name="Rectangle 54">
                <a:extLst>
                  <a:ext uri="{FF2B5EF4-FFF2-40B4-BE49-F238E27FC236}">
                    <a16:creationId xmlns:a16="http://schemas.microsoft.com/office/drawing/2014/main" id="{FD316FA7-0703-616F-B8A0-337461E529A7}"/>
                  </a:ext>
                </a:extLst>
              </p:cNvPr>
              <p:cNvSpPr>
                <a:spLocks noChangeArrowheads="1"/>
              </p:cNvSpPr>
              <p:nvPr/>
            </p:nvSpPr>
            <p:spPr bwMode="auto">
              <a:xfrm>
                <a:off x="-9196715" y="639476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20</a:t>
                </a:r>
                <a:endParaRPr lang="en-US" altLang="en-US" sz="4800" b="1">
                  <a:solidFill>
                    <a:schemeClr val="bg1"/>
                  </a:solidFill>
                </a:endParaRPr>
              </a:p>
            </p:txBody>
          </p:sp>
          <p:sp>
            <p:nvSpPr>
              <p:cNvPr id="55" name="Rectangle 55">
                <a:extLst>
                  <a:ext uri="{FF2B5EF4-FFF2-40B4-BE49-F238E27FC236}">
                    <a16:creationId xmlns:a16="http://schemas.microsoft.com/office/drawing/2014/main" id="{101D1E93-53BC-0175-1D47-81B4F151696D}"/>
                  </a:ext>
                </a:extLst>
              </p:cNvPr>
              <p:cNvSpPr>
                <a:spLocks noChangeArrowheads="1"/>
              </p:cNvSpPr>
              <p:nvPr/>
            </p:nvSpPr>
            <p:spPr bwMode="auto">
              <a:xfrm>
                <a:off x="-9196715" y="698474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10</a:t>
                </a:r>
                <a:endParaRPr lang="en-US" altLang="en-US" sz="4800" b="1">
                  <a:solidFill>
                    <a:schemeClr val="bg1"/>
                  </a:solidFill>
                </a:endParaRPr>
              </a:p>
            </p:txBody>
          </p:sp>
          <p:sp>
            <p:nvSpPr>
              <p:cNvPr id="56" name="Rectangle 56">
                <a:extLst>
                  <a:ext uri="{FF2B5EF4-FFF2-40B4-BE49-F238E27FC236}">
                    <a16:creationId xmlns:a16="http://schemas.microsoft.com/office/drawing/2014/main" id="{64F61D0A-FB46-3A8D-11C1-63035A5D7FB5}"/>
                  </a:ext>
                </a:extLst>
              </p:cNvPr>
              <p:cNvSpPr>
                <a:spLocks noChangeArrowheads="1"/>
              </p:cNvSpPr>
              <p:nvPr/>
            </p:nvSpPr>
            <p:spPr bwMode="auto">
              <a:xfrm>
                <a:off x="-9196715" y="461682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50</a:t>
                </a:r>
                <a:endParaRPr lang="en-US" altLang="en-US" sz="4800" b="1">
                  <a:solidFill>
                    <a:schemeClr val="bg1"/>
                  </a:solidFill>
                </a:endParaRPr>
              </a:p>
            </p:txBody>
          </p:sp>
          <p:sp>
            <p:nvSpPr>
              <p:cNvPr id="57" name="Rectangle 57">
                <a:extLst>
                  <a:ext uri="{FF2B5EF4-FFF2-40B4-BE49-F238E27FC236}">
                    <a16:creationId xmlns:a16="http://schemas.microsoft.com/office/drawing/2014/main" id="{7E5286ED-EFAF-E345-1690-A5C7389A2ADA}"/>
                  </a:ext>
                </a:extLst>
              </p:cNvPr>
              <p:cNvSpPr>
                <a:spLocks noChangeArrowheads="1"/>
              </p:cNvSpPr>
              <p:nvPr/>
            </p:nvSpPr>
            <p:spPr bwMode="auto">
              <a:xfrm>
                <a:off x="-9196715" y="342888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70</a:t>
                </a:r>
                <a:endParaRPr lang="en-US" altLang="en-US" sz="4800" b="1">
                  <a:solidFill>
                    <a:schemeClr val="bg1"/>
                  </a:solidFill>
                </a:endParaRPr>
              </a:p>
            </p:txBody>
          </p:sp>
          <p:sp>
            <p:nvSpPr>
              <p:cNvPr id="58" name="Rectangle 58">
                <a:extLst>
                  <a:ext uri="{FF2B5EF4-FFF2-40B4-BE49-F238E27FC236}">
                    <a16:creationId xmlns:a16="http://schemas.microsoft.com/office/drawing/2014/main" id="{CE7078EB-3A9D-8211-41F6-254FE19BD3F1}"/>
                  </a:ext>
                </a:extLst>
              </p:cNvPr>
              <p:cNvSpPr>
                <a:spLocks noChangeArrowheads="1"/>
              </p:cNvSpPr>
              <p:nvPr/>
            </p:nvSpPr>
            <p:spPr bwMode="auto">
              <a:xfrm>
                <a:off x="-9196715" y="224624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90</a:t>
                </a:r>
                <a:endParaRPr lang="en-US" altLang="en-US" sz="4800" b="1">
                  <a:solidFill>
                    <a:schemeClr val="bg1"/>
                  </a:solidFill>
                </a:endParaRPr>
              </a:p>
            </p:txBody>
          </p:sp>
          <p:sp>
            <p:nvSpPr>
              <p:cNvPr id="59" name="Rectangle 59">
                <a:extLst>
                  <a:ext uri="{FF2B5EF4-FFF2-40B4-BE49-F238E27FC236}">
                    <a16:creationId xmlns:a16="http://schemas.microsoft.com/office/drawing/2014/main" id="{7F304A66-65D0-A221-9964-FE3E3D2EF216}"/>
                  </a:ext>
                </a:extLst>
              </p:cNvPr>
              <p:cNvSpPr>
                <a:spLocks noChangeArrowheads="1"/>
              </p:cNvSpPr>
              <p:nvPr/>
            </p:nvSpPr>
            <p:spPr bwMode="auto">
              <a:xfrm>
                <a:off x="-9196715" y="5804774"/>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30</a:t>
                </a:r>
                <a:endParaRPr lang="en-US" altLang="en-US" sz="4800" b="1">
                  <a:solidFill>
                    <a:schemeClr val="bg1"/>
                  </a:solidFill>
                </a:endParaRPr>
              </a:p>
            </p:txBody>
          </p:sp>
          <p:grpSp>
            <p:nvGrpSpPr>
              <p:cNvPr id="61" name="Group 60"/>
              <p:cNvGrpSpPr/>
              <p:nvPr/>
            </p:nvGrpSpPr>
            <p:grpSpPr>
              <a:xfrm>
                <a:off x="-8781543" y="1734192"/>
                <a:ext cx="8113651" cy="6221441"/>
                <a:chOff x="1653949" y="1715595"/>
                <a:chExt cx="7269957" cy="5574507"/>
              </a:xfrm>
            </p:grpSpPr>
            <p:sp>
              <p:nvSpPr>
                <p:cNvPr id="1005" name="Line 50">
                  <a:extLst>
                    <a:ext uri="{FF2B5EF4-FFF2-40B4-BE49-F238E27FC236}">
                      <a16:creationId xmlns:a16="http://schemas.microsoft.com/office/drawing/2014/main" id="{5F80F321-8D26-DA6E-2709-C09D34AC3C8E}"/>
                    </a:ext>
                  </a:extLst>
                </p:cNvPr>
                <p:cNvSpPr>
                  <a:spLocks noChangeShapeType="1"/>
                </p:cNvSpPr>
                <p:nvPr/>
              </p:nvSpPr>
              <p:spPr bwMode="auto">
                <a:xfrm flipH="1">
                  <a:off x="1653949" y="179179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06" name="Line 51">
                  <a:extLst>
                    <a:ext uri="{FF2B5EF4-FFF2-40B4-BE49-F238E27FC236}">
                      <a16:creationId xmlns:a16="http://schemas.microsoft.com/office/drawing/2014/main" id="{8EDAF271-F046-98C4-2BE8-D9EF9DA7E68A}"/>
                    </a:ext>
                  </a:extLst>
                </p:cNvPr>
                <p:cNvSpPr>
                  <a:spLocks noChangeShapeType="1"/>
                </p:cNvSpPr>
                <p:nvPr/>
              </p:nvSpPr>
              <p:spPr bwMode="auto">
                <a:xfrm flipH="1">
                  <a:off x="1653949" y="28562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07" name="Line 52">
                  <a:extLst>
                    <a:ext uri="{FF2B5EF4-FFF2-40B4-BE49-F238E27FC236}">
                      <a16:creationId xmlns:a16="http://schemas.microsoft.com/office/drawing/2014/main" id="{EC4864DD-AA7C-1C38-EB1E-A95DEEDCF2AE}"/>
                    </a:ext>
                  </a:extLst>
                </p:cNvPr>
                <p:cNvSpPr>
                  <a:spLocks noChangeShapeType="1"/>
                </p:cNvSpPr>
                <p:nvPr/>
              </p:nvSpPr>
              <p:spPr bwMode="auto">
                <a:xfrm flipH="1">
                  <a:off x="1653949" y="3915870"/>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08" name="Line 53">
                  <a:extLst>
                    <a:ext uri="{FF2B5EF4-FFF2-40B4-BE49-F238E27FC236}">
                      <a16:creationId xmlns:a16="http://schemas.microsoft.com/office/drawing/2014/main" id="{A2E86EF8-52A6-38FA-5C88-03A45760C9A9}"/>
                    </a:ext>
                  </a:extLst>
                </p:cNvPr>
                <p:cNvSpPr>
                  <a:spLocks noChangeShapeType="1"/>
                </p:cNvSpPr>
                <p:nvPr/>
              </p:nvSpPr>
              <p:spPr bwMode="auto">
                <a:xfrm flipH="1">
                  <a:off x="1653949" y="49802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09" name="Line 60">
                  <a:extLst>
                    <a:ext uri="{FF2B5EF4-FFF2-40B4-BE49-F238E27FC236}">
                      <a16:creationId xmlns:a16="http://schemas.microsoft.com/office/drawing/2014/main" id="{2C6CA599-DC01-77E1-C6AC-C5AB9A731AE2}"/>
                    </a:ext>
                  </a:extLst>
                </p:cNvPr>
                <p:cNvSpPr>
                  <a:spLocks noChangeShapeType="1"/>
                </p:cNvSpPr>
                <p:nvPr/>
              </p:nvSpPr>
              <p:spPr bwMode="auto">
                <a:xfrm flipH="1">
                  <a:off x="1653949" y="60399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0" name="Line 61">
                  <a:extLst>
                    <a:ext uri="{FF2B5EF4-FFF2-40B4-BE49-F238E27FC236}">
                      <a16:creationId xmlns:a16="http://schemas.microsoft.com/office/drawing/2014/main" id="{4971962A-B5A6-0E62-0784-400CE933810B}"/>
                    </a:ext>
                  </a:extLst>
                </p:cNvPr>
                <p:cNvSpPr>
                  <a:spLocks noChangeShapeType="1"/>
                </p:cNvSpPr>
                <p:nvPr/>
              </p:nvSpPr>
              <p:spPr bwMode="auto">
                <a:xfrm flipH="1">
                  <a:off x="1653949" y="710436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1" name="Line 62">
                  <a:extLst>
                    <a:ext uri="{FF2B5EF4-FFF2-40B4-BE49-F238E27FC236}">
                      <a16:creationId xmlns:a16="http://schemas.microsoft.com/office/drawing/2014/main" id="{B21E78A6-66AF-3ED2-032E-DACB3A2BAC23}"/>
                    </a:ext>
                  </a:extLst>
                </p:cNvPr>
                <p:cNvSpPr>
                  <a:spLocks noChangeShapeType="1"/>
                </p:cNvSpPr>
                <p:nvPr/>
              </p:nvSpPr>
              <p:spPr bwMode="auto">
                <a:xfrm flipH="1">
                  <a:off x="1653949" y="23228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2" name="Line 63">
                  <a:extLst>
                    <a:ext uri="{FF2B5EF4-FFF2-40B4-BE49-F238E27FC236}">
                      <a16:creationId xmlns:a16="http://schemas.microsoft.com/office/drawing/2014/main" id="{C54227A5-D419-925D-FD5D-3218097BCEB2}"/>
                    </a:ext>
                  </a:extLst>
                </p:cNvPr>
                <p:cNvSpPr>
                  <a:spLocks noChangeShapeType="1"/>
                </p:cNvSpPr>
                <p:nvPr/>
              </p:nvSpPr>
              <p:spPr bwMode="auto">
                <a:xfrm flipH="1">
                  <a:off x="1653949" y="3387232"/>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3" name="Line 64">
                  <a:extLst>
                    <a:ext uri="{FF2B5EF4-FFF2-40B4-BE49-F238E27FC236}">
                      <a16:creationId xmlns:a16="http://schemas.microsoft.com/office/drawing/2014/main" id="{57D73FAD-C813-CC8A-9783-648411EAA86B}"/>
                    </a:ext>
                  </a:extLst>
                </p:cNvPr>
                <p:cNvSpPr>
                  <a:spLocks noChangeShapeType="1"/>
                </p:cNvSpPr>
                <p:nvPr/>
              </p:nvSpPr>
              <p:spPr bwMode="auto">
                <a:xfrm flipH="1">
                  <a:off x="1653949" y="44468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4" name="Line 65">
                  <a:extLst>
                    <a:ext uri="{FF2B5EF4-FFF2-40B4-BE49-F238E27FC236}">
                      <a16:creationId xmlns:a16="http://schemas.microsoft.com/office/drawing/2014/main" id="{D84D8208-8A13-A80C-0DF5-E228F980AC8A}"/>
                    </a:ext>
                  </a:extLst>
                </p:cNvPr>
                <p:cNvSpPr>
                  <a:spLocks noChangeShapeType="1"/>
                </p:cNvSpPr>
                <p:nvPr/>
              </p:nvSpPr>
              <p:spPr bwMode="auto">
                <a:xfrm flipH="1">
                  <a:off x="1653949" y="5508926"/>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5" name="Line 66">
                  <a:extLst>
                    <a:ext uri="{FF2B5EF4-FFF2-40B4-BE49-F238E27FC236}">
                      <a16:creationId xmlns:a16="http://schemas.microsoft.com/office/drawing/2014/main" id="{15E24DEF-1A98-3856-6F96-3E880AA4CE3F}"/>
                    </a:ext>
                  </a:extLst>
                </p:cNvPr>
                <p:cNvSpPr>
                  <a:spLocks noChangeShapeType="1"/>
                </p:cNvSpPr>
                <p:nvPr/>
              </p:nvSpPr>
              <p:spPr bwMode="auto">
                <a:xfrm flipH="1">
                  <a:off x="1653949" y="65733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6" name="Freeform 67">
                  <a:extLst>
                    <a:ext uri="{FF2B5EF4-FFF2-40B4-BE49-F238E27FC236}">
                      <a16:creationId xmlns:a16="http://schemas.microsoft.com/office/drawing/2014/main" id="{F160C9E7-9936-17FB-3C79-09D4428B1EFF}"/>
                    </a:ext>
                  </a:extLst>
                </p:cNvPr>
                <p:cNvSpPr>
                  <a:spLocks/>
                </p:cNvSpPr>
                <p:nvPr/>
              </p:nvSpPr>
              <p:spPr bwMode="auto">
                <a:xfrm>
                  <a:off x="1763486" y="1715595"/>
                  <a:ext cx="7160420" cy="5469732"/>
                </a:xfrm>
                <a:custGeom>
                  <a:avLst/>
                  <a:gdLst>
                    <a:gd name="T0" fmla="*/ 3007 w 3007"/>
                    <a:gd name="T1" fmla="*/ 2297 h 2297"/>
                    <a:gd name="T2" fmla="*/ 0 w 3007"/>
                    <a:gd name="T3" fmla="*/ 2297 h 2297"/>
                    <a:gd name="T4" fmla="*/ 0 w 3007"/>
                    <a:gd name="T5" fmla="*/ 0 h 2297"/>
                  </a:gdLst>
                  <a:ahLst/>
                  <a:cxnLst>
                    <a:cxn ang="0">
                      <a:pos x="T0" y="T1"/>
                    </a:cxn>
                    <a:cxn ang="0">
                      <a:pos x="T2" y="T3"/>
                    </a:cxn>
                    <a:cxn ang="0">
                      <a:pos x="T4" y="T5"/>
                    </a:cxn>
                  </a:cxnLst>
                  <a:rect l="0" t="0" r="r" b="b"/>
                  <a:pathLst>
                    <a:path w="3007" h="2297">
                      <a:moveTo>
                        <a:pt x="3007" y="2297"/>
                      </a:moveTo>
                      <a:lnTo>
                        <a:pt x="0" y="2297"/>
                      </a:lnTo>
                      <a:lnTo>
                        <a:pt x="0" y="0"/>
                      </a:lnTo>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7" name="Line 69">
                  <a:extLst>
                    <a:ext uri="{FF2B5EF4-FFF2-40B4-BE49-F238E27FC236}">
                      <a16:creationId xmlns:a16="http://schemas.microsoft.com/office/drawing/2014/main" id="{B85A4E76-215A-4236-B48F-D7B9E4223BAD}"/>
                    </a:ext>
                  </a:extLst>
                </p:cNvPr>
                <p:cNvSpPr>
                  <a:spLocks noChangeShapeType="1"/>
                </p:cNvSpPr>
                <p:nvPr/>
              </p:nvSpPr>
              <p:spPr bwMode="auto">
                <a:xfrm>
                  <a:off x="215401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8" name="Line 70">
                  <a:extLst>
                    <a:ext uri="{FF2B5EF4-FFF2-40B4-BE49-F238E27FC236}">
                      <a16:creationId xmlns:a16="http://schemas.microsoft.com/office/drawing/2014/main" id="{6B20E300-9661-CFAB-E70F-AE300D1D4DEB}"/>
                    </a:ext>
                  </a:extLst>
                </p:cNvPr>
                <p:cNvSpPr>
                  <a:spLocks noChangeShapeType="1"/>
                </p:cNvSpPr>
                <p:nvPr/>
              </p:nvSpPr>
              <p:spPr bwMode="auto">
                <a:xfrm>
                  <a:off x="377564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9" name="Line 71">
                  <a:extLst>
                    <a:ext uri="{FF2B5EF4-FFF2-40B4-BE49-F238E27FC236}">
                      <a16:creationId xmlns:a16="http://schemas.microsoft.com/office/drawing/2014/main" id="{B60363EA-4667-9A71-AAFF-EA52A851CB33}"/>
                    </a:ext>
                  </a:extLst>
                </p:cNvPr>
                <p:cNvSpPr>
                  <a:spLocks noChangeShapeType="1"/>
                </p:cNvSpPr>
                <p:nvPr/>
              </p:nvSpPr>
              <p:spPr bwMode="auto">
                <a:xfrm>
                  <a:off x="539489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20" name="Line 72">
                  <a:extLst>
                    <a:ext uri="{FF2B5EF4-FFF2-40B4-BE49-F238E27FC236}">
                      <a16:creationId xmlns:a16="http://schemas.microsoft.com/office/drawing/2014/main" id="{B813C89F-D4A1-A089-C890-3B9DB5675460}"/>
                    </a:ext>
                  </a:extLst>
                </p:cNvPr>
                <p:cNvSpPr>
                  <a:spLocks noChangeShapeType="1"/>
                </p:cNvSpPr>
                <p:nvPr/>
              </p:nvSpPr>
              <p:spPr bwMode="auto">
                <a:xfrm>
                  <a:off x="29660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21" name="Line 73">
                  <a:extLst>
                    <a:ext uri="{FF2B5EF4-FFF2-40B4-BE49-F238E27FC236}">
                      <a16:creationId xmlns:a16="http://schemas.microsoft.com/office/drawing/2014/main" id="{2E6B6BFC-E319-10F8-1335-266CCD7C4B16}"/>
                    </a:ext>
                  </a:extLst>
                </p:cNvPr>
                <p:cNvSpPr>
                  <a:spLocks noChangeShapeType="1"/>
                </p:cNvSpPr>
                <p:nvPr/>
              </p:nvSpPr>
              <p:spPr bwMode="auto">
                <a:xfrm>
                  <a:off x="45876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22" name="Line 74">
                  <a:extLst>
                    <a:ext uri="{FF2B5EF4-FFF2-40B4-BE49-F238E27FC236}">
                      <a16:creationId xmlns:a16="http://schemas.microsoft.com/office/drawing/2014/main" id="{EF8E11C7-89EF-0F03-5D04-66E215F9C48E}"/>
                    </a:ext>
                  </a:extLst>
                </p:cNvPr>
                <p:cNvSpPr>
                  <a:spLocks noChangeShapeType="1"/>
                </p:cNvSpPr>
                <p:nvPr/>
              </p:nvSpPr>
              <p:spPr bwMode="auto">
                <a:xfrm>
                  <a:off x="7016523"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23" name="Line 75">
                  <a:extLst>
                    <a:ext uri="{FF2B5EF4-FFF2-40B4-BE49-F238E27FC236}">
                      <a16:creationId xmlns:a16="http://schemas.microsoft.com/office/drawing/2014/main" id="{283A96CF-6D1B-C8A3-EAA0-B16D0CA871E3}"/>
                    </a:ext>
                  </a:extLst>
                </p:cNvPr>
                <p:cNvSpPr>
                  <a:spLocks noChangeShapeType="1"/>
                </p:cNvSpPr>
                <p:nvPr/>
              </p:nvSpPr>
              <p:spPr bwMode="auto">
                <a:xfrm>
                  <a:off x="78261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24" name="Line 76">
                  <a:extLst>
                    <a:ext uri="{FF2B5EF4-FFF2-40B4-BE49-F238E27FC236}">
                      <a16:creationId xmlns:a16="http://schemas.microsoft.com/office/drawing/2014/main" id="{8EB1FBE8-31DA-9600-C3ED-0B8F56882796}"/>
                    </a:ext>
                  </a:extLst>
                </p:cNvPr>
                <p:cNvSpPr>
                  <a:spLocks noChangeShapeType="1"/>
                </p:cNvSpPr>
                <p:nvPr/>
              </p:nvSpPr>
              <p:spPr bwMode="auto">
                <a:xfrm>
                  <a:off x="863815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25" name="Line 77">
                  <a:extLst>
                    <a:ext uri="{FF2B5EF4-FFF2-40B4-BE49-F238E27FC236}">
                      <a16:creationId xmlns:a16="http://schemas.microsoft.com/office/drawing/2014/main" id="{13D99736-EEA4-8172-7B30-745FF1851672}"/>
                    </a:ext>
                  </a:extLst>
                </p:cNvPr>
                <p:cNvSpPr>
                  <a:spLocks noChangeShapeType="1"/>
                </p:cNvSpPr>
                <p:nvPr/>
              </p:nvSpPr>
              <p:spPr bwMode="auto">
                <a:xfrm>
                  <a:off x="62045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grpSp>
        </p:grpSp>
        <p:sp>
          <p:nvSpPr>
            <p:cNvPr id="1028" name="Rectangle 78">
              <a:extLst>
                <a:ext uri="{FF2B5EF4-FFF2-40B4-BE49-F238E27FC236}">
                  <a16:creationId xmlns:a16="http://schemas.microsoft.com/office/drawing/2014/main" id="{20EA180A-9BCB-7617-210F-E1415F9F8DFE}"/>
                </a:ext>
              </a:extLst>
            </p:cNvPr>
            <p:cNvSpPr>
              <a:spLocks noChangeArrowheads="1"/>
            </p:cNvSpPr>
            <p:nvPr/>
          </p:nvSpPr>
          <p:spPr bwMode="auto">
            <a:xfrm>
              <a:off x="520792" y="8019015"/>
              <a:ext cx="81435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tabLst>
                  <a:tab pos="1608138" algn="ctr"/>
                  <a:tab pos="2344738" algn="ctr"/>
                  <a:tab pos="3141663" algn="ctr"/>
                  <a:tab pos="3894138" algn="ctr"/>
                  <a:tab pos="4630738" algn="ctr"/>
                  <a:tab pos="5368925" algn="ctr"/>
                  <a:tab pos="6180138" algn="ctr"/>
                  <a:tab pos="6916738" algn="ctr"/>
                  <a:tab pos="7654925" algn="ctr"/>
                </a:tabLst>
                <a:defRPr/>
              </a:pPr>
              <a:r>
                <a:rPr lang="en-US" altLang="en-US" sz="2000" b="1" dirty="0">
                  <a:solidFill>
                    <a:schemeClr val="bg1"/>
                  </a:solidFill>
                  <a:latin typeface="+mj-lt"/>
                </a:rPr>
                <a:t>No. at risk</a:t>
              </a:r>
            </a:p>
            <a:p>
              <a:pPr lvl="0" defTabSz="1371600" eaLnBrk="1" fontAlgn="auto" hangingPunct="1">
                <a:spcBef>
                  <a:spcPts val="0"/>
                </a:spcBef>
                <a:spcAft>
                  <a:spcPts val="0"/>
                </a:spcAft>
                <a:tabLst>
                  <a:tab pos="1608138" algn="ctr"/>
                  <a:tab pos="2344738" algn="ctr"/>
                  <a:tab pos="3141663" algn="ctr"/>
                  <a:tab pos="3894138" algn="ctr"/>
                  <a:tab pos="4630738" algn="ctr"/>
                  <a:tab pos="5368925" algn="ctr"/>
                  <a:tab pos="6180138" algn="ctr"/>
                  <a:tab pos="6916738" algn="ctr"/>
                  <a:tab pos="7654925" algn="ctr"/>
                </a:tabLst>
                <a:defRPr/>
              </a:pPr>
              <a:r>
                <a:rPr lang="en-US" altLang="en-US" sz="2000" b="1" dirty="0" err="1">
                  <a:solidFill>
                    <a:srgbClr val="6DCFF6">
                      <a:lumMod val="75000"/>
                    </a:srgbClr>
                  </a:solidFill>
                  <a:latin typeface="Calibri"/>
                </a:rPr>
                <a:t>Ribo</a:t>
              </a:r>
              <a:r>
                <a:rPr lang="en-US" altLang="en-US" sz="2000" b="1" dirty="0">
                  <a:solidFill>
                    <a:srgbClr val="6DCFF6">
                      <a:lumMod val="75000"/>
                    </a:srgbClr>
                  </a:solidFill>
                  <a:latin typeface="Calibri"/>
                </a:rPr>
                <a:t> + NSAI	</a:t>
              </a:r>
              <a:r>
                <a:rPr lang="en-US" altLang="en-US" sz="2000" b="1" dirty="0">
                  <a:solidFill>
                    <a:schemeClr val="bg1"/>
                  </a:solidFill>
                  <a:latin typeface="Calibri"/>
                </a:rPr>
                <a:t>1011	930	903	884	854	616	168	10	0</a:t>
              </a:r>
            </a:p>
            <a:p>
              <a:pPr lvl="0" defTabSz="1371600" eaLnBrk="1" fontAlgn="auto" hangingPunct="1">
                <a:spcBef>
                  <a:spcPts val="0"/>
                </a:spcBef>
                <a:spcAft>
                  <a:spcPts val="0"/>
                </a:spcAft>
                <a:tabLst>
                  <a:tab pos="1608138" algn="ctr"/>
                  <a:tab pos="2344738" algn="ctr"/>
                  <a:tab pos="3141663" algn="ctr"/>
                  <a:tab pos="3894138" algn="ctr"/>
                  <a:tab pos="4630738" algn="ctr"/>
                  <a:tab pos="5368925" algn="ctr"/>
                  <a:tab pos="6180138" algn="ctr"/>
                  <a:tab pos="6916738" algn="ctr"/>
                  <a:tab pos="7654925" algn="ctr"/>
                </a:tabLst>
                <a:defRPr/>
              </a:pPr>
              <a:r>
                <a:rPr lang="en-US" altLang="en-US" sz="2000" b="1" dirty="0">
                  <a:solidFill>
                    <a:srgbClr val="868A89"/>
                  </a:solidFill>
                  <a:latin typeface="Calibri"/>
                </a:rPr>
                <a:t>NSAI alone	</a:t>
              </a:r>
              <a:r>
                <a:rPr lang="en-US" altLang="en-US" sz="2000" b="1" dirty="0">
                  <a:solidFill>
                    <a:schemeClr val="bg1"/>
                  </a:solidFill>
                  <a:latin typeface="Calibri"/>
                </a:rPr>
                <a:t>1034	949	924	893	864	615	160	9	0</a:t>
              </a:r>
              <a:endParaRPr lang="en-US" altLang="en-US" sz="4400" b="1" dirty="0">
                <a:solidFill>
                  <a:schemeClr val="bg1"/>
                </a:solidFill>
                <a:latin typeface="Calibri"/>
              </a:endParaRPr>
            </a:p>
          </p:txBody>
        </p:sp>
        <p:sp>
          <p:nvSpPr>
            <p:cNvPr id="10" name="TextBox 9"/>
            <p:cNvSpPr txBox="1"/>
            <p:nvPr/>
          </p:nvSpPr>
          <p:spPr>
            <a:xfrm>
              <a:off x="4406187" y="7828012"/>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6341" name="Freeform 6"/>
            <p:cNvSpPr>
              <a:spLocks/>
            </p:cNvSpPr>
            <p:nvPr/>
          </p:nvSpPr>
          <p:spPr bwMode="auto">
            <a:xfrm>
              <a:off x="2106613" y="2836863"/>
              <a:ext cx="5718175" cy="463550"/>
            </a:xfrm>
            <a:custGeom>
              <a:avLst/>
              <a:gdLst>
                <a:gd name="T0" fmla="*/ 0 w 3602"/>
                <a:gd name="T1" fmla="*/ 0 h 292"/>
                <a:gd name="T2" fmla="*/ 112 w 3602"/>
                <a:gd name="T3" fmla="*/ 0 h 292"/>
                <a:gd name="T4" fmla="*/ 120 w 3602"/>
                <a:gd name="T5" fmla="*/ 6 h 292"/>
                <a:gd name="T6" fmla="*/ 210 w 3602"/>
                <a:gd name="T7" fmla="*/ 6 h 292"/>
                <a:gd name="T8" fmla="*/ 218 w 3602"/>
                <a:gd name="T9" fmla="*/ 12 h 292"/>
                <a:gd name="T10" fmla="*/ 466 w 3602"/>
                <a:gd name="T11" fmla="*/ 12 h 292"/>
                <a:gd name="T12" fmla="*/ 506 w 3602"/>
                <a:gd name="T13" fmla="*/ 12 h 292"/>
                <a:gd name="T14" fmla="*/ 514 w 3602"/>
                <a:gd name="T15" fmla="*/ 18 h 292"/>
                <a:gd name="T16" fmla="*/ 578 w 3602"/>
                <a:gd name="T17" fmla="*/ 18 h 292"/>
                <a:gd name="T18" fmla="*/ 594 w 3602"/>
                <a:gd name="T19" fmla="*/ 24 h 292"/>
                <a:gd name="T20" fmla="*/ 766 w 3602"/>
                <a:gd name="T21" fmla="*/ 24 h 292"/>
                <a:gd name="T22" fmla="*/ 774 w 3602"/>
                <a:gd name="T23" fmla="*/ 28 h 292"/>
                <a:gd name="T24" fmla="*/ 896 w 3602"/>
                <a:gd name="T25" fmla="*/ 28 h 292"/>
                <a:gd name="T26" fmla="*/ 904 w 3602"/>
                <a:gd name="T27" fmla="*/ 38 h 292"/>
                <a:gd name="T28" fmla="*/ 936 w 3602"/>
                <a:gd name="T29" fmla="*/ 38 h 292"/>
                <a:gd name="T30" fmla="*/ 942 w 3602"/>
                <a:gd name="T31" fmla="*/ 46 h 292"/>
                <a:gd name="T32" fmla="*/ 1006 w 3602"/>
                <a:gd name="T33" fmla="*/ 46 h 292"/>
                <a:gd name="T34" fmla="*/ 1022 w 3602"/>
                <a:gd name="T35" fmla="*/ 60 h 292"/>
                <a:gd name="T36" fmla="*/ 1144 w 3602"/>
                <a:gd name="T37" fmla="*/ 60 h 292"/>
                <a:gd name="T38" fmla="*/ 1152 w 3602"/>
                <a:gd name="T39" fmla="*/ 70 h 292"/>
                <a:gd name="T40" fmla="*/ 1276 w 3602"/>
                <a:gd name="T41" fmla="*/ 70 h 292"/>
                <a:gd name="T42" fmla="*/ 1282 w 3602"/>
                <a:gd name="T43" fmla="*/ 78 h 292"/>
                <a:gd name="T44" fmla="*/ 1356 w 3602"/>
                <a:gd name="T45" fmla="*/ 78 h 292"/>
                <a:gd name="T46" fmla="*/ 1364 w 3602"/>
                <a:gd name="T47" fmla="*/ 84 h 292"/>
                <a:gd name="T48" fmla="*/ 1404 w 3602"/>
                <a:gd name="T49" fmla="*/ 84 h 292"/>
                <a:gd name="T50" fmla="*/ 1416 w 3602"/>
                <a:gd name="T51" fmla="*/ 88 h 292"/>
                <a:gd name="T52" fmla="*/ 1548 w 3602"/>
                <a:gd name="T53" fmla="*/ 88 h 292"/>
                <a:gd name="T54" fmla="*/ 1550 w 3602"/>
                <a:gd name="T55" fmla="*/ 98 h 292"/>
                <a:gd name="T56" fmla="*/ 1694 w 3602"/>
                <a:gd name="T57" fmla="*/ 98 h 292"/>
                <a:gd name="T58" fmla="*/ 1704 w 3602"/>
                <a:gd name="T59" fmla="*/ 104 h 292"/>
                <a:gd name="T60" fmla="*/ 1724 w 3602"/>
                <a:gd name="T61" fmla="*/ 104 h 292"/>
                <a:gd name="T62" fmla="*/ 1730 w 3602"/>
                <a:gd name="T63" fmla="*/ 114 h 292"/>
                <a:gd name="T64" fmla="*/ 1984 w 3602"/>
                <a:gd name="T65" fmla="*/ 114 h 292"/>
                <a:gd name="T66" fmla="*/ 1992 w 3602"/>
                <a:gd name="T67" fmla="*/ 122 h 292"/>
                <a:gd name="T68" fmla="*/ 2064 w 3602"/>
                <a:gd name="T69" fmla="*/ 122 h 292"/>
                <a:gd name="T70" fmla="*/ 2074 w 3602"/>
                <a:gd name="T71" fmla="*/ 128 h 292"/>
                <a:gd name="T72" fmla="*/ 2192 w 3602"/>
                <a:gd name="T73" fmla="*/ 128 h 292"/>
                <a:gd name="T74" fmla="*/ 2200 w 3602"/>
                <a:gd name="T75" fmla="*/ 134 h 292"/>
                <a:gd name="T76" fmla="*/ 2240 w 3602"/>
                <a:gd name="T77" fmla="*/ 134 h 292"/>
                <a:gd name="T78" fmla="*/ 2256 w 3602"/>
                <a:gd name="T79" fmla="*/ 148 h 292"/>
                <a:gd name="T80" fmla="*/ 2328 w 3602"/>
                <a:gd name="T81" fmla="*/ 148 h 292"/>
                <a:gd name="T82" fmla="*/ 2328 w 3602"/>
                <a:gd name="T83" fmla="*/ 164 h 292"/>
                <a:gd name="T84" fmla="*/ 2358 w 3602"/>
                <a:gd name="T85" fmla="*/ 164 h 292"/>
                <a:gd name="T86" fmla="*/ 2358 w 3602"/>
                <a:gd name="T87" fmla="*/ 180 h 292"/>
                <a:gd name="T88" fmla="*/ 2472 w 3602"/>
                <a:gd name="T89" fmla="*/ 180 h 292"/>
                <a:gd name="T90" fmla="*/ 2478 w 3602"/>
                <a:gd name="T91" fmla="*/ 186 h 292"/>
                <a:gd name="T92" fmla="*/ 2514 w 3602"/>
                <a:gd name="T93" fmla="*/ 186 h 292"/>
                <a:gd name="T94" fmla="*/ 2520 w 3602"/>
                <a:gd name="T95" fmla="*/ 192 h 292"/>
                <a:gd name="T96" fmla="*/ 2582 w 3602"/>
                <a:gd name="T97" fmla="*/ 192 h 292"/>
                <a:gd name="T98" fmla="*/ 2592 w 3602"/>
                <a:gd name="T99" fmla="*/ 202 h 292"/>
                <a:gd name="T100" fmla="*/ 2658 w 3602"/>
                <a:gd name="T101" fmla="*/ 202 h 292"/>
                <a:gd name="T102" fmla="*/ 2658 w 3602"/>
                <a:gd name="T103" fmla="*/ 214 h 292"/>
                <a:gd name="T104" fmla="*/ 2684 w 3602"/>
                <a:gd name="T105" fmla="*/ 214 h 292"/>
                <a:gd name="T106" fmla="*/ 2684 w 3602"/>
                <a:gd name="T107" fmla="*/ 238 h 292"/>
                <a:gd name="T108" fmla="*/ 2736 w 3602"/>
                <a:gd name="T109" fmla="*/ 238 h 292"/>
                <a:gd name="T110" fmla="*/ 2736 w 3602"/>
                <a:gd name="T111" fmla="*/ 248 h 292"/>
                <a:gd name="T112" fmla="*/ 3032 w 3602"/>
                <a:gd name="T113" fmla="*/ 248 h 292"/>
                <a:gd name="T114" fmla="*/ 3032 w 3602"/>
                <a:gd name="T115" fmla="*/ 292 h 292"/>
                <a:gd name="T116" fmla="*/ 3602 w 3602"/>
                <a:gd name="T117"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2" h="292">
                  <a:moveTo>
                    <a:pt x="0" y="0"/>
                  </a:moveTo>
                  <a:lnTo>
                    <a:pt x="112" y="0"/>
                  </a:lnTo>
                  <a:lnTo>
                    <a:pt x="120" y="6"/>
                  </a:lnTo>
                  <a:lnTo>
                    <a:pt x="210" y="6"/>
                  </a:lnTo>
                  <a:lnTo>
                    <a:pt x="218" y="12"/>
                  </a:lnTo>
                  <a:lnTo>
                    <a:pt x="466" y="12"/>
                  </a:lnTo>
                  <a:lnTo>
                    <a:pt x="506" y="12"/>
                  </a:lnTo>
                  <a:lnTo>
                    <a:pt x="514" y="18"/>
                  </a:lnTo>
                  <a:lnTo>
                    <a:pt x="578" y="18"/>
                  </a:lnTo>
                  <a:lnTo>
                    <a:pt x="594" y="24"/>
                  </a:lnTo>
                  <a:lnTo>
                    <a:pt x="766" y="24"/>
                  </a:lnTo>
                  <a:lnTo>
                    <a:pt x="774" y="28"/>
                  </a:lnTo>
                  <a:lnTo>
                    <a:pt x="896" y="28"/>
                  </a:lnTo>
                  <a:lnTo>
                    <a:pt x="904" y="38"/>
                  </a:lnTo>
                  <a:lnTo>
                    <a:pt x="936" y="38"/>
                  </a:lnTo>
                  <a:lnTo>
                    <a:pt x="942" y="46"/>
                  </a:lnTo>
                  <a:lnTo>
                    <a:pt x="1006" y="46"/>
                  </a:lnTo>
                  <a:lnTo>
                    <a:pt x="1022" y="60"/>
                  </a:lnTo>
                  <a:lnTo>
                    <a:pt x="1144" y="60"/>
                  </a:lnTo>
                  <a:lnTo>
                    <a:pt x="1152" y="70"/>
                  </a:lnTo>
                  <a:lnTo>
                    <a:pt x="1276" y="70"/>
                  </a:lnTo>
                  <a:lnTo>
                    <a:pt x="1282" y="78"/>
                  </a:lnTo>
                  <a:lnTo>
                    <a:pt x="1356" y="78"/>
                  </a:lnTo>
                  <a:lnTo>
                    <a:pt x="1364" y="84"/>
                  </a:lnTo>
                  <a:lnTo>
                    <a:pt x="1404" y="84"/>
                  </a:lnTo>
                  <a:lnTo>
                    <a:pt x="1416" y="88"/>
                  </a:lnTo>
                  <a:lnTo>
                    <a:pt x="1548" y="88"/>
                  </a:lnTo>
                  <a:lnTo>
                    <a:pt x="1550" y="98"/>
                  </a:lnTo>
                  <a:lnTo>
                    <a:pt x="1694" y="98"/>
                  </a:lnTo>
                  <a:lnTo>
                    <a:pt x="1704" y="104"/>
                  </a:lnTo>
                  <a:lnTo>
                    <a:pt x="1724" y="104"/>
                  </a:lnTo>
                  <a:lnTo>
                    <a:pt x="1730" y="114"/>
                  </a:lnTo>
                  <a:lnTo>
                    <a:pt x="1984" y="114"/>
                  </a:lnTo>
                  <a:lnTo>
                    <a:pt x="1992" y="122"/>
                  </a:lnTo>
                  <a:lnTo>
                    <a:pt x="2064" y="122"/>
                  </a:lnTo>
                  <a:lnTo>
                    <a:pt x="2074" y="128"/>
                  </a:lnTo>
                  <a:lnTo>
                    <a:pt x="2192" y="128"/>
                  </a:lnTo>
                  <a:lnTo>
                    <a:pt x="2200" y="134"/>
                  </a:lnTo>
                  <a:lnTo>
                    <a:pt x="2240" y="134"/>
                  </a:lnTo>
                  <a:lnTo>
                    <a:pt x="2256" y="148"/>
                  </a:lnTo>
                  <a:lnTo>
                    <a:pt x="2328" y="148"/>
                  </a:lnTo>
                  <a:lnTo>
                    <a:pt x="2328" y="164"/>
                  </a:lnTo>
                  <a:lnTo>
                    <a:pt x="2358" y="164"/>
                  </a:lnTo>
                  <a:lnTo>
                    <a:pt x="2358" y="180"/>
                  </a:lnTo>
                  <a:lnTo>
                    <a:pt x="2472" y="180"/>
                  </a:lnTo>
                  <a:lnTo>
                    <a:pt x="2478" y="186"/>
                  </a:lnTo>
                  <a:lnTo>
                    <a:pt x="2514" y="186"/>
                  </a:lnTo>
                  <a:lnTo>
                    <a:pt x="2520" y="192"/>
                  </a:lnTo>
                  <a:lnTo>
                    <a:pt x="2582" y="192"/>
                  </a:lnTo>
                  <a:lnTo>
                    <a:pt x="2592" y="202"/>
                  </a:lnTo>
                  <a:lnTo>
                    <a:pt x="2658" y="202"/>
                  </a:lnTo>
                  <a:lnTo>
                    <a:pt x="2658" y="214"/>
                  </a:lnTo>
                  <a:lnTo>
                    <a:pt x="2684" y="214"/>
                  </a:lnTo>
                  <a:lnTo>
                    <a:pt x="2684" y="238"/>
                  </a:lnTo>
                  <a:lnTo>
                    <a:pt x="2736" y="238"/>
                  </a:lnTo>
                  <a:lnTo>
                    <a:pt x="2736" y="248"/>
                  </a:lnTo>
                  <a:lnTo>
                    <a:pt x="3032" y="248"/>
                  </a:lnTo>
                  <a:lnTo>
                    <a:pt x="3032" y="292"/>
                  </a:lnTo>
                  <a:lnTo>
                    <a:pt x="3602" y="292"/>
                  </a:lnTo>
                </a:path>
              </a:pathLst>
            </a:custGeom>
            <a:noFill/>
            <a:ln w="381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5" name="Freeform 120"/>
            <p:cNvSpPr>
              <a:spLocks/>
            </p:cNvSpPr>
            <p:nvPr/>
          </p:nvSpPr>
          <p:spPr bwMode="auto">
            <a:xfrm>
              <a:off x="7748588" y="3224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6" name="Freeform 121"/>
            <p:cNvSpPr>
              <a:spLocks/>
            </p:cNvSpPr>
            <p:nvPr/>
          </p:nvSpPr>
          <p:spPr bwMode="auto">
            <a:xfrm>
              <a:off x="7669213" y="32242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7" name="Freeform 122"/>
            <p:cNvSpPr>
              <a:spLocks/>
            </p:cNvSpPr>
            <p:nvPr/>
          </p:nvSpPr>
          <p:spPr bwMode="auto">
            <a:xfrm>
              <a:off x="7640638" y="3224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8" name="Freeform 123"/>
            <p:cNvSpPr>
              <a:spLocks/>
            </p:cNvSpPr>
            <p:nvPr/>
          </p:nvSpPr>
          <p:spPr bwMode="auto">
            <a:xfrm>
              <a:off x="7513638" y="32242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9" name="Freeform 124"/>
            <p:cNvSpPr>
              <a:spLocks/>
            </p:cNvSpPr>
            <p:nvPr/>
          </p:nvSpPr>
          <p:spPr bwMode="auto">
            <a:xfrm>
              <a:off x="7259638" y="3224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0" name="Freeform 125"/>
            <p:cNvSpPr>
              <a:spLocks/>
            </p:cNvSpPr>
            <p:nvPr/>
          </p:nvSpPr>
          <p:spPr bwMode="auto">
            <a:xfrm>
              <a:off x="7231063" y="32242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1" name="Freeform 126"/>
            <p:cNvSpPr>
              <a:spLocks/>
            </p:cNvSpPr>
            <p:nvPr/>
          </p:nvSpPr>
          <p:spPr bwMode="auto">
            <a:xfrm>
              <a:off x="7154863" y="32242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2" name="Freeform 127"/>
            <p:cNvSpPr>
              <a:spLocks/>
            </p:cNvSpPr>
            <p:nvPr/>
          </p:nvSpPr>
          <p:spPr bwMode="auto">
            <a:xfrm>
              <a:off x="7062788" y="3224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3" name="Freeform 128"/>
            <p:cNvSpPr>
              <a:spLocks/>
            </p:cNvSpPr>
            <p:nvPr/>
          </p:nvSpPr>
          <p:spPr bwMode="auto">
            <a:xfrm>
              <a:off x="6999288" y="3224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4" name="Freeform 129"/>
            <p:cNvSpPr>
              <a:spLocks/>
            </p:cNvSpPr>
            <p:nvPr/>
          </p:nvSpPr>
          <p:spPr bwMode="auto">
            <a:xfrm>
              <a:off x="6970713" y="3224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5" name="Freeform 130"/>
            <p:cNvSpPr>
              <a:spLocks/>
            </p:cNvSpPr>
            <p:nvPr/>
          </p:nvSpPr>
          <p:spPr bwMode="auto">
            <a:xfrm>
              <a:off x="6938963" y="32242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6" name="Freeform 131"/>
            <p:cNvSpPr>
              <a:spLocks/>
            </p:cNvSpPr>
            <p:nvPr/>
          </p:nvSpPr>
          <p:spPr bwMode="auto">
            <a:xfrm>
              <a:off x="6884988" y="32242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7" name="Freeform 132"/>
            <p:cNvSpPr>
              <a:spLocks/>
            </p:cNvSpPr>
            <p:nvPr/>
          </p:nvSpPr>
          <p:spPr bwMode="auto">
            <a:xfrm>
              <a:off x="6859588" y="3224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8" name="Freeform 133"/>
            <p:cNvSpPr>
              <a:spLocks/>
            </p:cNvSpPr>
            <p:nvPr/>
          </p:nvSpPr>
          <p:spPr bwMode="auto">
            <a:xfrm>
              <a:off x="6821488" y="31575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9" name="Freeform 134"/>
            <p:cNvSpPr>
              <a:spLocks/>
            </p:cNvSpPr>
            <p:nvPr/>
          </p:nvSpPr>
          <p:spPr bwMode="auto">
            <a:xfrm>
              <a:off x="6789738" y="315753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0" name="Freeform 135"/>
            <p:cNvSpPr>
              <a:spLocks/>
            </p:cNvSpPr>
            <p:nvPr/>
          </p:nvSpPr>
          <p:spPr bwMode="auto">
            <a:xfrm>
              <a:off x="6729413" y="31575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1" name="Freeform 136"/>
            <p:cNvSpPr>
              <a:spLocks/>
            </p:cNvSpPr>
            <p:nvPr/>
          </p:nvSpPr>
          <p:spPr bwMode="auto">
            <a:xfrm>
              <a:off x="6697663" y="315753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2" name="Freeform 137"/>
            <p:cNvSpPr>
              <a:spLocks/>
            </p:cNvSpPr>
            <p:nvPr/>
          </p:nvSpPr>
          <p:spPr bwMode="auto">
            <a:xfrm>
              <a:off x="6669088" y="31575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3" name="Freeform 138"/>
            <p:cNvSpPr>
              <a:spLocks/>
            </p:cNvSpPr>
            <p:nvPr/>
          </p:nvSpPr>
          <p:spPr bwMode="auto">
            <a:xfrm>
              <a:off x="6637338" y="31575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4" name="Freeform 139"/>
            <p:cNvSpPr>
              <a:spLocks/>
            </p:cNvSpPr>
            <p:nvPr/>
          </p:nvSpPr>
          <p:spPr bwMode="auto">
            <a:xfrm>
              <a:off x="6605588" y="315753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5" name="Freeform 140"/>
            <p:cNvSpPr>
              <a:spLocks/>
            </p:cNvSpPr>
            <p:nvPr/>
          </p:nvSpPr>
          <p:spPr bwMode="auto">
            <a:xfrm>
              <a:off x="6589713" y="315753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6" name="Freeform 141"/>
            <p:cNvSpPr>
              <a:spLocks/>
            </p:cNvSpPr>
            <p:nvPr/>
          </p:nvSpPr>
          <p:spPr bwMode="auto">
            <a:xfrm>
              <a:off x="6548438" y="31575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7" name="Freeform 142"/>
            <p:cNvSpPr>
              <a:spLocks/>
            </p:cNvSpPr>
            <p:nvPr/>
          </p:nvSpPr>
          <p:spPr bwMode="auto">
            <a:xfrm>
              <a:off x="6519863" y="315753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8" name="Freeform 143"/>
            <p:cNvSpPr>
              <a:spLocks/>
            </p:cNvSpPr>
            <p:nvPr/>
          </p:nvSpPr>
          <p:spPr bwMode="auto">
            <a:xfrm>
              <a:off x="6494463" y="31575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9" name="Freeform 144"/>
            <p:cNvSpPr>
              <a:spLocks/>
            </p:cNvSpPr>
            <p:nvPr/>
          </p:nvSpPr>
          <p:spPr bwMode="auto">
            <a:xfrm>
              <a:off x="6465888" y="31575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0" name="Freeform 145"/>
            <p:cNvSpPr>
              <a:spLocks/>
            </p:cNvSpPr>
            <p:nvPr/>
          </p:nvSpPr>
          <p:spPr bwMode="auto">
            <a:xfrm>
              <a:off x="6437313" y="315753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1" name="Freeform 146"/>
            <p:cNvSpPr>
              <a:spLocks/>
            </p:cNvSpPr>
            <p:nvPr/>
          </p:nvSpPr>
          <p:spPr bwMode="auto">
            <a:xfrm>
              <a:off x="6411913" y="31575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2" name="Freeform 147"/>
            <p:cNvSpPr>
              <a:spLocks/>
            </p:cNvSpPr>
            <p:nvPr/>
          </p:nvSpPr>
          <p:spPr bwMode="auto">
            <a:xfrm>
              <a:off x="6383338" y="3141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3" name="Freeform 148"/>
            <p:cNvSpPr>
              <a:spLocks/>
            </p:cNvSpPr>
            <p:nvPr/>
          </p:nvSpPr>
          <p:spPr bwMode="auto">
            <a:xfrm>
              <a:off x="6354763" y="31416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4" name="Freeform 149"/>
            <p:cNvSpPr>
              <a:spLocks/>
            </p:cNvSpPr>
            <p:nvPr/>
          </p:nvSpPr>
          <p:spPr bwMode="auto">
            <a:xfrm>
              <a:off x="6326188" y="3132138"/>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5" name="Freeform 150"/>
            <p:cNvSpPr>
              <a:spLocks/>
            </p:cNvSpPr>
            <p:nvPr/>
          </p:nvSpPr>
          <p:spPr bwMode="auto">
            <a:xfrm>
              <a:off x="6291263" y="31162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6" name="Freeform 151"/>
            <p:cNvSpPr>
              <a:spLocks/>
            </p:cNvSpPr>
            <p:nvPr/>
          </p:nvSpPr>
          <p:spPr bwMode="auto">
            <a:xfrm>
              <a:off x="6265863" y="31067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7" name="Freeform 152"/>
            <p:cNvSpPr>
              <a:spLocks/>
            </p:cNvSpPr>
            <p:nvPr/>
          </p:nvSpPr>
          <p:spPr bwMode="auto">
            <a:xfrm>
              <a:off x="6237288" y="3084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8" name="Freeform 153"/>
            <p:cNvSpPr>
              <a:spLocks/>
            </p:cNvSpPr>
            <p:nvPr/>
          </p:nvSpPr>
          <p:spPr bwMode="auto">
            <a:xfrm>
              <a:off x="6202363" y="30781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9" name="Freeform 154"/>
            <p:cNvSpPr>
              <a:spLocks/>
            </p:cNvSpPr>
            <p:nvPr/>
          </p:nvSpPr>
          <p:spPr bwMode="auto">
            <a:xfrm>
              <a:off x="6180138" y="3078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0" name="Freeform 155"/>
            <p:cNvSpPr>
              <a:spLocks/>
            </p:cNvSpPr>
            <p:nvPr/>
          </p:nvSpPr>
          <p:spPr bwMode="auto">
            <a:xfrm>
              <a:off x="6157913" y="3078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1" name="Freeform 156"/>
            <p:cNvSpPr>
              <a:spLocks/>
            </p:cNvSpPr>
            <p:nvPr/>
          </p:nvSpPr>
          <p:spPr bwMode="auto">
            <a:xfrm>
              <a:off x="6129338" y="30686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2" name="Freeform 157"/>
            <p:cNvSpPr>
              <a:spLocks/>
            </p:cNvSpPr>
            <p:nvPr/>
          </p:nvSpPr>
          <p:spPr bwMode="auto">
            <a:xfrm>
              <a:off x="6103938" y="30622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3" name="Freeform 158"/>
            <p:cNvSpPr>
              <a:spLocks/>
            </p:cNvSpPr>
            <p:nvPr/>
          </p:nvSpPr>
          <p:spPr bwMode="auto">
            <a:xfrm>
              <a:off x="6069013" y="30622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4" name="Freeform 159"/>
            <p:cNvSpPr>
              <a:spLocks/>
            </p:cNvSpPr>
            <p:nvPr/>
          </p:nvSpPr>
          <p:spPr bwMode="auto">
            <a:xfrm>
              <a:off x="6015038" y="3049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5" name="Freeform 160"/>
            <p:cNvSpPr>
              <a:spLocks/>
            </p:cNvSpPr>
            <p:nvPr/>
          </p:nvSpPr>
          <p:spPr bwMode="auto">
            <a:xfrm>
              <a:off x="5945188" y="3043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6" name="Freeform 161"/>
            <p:cNvSpPr>
              <a:spLocks/>
            </p:cNvSpPr>
            <p:nvPr/>
          </p:nvSpPr>
          <p:spPr bwMode="auto">
            <a:xfrm>
              <a:off x="5907088" y="3043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7" name="Freeform 162"/>
            <p:cNvSpPr>
              <a:spLocks/>
            </p:cNvSpPr>
            <p:nvPr/>
          </p:nvSpPr>
          <p:spPr bwMode="auto">
            <a:xfrm>
              <a:off x="5884863" y="3043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8" name="Freeform 163"/>
            <p:cNvSpPr>
              <a:spLocks/>
            </p:cNvSpPr>
            <p:nvPr/>
          </p:nvSpPr>
          <p:spPr bwMode="auto">
            <a:xfrm>
              <a:off x="5808663" y="30432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9" name="Freeform 164"/>
            <p:cNvSpPr>
              <a:spLocks/>
            </p:cNvSpPr>
            <p:nvPr/>
          </p:nvSpPr>
          <p:spPr bwMode="auto">
            <a:xfrm>
              <a:off x="5780088" y="3033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0" name="Freeform 165"/>
            <p:cNvSpPr>
              <a:spLocks/>
            </p:cNvSpPr>
            <p:nvPr/>
          </p:nvSpPr>
          <p:spPr bwMode="auto">
            <a:xfrm>
              <a:off x="5751513" y="30178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1" name="Freeform 166"/>
            <p:cNvSpPr>
              <a:spLocks/>
            </p:cNvSpPr>
            <p:nvPr/>
          </p:nvSpPr>
          <p:spPr bwMode="auto">
            <a:xfrm>
              <a:off x="5688013" y="29956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2" name="Freeform 167"/>
            <p:cNvSpPr>
              <a:spLocks/>
            </p:cNvSpPr>
            <p:nvPr/>
          </p:nvSpPr>
          <p:spPr bwMode="auto">
            <a:xfrm>
              <a:off x="5656263" y="29892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3" name="Freeform 168"/>
            <p:cNvSpPr>
              <a:spLocks/>
            </p:cNvSpPr>
            <p:nvPr/>
          </p:nvSpPr>
          <p:spPr bwMode="auto">
            <a:xfrm>
              <a:off x="5630863" y="2986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4" name="Freeform 169"/>
            <p:cNvSpPr>
              <a:spLocks/>
            </p:cNvSpPr>
            <p:nvPr/>
          </p:nvSpPr>
          <p:spPr bwMode="auto">
            <a:xfrm>
              <a:off x="5602288" y="29765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5" name="Freeform 170"/>
            <p:cNvSpPr>
              <a:spLocks/>
            </p:cNvSpPr>
            <p:nvPr/>
          </p:nvSpPr>
          <p:spPr bwMode="auto">
            <a:xfrm>
              <a:off x="5567363" y="2973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6" name="Freeform 171"/>
            <p:cNvSpPr>
              <a:spLocks/>
            </p:cNvSpPr>
            <p:nvPr/>
          </p:nvSpPr>
          <p:spPr bwMode="auto">
            <a:xfrm>
              <a:off x="5541963" y="29733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7" name="Freeform 172"/>
            <p:cNvSpPr>
              <a:spLocks/>
            </p:cNvSpPr>
            <p:nvPr/>
          </p:nvSpPr>
          <p:spPr bwMode="auto">
            <a:xfrm>
              <a:off x="5513388" y="297338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8" name="Freeform 173"/>
            <p:cNvSpPr>
              <a:spLocks/>
            </p:cNvSpPr>
            <p:nvPr/>
          </p:nvSpPr>
          <p:spPr bwMode="auto">
            <a:xfrm>
              <a:off x="5472113" y="29606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9" name="Freeform 174"/>
            <p:cNvSpPr>
              <a:spLocks/>
            </p:cNvSpPr>
            <p:nvPr/>
          </p:nvSpPr>
          <p:spPr bwMode="auto">
            <a:xfrm>
              <a:off x="5307013" y="2954338"/>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0" name="Freeform 175"/>
            <p:cNvSpPr>
              <a:spLocks/>
            </p:cNvSpPr>
            <p:nvPr/>
          </p:nvSpPr>
          <p:spPr bwMode="auto">
            <a:xfrm>
              <a:off x="5065713" y="29384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1" name="Freeform 176"/>
            <p:cNvSpPr>
              <a:spLocks/>
            </p:cNvSpPr>
            <p:nvPr/>
          </p:nvSpPr>
          <p:spPr bwMode="auto">
            <a:xfrm>
              <a:off x="5021263" y="29384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2" name="Freeform 177"/>
            <p:cNvSpPr>
              <a:spLocks/>
            </p:cNvSpPr>
            <p:nvPr/>
          </p:nvSpPr>
          <p:spPr bwMode="auto">
            <a:xfrm>
              <a:off x="4986338" y="29384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3" name="Freeform 178"/>
            <p:cNvSpPr>
              <a:spLocks/>
            </p:cNvSpPr>
            <p:nvPr/>
          </p:nvSpPr>
          <p:spPr bwMode="auto">
            <a:xfrm>
              <a:off x="4954588" y="29384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4" name="Freeform 179"/>
            <p:cNvSpPr>
              <a:spLocks/>
            </p:cNvSpPr>
            <p:nvPr/>
          </p:nvSpPr>
          <p:spPr bwMode="auto">
            <a:xfrm>
              <a:off x="4929188" y="29384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5" name="Freeform 180"/>
            <p:cNvSpPr>
              <a:spLocks/>
            </p:cNvSpPr>
            <p:nvPr/>
          </p:nvSpPr>
          <p:spPr bwMode="auto">
            <a:xfrm>
              <a:off x="4916488" y="2951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6" name="Freeform 181"/>
            <p:cNvSpPr>
              <a:spLocks/>
            </p:cNvSpPr>
            <p:nvPr/>
          </p:nvSpPr>
          <p:spPr bwMode="auto">
            <a:xfrm>
              <a:off x="4875213" y="2932113"/>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7" name="Freeform 182"/>
            <p:cNvSpPr>
              <a:spLocks/>
            </p:cNvSpPr>
            <p:nvPr/>
          </p:nvSpPr>
          <p:spPr bwMode="auto">
            <a:xfrm>
              <a:off x="4840288" y="293211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8" name="Freeform 183"/>
            <p:cNvSpPr>
              <a:spLocks/>
            </p:cNvSpPr>
            <p:nvPr/>
          </p:nvSpPr>
          <p:spPr bwMode="auto">
            <a:xfrm>
              <a:off x="4621213" y="2925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9" name="Freeform 184"/>
            <p:cNvSpPr>
              <a:spLocks/>
            </p:cNvSpPr>
            <p:nvPr/>
          </p:nvSpPr>
          <p:spPr bwMode="auto">
            <a:xfrm>
              <a:off x="4484688" y="29162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0" name="Freeform 185"/>
            <p:cNvSpPr>
              <a:spLocks/>
            </p:cNvSpPr>
            <p:nvPr/>
          </p:nvSpPr>
          <p:spPr bwMode="auto">
            <a:xfrm>
              <a:off x="4284663" y="29098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1" name="Freeform 186"/>
            <p:cNvSpPr>
              <a:spLocks/>
            </p:cNvSpPr>
            <p:nvPr/>
          </p:nvSpPr>
          <p:spPr bwMode="auto">
            <a:xfrm>
              <a:off x="4195763" y="28940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2" name="Freeform 187"/>
            <p:cNvSpPr>
              <a:spLocks/>
            </p:cNvSpPr>
            <p:nvPr/>
          </p:nvSpPr>
          <p:spPr bwMode="auto">
            <a:xfrm>
              <a:off x="4160838" y="28940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3" name="Freeform 188"/>
            <p:cNvSpPr>
              <a:spLocks/>
            </p:cNvSpPr>
            <p:nvPr/>
          </p:nvSpPr>
          <p:spPr bwMode="auto">
            <a:xfrm>
              <a:off x="4119563" y="28940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4" name="Freeform 189"/>
            <p:cNvSpPr>
              <a:spLocks/>
            </p:cNvSpPr>
            <p:nvPr/>
          </p:nvSpPr>
          <p:spPr bwMode="auto">
            <a:xfrm>
              <a:off x="4002088" y="28876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5" name="Freeform 190"/>
            <p:cNvSpPr>
              <a:spLocks/>
            </p:cNvSpPr>
            <p:nvPr/>
          </p:nvSpPr>
          <p:spPr bwMode="auto">
            <a:xfrm>
              <a:off x="3960813" y="28844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6" name="Freeform 191"/>
            <p:cNvSpPr>
              <a:spLocks/>
            </p:cNvSpPr>
            <p:nvPr/>
          </p:nvSpPr>
          <p:spPr bwMode="auto">
            <a:xfrm>
              <a:off x="3932238" y="2871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7" name="Freeform 192"/>
            <p:cNvSpPr>
              <a:spLocks/>
            </p:cNvSpPr>
            <p:nvPr/>
          </p:nvSpPr>
          <p:spPr bwMode="auto">
            <a:xfrm>
              <a:off x="3852863" y="28813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8" name="Freeform 193"/>
            <p:cNvSpPr>
              <a:spLocks/>
            </p:cNvSpPr>
            <p:nvPr/>
          </p:nvSpPr>
          <p:spPr bwMode="auto">
            <a:xfrm>
              <a:off x="3805238" y="28749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9" name="Freeform 194"/>
            <p:cNvSpPr>
              <a:spLocks/>
            </p:cNvSpPr>
            <p:nvPr/>
          </p:nvSpPr>
          <p:spPr bwMode="auto">
            <a:xfrm>
              <a:off x="3735388" y="28654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0" name="Freeform 195"/>
            <p:cNvSpPr>
              <a:spLocks/>
            </p:cNvSpPr>
            <p:nvPr/>
          </p:nvSpPr>
          <p:spPr bwMode="auto">
            <a:xfrm>
              <a:off x="3535363" y="28400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1" name="Freeform 196"/>
            <p:cNvSpPr>
              <a:spLocks/>
            </p:cNvSpPr>
            <p:nvPr/>
          </p:nvSpPr>
          <p:spPr bwMode="auto">
            <a:xfrm>
              <a:off x="3494088" y="283368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2" name="Freeform 197"/>
            <p:cNvSpPr>
              <a:spLocks/>
            </p:cNvSpPr>
            <p:nvPr/>
          </p:nvSpPr>
          <p:spPr bwMode="auto">
            <a:xfrm>
              <a:off x="3459163" y="2824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3" name="Freeform 198"/>
            <p:cNvSpPr>
              <a:spLocks/>
            </p:cNvSpPr>
            <p:nvPr/>
          </p:nvSpPr>
          <p:spPr bwMode="auto">
            <a:xfrm>
              <a:off x="3427413" y="28178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4" name="Freeform 199"/>
            <p:cNvSpPr>
              <a:spLocks/>
            </p:cNvSpPr>
            <p:nvPr/>
          </p:nvSpPr>
          <p:spPr bwMode="auto">
            <a:xfrm>
              <a:off x="3392488" y="28146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5" name="Freeform 200"/>
            <p:cNvSpPr>
              <a:spLocks/>
            </p:cNvSpPr>
            <p:nvPr/>
          </p:nvSpPr>
          <p:spPr bwMode="auto">
            <a:xfrm>
              <a:off x="3103563" y="2792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6" name="Freeform 201"/>
            <p:cNvSpPr>
              <a:spLocks/>
            </p:cNvSpPr>
            <p:nvPr/>
          </p:nvSpPr>
          <p:spPr bwMode="auto">
            <a:xfrm>
              <a:off x="2878138" y="27860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7" name="Freeform 202"/>
            <p:cNvSpPr>
              <a:spLocks/>
            </p:cNvSpPr>
            <p:nvPr/>
          </p:nvSpPr>
          <p:spPr bwMode="auto">
            <a:xfrm>
              <a:off x="2805113" y="27765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8" name="Freeform 203"/>
            <p:cNvSpPr>
              <a:spLocks/>
            </p:cNvSpPr>
            <p:nvPr/>
          </p:nvSpPr>
          <p:spPr bwMode="auto">
            <a:xfrm>
              <a:off x="2760663" y="27701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9" name="Freeform 204"/>
            <p:cNvSpPr>
              <a:spLocks/>
            </p:cNvSpPr>
            <p:nvPr/>
          </p:nvSpPr>
          <p:spPr bwMode="auto">
            <a:xfrm>
              <a:off x="2551113" y="27733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0" name="Freeform 205"/>
            <p:cNvSpPr>
              <a:spLocks/>
            </p:cNvSpPr>
            <p:nvPr/>
          </p:nvSpPr>
          <p:spPr bwMode="auto">
            <a:xfrm>
              <a:off x="2436813" y="277653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4" name="Freeform 207"/>
            <p:cNvSpPr>
              <a:spLocks/>
            </p:cNvSpPr>
            <p:nvPr/>
          </p:nvSpPr>
          <p:spPr bwMode="auto">
            <a:xfrm>
              <a:off x="2405063" y="27765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5" name="Freeform 208"/>
            <p:cNvSpPr>
              <a:spLocks/>
            </p:cNvSpPr>
            <p:nvPr/>
          </p:nvSpPr>
          <p:spPr bwMode="auto">
            <a:xfrm>
              <a:off x="2351088" y="277653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6" name="Freeform 209"/>
            <p:cNvSpPr>
              <a:spLocks/>
            </p:cNvSpPr>
            <p:nvPr/>
          </p:nvSpPr>
          <p:spPr bwMode="auto">
            <a:xfrm>
              <a:off x="2297113" y="27638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7" name="Freeform 210"/>
            <p:cNvSpPr>
              <a:spLocks/>
            </p:cNvSpPr>
            <p:nvPr/>
          </p:nvSpPr>
          <p:spPr bwMode="auto">
            <a:xfrm>
              <a:off x="2103438" y="275748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8" name="Freeform 211"/>
            <p:cNvSpPr>
              <a:spLocks/>
            </p:cNvSpPr>
            <p:nvPr/>
          </p:nvSpPr>
          <p:spPr bwMode="auto">
            <a:xfrm>
              <a:off x="2049463" y="27543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9" name="Freeform 212"/>
            <p:cNvSpPr>
              <a:spLocks/>
            </p:cNvSpPr>
            <p:nvPr/>
          </p:nvSpPr>
          <p:spPr bwMode="auto">
            <a:xfrm>
              <a:off x="2220913" y="276066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0" name="Freeform 213"/>
            <p:cNvSpPr>
              <a:spLocks/>
            </p:cNvSpPr>
            <p:nvPr/>
          </p:nvSpPr>
          <p:spPr bwMode="auto">
            <a:xfrm>
              <a:off x="7675563" y="33893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1" name="Freeform 214"/>
            <p:cNvSpPr>
              <a:spLocks/>
            </p:cNvSpPr>
            <p:nvPr/>
          </p:nvSpPr>
          <p:spPr bwMode="auto">
            <a:xfrm>
              <a:off x="7643813" y="33893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2" name="Freeform 215"/>
            <p:cNvSpPr>
              <a:spLocks/>
            </p:cNvSpPr>
            <p:nvPr/>
          </p:nvSpPr>
          <p:spPr bwMode="auto">
            <a:xfrm>
              <a:off x="2109788" y="2843213"/>
              <a:ext cx="5638800" cy="615950"/>
            </a:xfrm>
            <a:custGeom>
              <a:avLst/>
              <a:gdLst>
                <a:gd name="T0" fmla="*/ 0 w 3552"/>
                <a:gd name="T1" fmla="*/ 0 h 388"/>
                <a:gd name="T2" fmla="*/ 130 w 3552"/>
                <a:gd name="T3" fmla="*/ 0 h 388"/>
                <a:gd name="T4" fmla="*/ 144 w 3552"/>
                <a:gd name="T5" fmla="*/ 4 h 388"/>
                <a:gd name="T6" fmla="*/ 454 w 3552"/>
                <a:gd name="T7" fmla="*/ 4 h 388"/>
                <a:gd name="T8" fmla="*/ 462 w 3552"/>
                <a:gd name="T9" fmla="*/ 6 h 388"/>
                <a:gd name="T10" fmla="*/ 518 w 3552"/>
                <a:gd name="T11" fmla="*/ 6 h 388"/>
                <a:gd name="T12" fmla="*/ 530 w 3552"/>
                <a:gd name="T13" fmla="*/ 12 h 388"/>
                <a:gd name="T14" fmla="*/ 630 w 3552"/>
                <a:gd name="T15" fmla="*/ 12 h 388"/>
                <a:gd name="T16" fmla="*/ 644 w 3552"/>
                <a:gd name="T17" fmla="*/ 20 h 388"/>
                <a:gd name="T18" fmla="*/ 702 w 3552"/>
                <a:gd name="T19" fmla="*/ 20 h 388"/>
                <a:gd name="T20" fmla="*/ 712 w 3552"/>
                <a:gd name="T21" fmla="*/ 26 h 388"/>
                <a:gd name="T22" fmla="*/ 774 w 3552"/>
                <a:gd name="T23" fmla="*/ 26 h 388"/>
                <a:gd name="T24" fmla="*/ 786 w 3552"/>
                <a:gd name="T25" fmla="*/ 34 h 388"/>
                <a:gd name="T26" fmla="*/ 996 w 3552"/>
                <a:gd name="T27" fmla="*/ 34 h 388"/>
                <a:gd name="T28" fmla="*/ 1008 w 3552"/>
                <a:gd name="T29" fmla="*/ 44 h 388"/>
                <a:gd name="T30" fmla="*/ 1278 w 3552"/>
                <a:gd name="T31" fmla="*/ 44 h 388"/>
                <a:gd name="T32" fmla="*/ 1290 w 3552"/>
                <a:gd name="T33" fmla="*/ 64 h 388"/>
                <a:gd name="T34" fmla="*/ 1572 w 3552"/>
                <a:gd name="T35" fmla="*/ 64 h 388"/>
                <a:gd name="T36" fmla="*/ 1580 w 3552"/>
                <a:gd name="T37" fmla="*/ 70 h 388"/>
                <a:gd name="T38" fmla="*/ 1594 w 3552"/>
                <a:gd name="T39" fmla="*/ 70 h 388"/>
                <a:gd name="T40" fmla="*/ 1604 w 3552"/>
                <a:gd name="T41" fmla="*/ 78 h 388"/>
                <a:gd name="T42" fmla="*/ 1798 w 3552"/>
                <a:gd name="T43" fmla="*/ 78 h 388"/>
                <a:gd name="T44" fmla="*/ 1798 w 3552"/>
                <a:gd name="T45" fmla="*/ 92 h 388"/>
                <a:gd name="T46" fmla="*/ 1904 w 3552"/>
                <a:gd name="T47" fmla="*/ 92 h 388"/>
                <a:gd name="T48" fmla="*/ 1904 w 3552"/>
                <a:gd name="T49" fmla="*/ 100 h 388"/>
                <a:gd name="T50" fmla="*/ 1998 w 3552"/>
                <a:gd name="T51" fmla="*/ 100 h 388"/>
                <a:gd name="T52" fmla="*/ 2006 w 3552"/>
                <a:gd name="T53" fmla="*/ 108 h 388"/>
                <a:gd name="T54" fmla="*/ 2072 w 3552"/>
                <a:gd name="T55" fmla="*/ 108 h 388"/>
                <a:gd name="T56" fmla="*/ 2082 w 3552"/>
                <a:gd name="T57" fmla="*/ 116 h 388"/>
                <a:gd name="T58" fmla="*/ 2214 w 3552"/>
                <a:gd name="T59" fmla="*/ 116 h 388"/>
                <a:gd name="T60" fmla="*/ 2224 w 3552"/>
                <a:gd name="T61" fmla="*/ 126 h 388"/>
                <a:gd name="T62" fmla="*/ 2262 w 3552"/>
                <a:gd name="T63" fmla="*/ 126 h 388"/>
                <a:gd name="T64" fmla="*/ 2268 w 3552"/>
                <a:gd name="T65" fmla="*/ 132 h 388"/>
                <a:gd name="T66" fmla="*/ 2300 w 3552"/>
                <a:gd name="T67" fmla="*/ 132 h 388"/>
                <a:gd name="T68" fmla="*/ 2306 w 3552"/>
                <a:gd name="T69" fmla="*/ 140 h 388"/>
                <a:gd name="T70" fmla="*/ 2464 w 3552"/>
                <a:gd name="T71" fmla="*/ 140 h 388"/>
                <a:gd name="T72" fmla="*/ 2476 w 3552"/>
                <a:gd name="T73" fmla="*/ 140 h 388"/>
                <a:gd name="T74" fmla="*/ 2554 w 3552"/>
                <a:gd name="T75" fmla="*/ 140 h 388"/>
                <a:gd name="T76" fmla="*/ 2564 w 3552"/>
                <a:gd name="T77" fmla="*/ 150 h 388"/>
                <a:gd name="T78" fmla="*/ 2752 w 3552"/>
                <a:gd name="T79" fmla="*/ 150 h 388"/>
                <a:gd name="T80" fmla="*/ 2752 w 3552"/>
                <a:gd name="T81" fmla="*/ 160 h 388"/>
                <a:gd name="T82" fmla="*/ 2936 w 3552"/>
                <a:gd name="T83" fmla="*/ 160 h 388"/>
                <a:gd name="T84" fmla="*/ 2936 w 3552"/>
                <a:gd name="T85" fmla="*/ 184 h 388"/>
                <a:gd name="T86" fmla="*/ 3262 w 3552"/>
                <a:gd name="T87" fmla="*/ 184 h 388"/>
                <a:gd name="T88" fmla="*/ 3262 w 3552"/>
                <a:gd name="T89" fmla="*/ 388 h 388"/>
                <a:gd name="T90" fmla="*/ 3552 w 3552"/>
                <a:gd name="T9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2" h="388">
                  <a:moveTo>
                    <a:pt x="0" y="0"/>
                  </a:moveTo>
                  <a:lnTo>
                    <a:pt x="130" y="0"/>
                  </a:lnTo>
                  <a:lnTo>
                    <a:pt x="144" y="4"/>
                  </a:lnTo>
                  <a:lnTo>
                    <a:pt x="454" y="4"/>
                  </a:lnTo>
                  <a:lnTo>
                    <a:pt x="462" y="6"/>
                  </a:lnTo>
                  <a:lnTo>
                    <a:pt x="518" y="6"/>
                  </a:lnTo>
                  <a:lnTo>
                    <a:pt x="530" y="12"/>
                  </a:lnTo>
                  <a:lnTo>
                    <a:pt x="630" y="12"/>
                  </a:lnTo>
                  <a:lnTo>
                    <a:pt x="644" y="20"/>
                  </a:lnTo>
                  <a:lnTo>
                    <a:pt x="702" y="20"/>
                  </a:lnTo>
                  <a:lnTo>
                    <a:pt x="712" y="26"/>
                  </a:lnTo>
                  <a:lnTo>
                    <a:pt x="774" y="26"/>
                  </a:lnTo>
                  <a:lnTo>
                    <a:pt x="786" y="34"/>
                  </a:lnTo>
                  <a:lnTo>
                    <a:pt x="996" y="34"/>
                  </a:lnTo>
                  <a:lnTo>
                    <a:pt x="1008" y="44"/>
                  </a:lnTo>
                  <a:lnTo>
                    <a:pt x="1278" y="44"/>
                  </a:lnTo>
                  <a:lnTo>
                    <a:pt x="1290" y="64"/>
                  </a:lnTo>
                  <a:lnTo>
                    <a:pt x="1572" y="64"/>
                  </a:lnTo>
                  <a:lnTo>
                    <a:pt x="1580" y="70"/>
                  </a:lnTo>
                  <a:lnTo>
                    <a:pt x="1594" y="70"/>
                  </a:lnTo>
                  <a:lnTo>
                    <a:pt x="1604" y="78"/>
                  </a:lnTo>
                  <a:lnTo>
                    <a:pt x="1798" y="78"/>
                  </a:lnTo>
                  <a:lnTo>
                    <a:pt x="1798" y="92"/>
                  </a:lnTo>
                  <a:lnTo>
                    <a:pt x="1904" y="92"/>
                  </a:lnTo>
                  <a:lnTo>
                    <a:pt x="1904" y="100"/>
                  </a:lnTo>
                  <a:lnTo>
                    <a:pt x="1998" y="100"/>
                  </a:lnTo>
                  <a:lnTo>
                    <a:pt x="2006" y="108"/>
                  </a:lnTo>
                  <a:lnTo>
                    <a:pt x="2072" y="108"/>
                  </a:lnTo>
                  <a:lnTo>
                    <a:pt x="2082" y="116"/>
                  </a:lnTo>
                  <a:lnTo>
                    <a:pt x="2214" y="116"/>
                  </a:lnTo>
                  <a:lnTo>
                    <a:pt x="2224" y="126"/>
                  </a:lnTo>
                  <a:lnTo>
                    <a:pt x="2262" y="126"/>
                  </a:lnTo>
                  <a:lnTo>
                    <a:pt x="2268" y="132"/>
                  </a:lnTo>
                  <a:lnTo>
                    <a:pt x="2300" y="132"/>
                  </a:lnTo>
                  <a:lnTo>
                    <a:pt x="2306" y="140"/>
                  </a:lnTo>
                  <a:lnTo>
                    <a:pt x="2464" y="140"/>
                  </a:lnTo>
                  <a:lnTo>
                    <a:pt x="2476" y="140"/>
                  </a:lnTo>
                  <a:lnTo>
                    <a:pt x="2554" y="140"/>
                  </a:lnTo>
                  <a:lnTo>
                    <a:pt x="2564" y="150"/>
                  </a:lnTo>
                  <a:lnTo>
                    <a:pt x="2752" y="150"/>
                  </a:lnTo>
                  <a:lnTo>
                    <a:pt x="2752" y="160"/>
                  </a:lnTo>
                  <a:lnTo>
                    <a:pt x="2936" y="160"/>
                  </a:lnTo>
                  <a:lnTo>
                    <a:pt x="2936" y="184"/>
                  </a:lnTo>
                  <a:lnTo>
                    <a:pt x="3262" y="184"/>
                  </a:lnTo>
                  <a:lnTo>
                    <a:pt x="3262" y="388"/>
                  </a:lnTo>
                  <a:lnTo>
                    <a:pt x="3552" y="388"/>
                  </a:lnTo>
                </a:path>
              </a:pathLst>
            </a:custGeom>
            <a:noFill/>
            <a:ln w="38100">
              <a:solidFill>
                <a:srgbClr val="19B4F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5" name="Freeform 331"/>
            <p:cNvSpPr>
              <a:spLocks/>
            </p:cNvSpPr>
            <p:nvPr/>
          </p:nvSpPr>
          <p:spPr bwMode="auto">
            <a:xfrm>
              <a:off x="7678738" y="3379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6" name="Freeform 332"/>
            <p:cNvSpPr>
              <a:spLocks/>
            </p:cNvSpPr>
            <p:nvPr/>
          </p:nvSpPr>
          <p:spPr bwMode="auto">
            <a:xfrm>
              <a:off x="7650163" y="3379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7" name="Freeform 333"/>
            <p:cNvSpPr>
              <a:spLocks/>
            </p:cNvSpPr>
            <p:nvPr/>
          </p:nvSpPr>
          <p:spPr bwMode="auto">
            <a:xfrm>
              <a:off x="7621588" y="3379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8" name="Freeform 334"/>
            <p:cNvSpPr>
              <a:spLocks/>
            </p:cNvSpPr>
            <p:nvPr/>
          </p:nvSpPr>
          <p:spPr bwMode="auto">
            <a:xfrm>
              <a:off x="7288213" y="33797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9" name="Freeform 335"/>
            <p:cNvSpPr>
              <a:spLocks/>
            </p:cNvSpPr>
            <p:nvPr/>
          </p:nvSpPr>
          <p:spPr bwMode="auto">
            <a:xfrm>
              <a:off x="7243763" y="3379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0" name="Freeform 336"/>
            <p:cNvSpPr>
              <a:spLocks/>
            </p:cNvSpPr>
            <p:nvPr/>
          </p:nvSpPr>
          <p:spPr bwMode="auto">
            <a:xfrm>
              <a:off x="7142163" y="30527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1" name="Freeform 337"/>
            <p:cNvSpPr>
              <a:spLocks/>
            </p:cNvSpPr>
            <p:nvPr/>
          </p:nvSpPr>
          <p:spPr bwMode="auto">
            <a:xfrm>
              <a:off x="7107238" y="3052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2" name="Freeform 338"/>
            <p:cNvSpPr>
              <a:spLocks/>
            </p:cNvSpPr>
            <p:nvPr/>
          </p:nvSpPr>
          <p:spPr bwMode="auto">
            <a:xfrm>
              <a:off x="7072313" y="3052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3" name="Freeform 339"/>
            <p:cNvSpPr>
              <a:spLocks/>
            </p:cNvSpPr>
            <p:nvPr/>
          </p:nvSpPr>
          <p:spPr bwMode="auto">
            <a:xfrm>
              <a:off x="7027863" y="30527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4" name="Freeform 340"/>
            <p:cNvSpPr>
              <a:spLocks/>
            </p:cNvSpPr>
            <p:nvPr/>
          </p:nvSpPr>
          <p:spPr bwMode="auto">
            <a:xfrm>
              <a:off x="6999288" y="3052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5" name="Freeform 341"/>
            <p:cNvSpPr>
              <a:spLocks/>
            </p:cNvSpPr>
            <p:nvPr/>
          </p:nvSpPr>
          <p:spPr bwMode="auto">
            <a:xfrm>
              <a:off x="6970713" y="3052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6" name="Freeform 342"/>
            <p:cNvSpPr>
              <a:spLocks/>
            </p:cNvSpPr>
            <p:nvPr/>
          </p:nvSpPr>
          <p:spPr bwMode="auto">
            <a:xfrm>
              <a:off x="6938963" y="30527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7" name="Freeform 343"/>
            <p:cNvSpPr>
              <a:spLocks/>
            </p:cNvSpPr>
            <p:nvPr/>
          </p:nvSpPr>
          <p:spPr bwMode="auto">
            <a:xfrm>
              <a:off x="6891338" y="3052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8" name="Freeform 344"/>
            <p:cNvSpPr>
              <a:spLocks/>
            </p:cNvSpPr>
            <p:nvPr/>
          </p:nvSpPr>
          <p:spPr bwMode="auto">
            <a:xfrm>
              <a:off x="6872288" y="3052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9" name="Freeform 345"/>
            <p:cNvSpPr>
              <a:spLocks/>
            </p:cNvSpPr>
            <p:nvPr/>
          </p:nvSpPr>
          <p:spPr bwMode="auto">
            <a:xfrm>
              <a:off x="6767513" y="3052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0" name="Freeform 346"/>
            <p:cNvSpPr>
              <a:spLocks/>
            </p:cNvSpPr>
            <p:nvPr/>
          </p:nvSpPr>
          <p:spPr bwMode="auto">
            <a:xfrm>
              <a:off x="6735763" y="3052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1" name="Freeform 347"/>
            <p:cNvSpPr>
              <a:spLocks/>
            </p:cNvSpPr>
            <p:nvPr/>
          </p:nvSpPr>
          <p:spPr bwMode="auto">
            <a:xfrm>
              <a:off x="6704013" y="30527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2" name="Freeform 348"/>
            <p:cNvSpPr>
              <a:spLocks/>
            </p:cNvSpPr>
            <p:nvPr/>
          </p:nvSpPr>
          <p:spPr bwMode="auto">
            <a:xfrm>
              <a:off x="6653213" y="3030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3" name="Freeform 349"/>
            <p:cNvSpPr>
              <a:spLocks/>
            </p:cNvSpPr>
            <p:nvPr/>
          </p:nvSpPr>
          <p:spPr bwMode="auto">
            <a:xfrm>
              <a:off x="6608763" y="3030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4" name="Freeform 350"/>
            <p:cNvSpPr>
              <a:spLocks/>
            </p:cNvSpPr>
            <p:nvPr/>
          </p:nvSpPr>
          <p:spPr bwMode="auto">
            <a:xfrm>
              <a:off x="6586538" y="3030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5" name="Freeform 351"/>
            <p:cNvSpPr>
              <a:spLocks/>
            </p:cNvSpPr>
            <p:nvPr/>
          </p:nvSpPr>
          <p:spPr bwMode="auto">
            <a:xfrm>
              <a:off x="6535738" y="3030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6" name="Freeform 352"/>
            <p:cNvSpPr>
              <a:spLocks/>
            </p:cNvSpPr>
            <p:nvPr/>
          </p:nvSpPr>
          <p:spPr bwMode="auto">
            <a:xfrm>
              <a:off x="6497638" y="30305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7" name="Freeform 353"/>
            <p:cNvSpPr>
              <a:spLocks/>
            </p:cNvSpPr>
            <p:nvPr/>
          </p:nvSpPr>
          <p:spPr bwMode="auto">
            <a:xfrm>
              <a:off x="6469063" y="3030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8" name="Freeform 354"/>
            <p:cNvSpPr>
              <a:spLocks/>
            </p:cNvSpPr>
            <p:nvPr/>
          </p:nvSpPr>
          <p:spPr bwMode="auto">
            <a:xfrm>
              <a:off x="6411913" y="30210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9" name="Freeform 355"/>
            <p:cNvSpPr>
              <a:spLocks/>
            </p:cNvSpPr>
            <p:nvPr/>
          </p:nvSpPr>
          <p:spPr bwMode="auto">
            <a:xfrm>
              <a:off x="6389688" y="3008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0" name="Freeform 356"/>
            <p:cNvSpPr>
              <a:spLocks/>
            </p:cNvSpPr>
            <p:nvPr/>
          </p:nvSpPr>
          <p:spPr bwMode="auto">
            <a:xfrm>
              <a:off x="6345238" y="3008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1" name="Freeform 357"/>
            <p:cNvSpPr>
              <a:spLocks/>
            </p:cNvSpPr>
            <p:nvPr/>
          </p:nvSpPr>
          <p:spPr bwMode="auto">
            <a:xfrm>
              <a:off x="6329363" y="30083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2" name="Freeform 358"/>
            <p:cNvSpPr>
              <a:spLocks/>
            </p:cNvSpPr>
            <p:nvPr/>
          </p:nvSpPr>
          <p:spPr bwMode="auto">
            <a:xfrm>
              <a:off x="6291263" y="30083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3" name="Freeform 359"/>
            <p:cNvSpPr>
              <a:spLocks/>
            </p:cNvSpPr>
            <p:nvPr/>
          </p:nvSpPr>
          <p:spPr bwMode="auto">
            <a:xfrm>
              <a:off x="6262688" y="3008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4" name="Freeform 360"/>
            <p:cNvSpPr>
              <a:spLocks/>
            </p:cNvSpPr>
            <p:nvPr/>
          </p:nvSpPr>
          <p:spPr bwMode="auto">
            <a:xfrm>
              <a:off x="6230938" y="3008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5" name="Freeform 361"/>
            <p:cNvSpPr>
              <a:spLocks/>
            </p:cNvSpPr>
            <p:nvPr/>
          </p:nvSpPr>
          <p:spPr bwMode="auto">
            <a:xfrm>
              <a:off x="6173788" y="3008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6" name="Freeform 362"/>
            <p:cNvSpPr>
              <a:spLocks/>
            </p:cNvSpPr>
            <p:nvPr/>
          </p:nvSpPr>
          <p:spPr bwMode="auto">
            <a:xfrm>
              <a:off x="6142038" y="3008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7" name="Freeform 363"/>
            <p:cNvSpPr>
              <a:spLocks/>
            </p:cNvSpPr>
            <p:nvPr/>
          </p:nvSpPr>
          <p:spPr bwMode="auto">
            <a:xfrm>
              <a:off x="6011863" y="2992438"/>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8" name="Freeform 364"/>
            <p:cNvSpPr>
              <a:spLocks/>
            </p:cNvSpPr>
            <p:nvPr/>
          </p:nvSpPr>
          <p:spPr bwMode="auto">
            <a:xfrm>
              <a:off x="5891213" y="29829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9" name="Freeform 365"/>
            <p:cNvSpPr>
              <a:spLocks/>
            </p:cNvSpPr>
            <p:nvPr/>
          </p:nvSpPr>
          <p:spPr bwMode="auto">
            <a:xfrm>
              <a:off x="5846763" y="29829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0" name="Freeform 366"/>
            <p:cNvSpPr>
              <a:spLocks/>
            </p:cNvSpPr>
            <p:nvPr/>
          </p:nvSpPr>
          <p:spPr bwMode="auto">
            <a:xfrm>
              <a:off x="5818188" y="29829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1" name="Freeform 367"/>
            <p:cNvSpPr>
              <a:spLocks/>
            </p:cNvSpPr>
            <p:nvPr/>
          </p:nvSpPr>
          <p:spPr bwMode="auto">
            <a:xfrm>
              <a:off x="5764213" y="29797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2" name="Freeform 368"/>
            <p:cNvSpPr>
              <a:spLocks/>
            </p:cNvSpPr>
            <p:nvPr/>
          </p:nvSpPr>
          <p:spPr bwMode="auto">
            <a:xfrm>
              <a:off x="5665788" y="2970213"/>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3" name="Freeform 369"/>
            <p:cNvSpPr>
              <a:spLocks/>
            </p:cNvSpPr>
            <p:nvPr/>
          </p:nvSpPr>
          <p:spPr bwMode="auto">
            <a:xfrm>
              <a:off x="5627688" y="29638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4" name="Freeform 370"/>
            <p:cNvSpPr>
              <a:spLocks/>
            </p:cNvSpPr>
            <p:nvPr/>
          </p:nvSpPr>
          <p:spPr bwMode="auto">
            <a:xfrm>
              <a:off x="5595938" y="29543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5" name="Freeform 371"/>
            <p:cNvSpPr>
              <a:spLocks/>
            </p:cNvSpPr>
            <p:nvPr/>
          </p:nvSpPr>
          <p:spPr bwMode="auto">
            <a:xfrm>
              <a:off x="5551488" y="29479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6" name="Freeform 372"/>
            <p:cNvSpPr>
              <a:spLocks/>
            </p:cNvSpPr>
            <p:nvPr/>
          </p:nvSpPr>
          <p:spPr bwMode="auto">
            <a:xfrm>
              <a:off x="5519738" y="29479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7" name="Freeform 373"/>
            <p:cNvSpPr>
              <a:spLocks/>
            </p:cNvSpPr>
            <p:nvPr/>
          </p:nvSpPr>
          <p:spPr bwMode="auto">
            <a:xfrm>
              <a:off x="5465763" y="29479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8" name="Freeform 374"/>
            <p:cNvSpPr>
              <a:spLocks/>
            </p:cNvSpPr>
            <p:nvPr/>
          </p:nvSpPr>
          <p:spPr bwMode="auto">
            <a:xfrm>
              <a:off x="5360988" y="29416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9" name="Freeform 375"/>
            <p:cNvSpPr>
              <a:spLocks/>
            </p:cNvSpPr>
            <p:nvPr/>
          </p:nvSpPr>
          <p:spPr bwMode="auto">
            <a:xfrm>
              <a:off x="5195888" y="2922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0" name="Freeform 376"/>
            <p:cNvSpPr>
              <a:spLocks/>
            </p:cNvSpPr>
            <p:nvPr/>
          </p:nvSpPr>
          <p:spPr bwMode="auto">
            <a:xfrm>
              <a:off x="5053013" y="29098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1" name="Freeform 377"/>
            <p:cNvSpPr>
              <a:spLocks/>
            </p:cNvSpPr>
            <p:nvPr/>
          </p:nvSpPr>
          <p:spPr bwMode="auto">
            <a:xfrm>
              <a:off x="5011738" y="29003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2" name="Freeform 378"/>
            <p:cNvSpPr>
              <a:spLocks/>
            </p:cNvSpPr>
            <p:nvPr/>
          </p:nvSpPr>
          <p:spPr bwMode="auto">
            <a:xfrm>
              <a:off x="4878388" y="28876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3" name="Freeform 379"/>
            <p:cNvSpPr>
              <a:spLocks/>
            </p:cNvSpPr>
            <p:nvPr/>
          </p:nvSpPr>
          <p:spPr bwMode="auto">
            <a:xfrm>
              <a:off x="4852988" y="28876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4" name="Freeform 380"/>
            <p:cNvSpPr>
              <a:spLocks/>
            </p:cNvSpPr>
            <p:nvPr/>
          </p:nvSpPr>
          <p:spPr bwMode="auto">
            <a:xfrm>
              <a:off x="4830763" y="2887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5" name="Freeform 381"/>
            <p:cNvSpPr>
              <a:spLocks/>
            </p:cNvSpPr>
            <p:nvPr/>
          </p:nvSpPr>
          <p:spPr bwMode="auto">
            <a:xfrm>
              <a:off x="4694238" y="28876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6" name="Freeform 382"/>
            <p:cNvSpPr>
              <a:spLocks/>
            </p:cNvSpPr>
            <p:nvPr/>
          </p:nvSpPr>
          <p:spPr bwMode="auto">
            <a:xfrm>
              <a:off x="4545013" y="28686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7" name="Freeform 383"/>
            <p:cNvSpPr>
              <a:spLocks/>
            </p:cNvSpPr>
            <p:nvPr/>
          </p:nvSpPr>
          <p:spPr bwMode="auto">
            <a:xfrm>
              <a:off x="4500563" y="2859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8" name="Freeform 384"/>
            <p:cNvSpPr>
              <a:spLocks/>
            </p:cNvSpPr>
            <p:nvPr/>
          </p:nvSpPr>
          <p:spPr bwMode="auto">
            <a:xfrm>
              <a:off x="4262438" y="28559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9" name="Freeform 385"/>
            <p:cNvSpPr>
              <a:spLocks/>
            </p:cNvSpPr>
            <p:nvPr/>
          </p:nvSpPr>
          <p:spPr bwMode="auto">
            <a:xfrm>
              <a:off x="4170363" y="28559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0" name="Freeform 386"/>
            <p:cNvSpPr>
              <a:spLocks/>
            </p:cNvSpPr>
            <p:nvPr/>
          </p:nvSpPr>
          <p:spPr bwMode="auto">
            <a:xfrm>
              <a:off x="4144963" y="28559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1" name="Freeform 387"/>
            <p:cNvSpPr>
              <a:spLocks/>
            </p:cNvSpPr>
            <p:nvPr/>
          </p:nvSpPr>
          <p:spPr bwMode="auto">
            <a:xfrm>
              <a:off x="3976688" y="2843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2" name="Freeform 388"/>
            <p:cNvSpPr>
              <a:spLocks/>
            </p:cNvSpPr>
            <p:nvPr/>
          </p:nvSpPr>
          <p:spPr bwMode="auto">
            <a:xfrm>
              <a:off x="3922713" y="2843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3" name="Freeform 389"/>
            <p:cNvSpPr>
              <a:spLocks/>
            </p:cNvSpPr>
            <p:nvPr/>
          </p:nvSpPr>
          <p:spPr bwMode="auto">
            <a:xfrm>
              <a:off x="3887788" y="2843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4" name="Freeform 390"/>
            <p:cNvSpPr>
              <a:spLocks/>
            </p:cNvSpPr>
            <p:nvPr/>
          </p:nvSpPr>
          <p:spPr bwMode="auto">
            <a:xfrm>
              <a:off x="3833813" y="28432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5" name="Freeform 391"/>
            <p:cNvSpPr>
              <a:spLocks/>
            </p:cNvSpPr>
            <p:nvPr/>
          </p:nvSpPr>
          <p:spPr bwMode="auto">
            <a:xfrm>
              <a:off x="3795713" y="28432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6" name="Freeform 392"/>
            <p:cNvSpPr>
              <a:spLocks/>
            </p:cNvSpPr>
            <p:nvPr/>
          </p:nvSpPr>
          <p:spPr bwMode="auto">
            <a:xfrm>
              <a:off x="3570288" y="28178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7" name="Freeform 393"/>
            <p:cNvSpPr>
              <a:spLocks/>
            </p:cNvSpPr>
            <p:nvPr/>
          </p:nvSpPr>
          <p:spPr bwMode="auto">
            <a:xfrm>
              <a:off x="3516313" y="28178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8" name="Freeform 394"/>
            <p:cNvSpPr>
              <a:spLocks/>
            </p:cNvSpPr>
            <p:nvPr/>
          </p:nvSpPr>
          <p:spPr bwMode="auto">
            <a:xfrm>
              <a:off x="3452813" y="281781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9" name="Freeform 395"/>
            <p:cNvSpPr>
              <a:spLocks/>
            </p:cNvSpPr>
            <p:nvPr/>
          </p:nvSpPr>
          <p:spPr bwMode="auto">
            <a:xfrm>
              <a:off x="3360738" y="28146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0" name="Freeform 396"/>
            <p:cNvSpPr>
              <a:spLocks/>
            </p:cNvSpPr>
            <p:nvPr/>
          </p:nvSpPr>
          <p:spPr bwMode="auto">
            <a:xfrm>
              <a:off x="3319463" y="28114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1" name="Freeform 397"/>
            <p:cNvSpPr>
              <a:spLocks/>
            </p:cNvSpPr>
            <p:nvPr/>
          </p:nvSpPr>
          <p:spPr bwMode="auto">
            <a:xfrm>
              <a:off x="3262313" y="281146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2" name="Freeform 398"/>
            <p:cNvSpPr>
              <a:spLocks/>
            </p:cNvSpPr>
            <p:nvPr/>
          </p:nvSpPr>
          <p:spPr bwMode="auto">
            <a:xfrm>
              <a:off x="3198813" y="28019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3" name="Freeform 399"/>
            <p:cNvSpPr>
              <a:spLocks/>
            </p:cNvSpPr>
            <p:nvPr/>
          </p:nvSpPr>
          <p:spPr bwMode="auto">
            <a:xfrm>
              <a:off x="3119438" y="27924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4" name="Freeform 400"/>
            <p:cNvSpPr>
              <a:spLocks/>
            </p:cNvSpPr>
            <p:nvPr/>
          </p:nvSpPr>
          <p:spPr bwMode="auto">
            <a:xfrm>
              <a:off x="2998788" y="2779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5" name="Freeform 401"/>
            <p:cNvSpPr>
              <a:spLocks/>
            </p:cNvSpPr>
            <p:nvPr/>
          </p:nvSpPr>
          <p:spPr bwMode="auto">
            <a:xfrm>
              <a:off x="2970213" y="2776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6" name="Freeform 402"/>
            <p:cNvSpPr>
              <a:spLocks/>
            </p:cNvSpPr>
            <p:nvPr/>
          </p:nvSpPr>
          <p:spPr bwMode="auto">
            <a:xfrm>
              <a:off x="2817813" y="27701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7" name="Freeform 403"/>
            <p:cNvSpPr>
              <a:spLocks/>
            </p:cNvSpPr>
            <p:nvPr/>
          </p:nvSpPr>
          <p:spPr bwMode="auto">
            <a:xfrm>
              <a:off x="2767013" y="27638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8" name="Freeform 404"/>
            <p:cNvSpPr>
              <a:spLocks/>
            </p:cNvSpPr>
            <p:nvPr/>
          </p:nvSpPr>
          <p:spPr bwMode="auto">
            <a:xfrm>
              <a:off x="2735263" y="27638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9" name="Freeform 405"/>
            <p:cNvSpPr>
              <a:spLocks/>
            </p:cNvSpPr>
            <p:nvPr/>
          </p:nvSpPr>
          <p:spPr bwMode="auto">
            <a:xfrm>
              <a:off x="2563813" y="27638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0" name="Freeform 406"/>
            <p:cNvSpPr>
              <a:spLocks/>
            </p:cNvSpPr>
            <p:nvPr/>
          </p:nvSpPr>
          <p:spPr bwMode="auto">
            <a:xfrm>
              <a:off x="2490788" y="27670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8" name="Freeform 408"/>
            <p:cNvSpPr>
              <a:spLocks/>
            </p:cNvSpPr>
            <p:nvPr/>
          </p:nvSpPr>
          <p:spPr bwMode="auto">
            <a:xfrm>
              <a:off x="2462213" y="27670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9" name="Freeform 409"/>
            <p:cNvSpPr>
              <a:spLocks/>
            </p:cNvSpPr>
            <p:nvPr/>
          </p:nvSpPr>
          <p:spPr bwMode="auto">
            <a:xfrm>
              <a:off x="2420938" y="2767013"/>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0" name="Freeform 410"/>
            <p:cNvSpPr>
              <a:spLocks/>
            </p:cNvSpPr>
            <p:nvPr/>
          </p:nvSpPr>
          <p:spPr bwMode="auto">
            <a:xfrm>
              <a:off x="2379663" y="27670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1" name="Freeform 411"/>
            <p:cNvSpPr>
              <a:spLocks/>
            </p:cNvSpPr>
            <p:nvPr/>
          </p:nvSpPr>
          <p:spPr bwMode="auto">
            <a:xfrm>
              <a:off x="2217738" y="27670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2" name="Freeform 412"/>
            <p:cNvSpPr>
              <a:spLocks/>
            </p:cNvSpPr>
            <p:nvPr/>
          </p:nvSpPr>
          <p:spPr bwMode="auto">
            <a:xfrm>
              <a:off x="2093913" y="27670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3" name="Freeform 413"/>
            <p:cNvSpPr>
              <a:spLocks/>
            </p:cNvSpPr>
            <p:nvPr/>
          </p:nvSpPr>
          <p:spPr bwMode="auto">
            <a:xfrm>
              <a:off x="2055813" y="27670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4E54440-3647-7F1B-D37B-5153F143EBD0}"/>
              </a:ext>
            </a:extLst>
          </p:cNvPr>
          <p:cNvSpPr txBox="1"/>
          <p:nvPr/>
        </p:nvSpPr>
        <p:spPr>
          <a:xfrm>
            <a:off x="459899" y="1207684"/>
            <a:ext cx="17368201" cy="646331"/>
          </a:xfrm>
          <a:prstGeom prst="rect">
            <a:avLst/>
          </a:prstGeom>
          <a:noFill/>
        </p:spPr>
        <p:txBody>
          <a:bodyPr wrap="square" rtlCol="0">
            <a:spAutoFit/>
          </a:bodyPr>
          <a:lstStyle/>
          <a:p>
            <a:pPr algn="ctr"/>
            <a:r>
              <a:rPr lang="en-US" sz="3600" b="1" dirty="0">
                <a:solidFill>
                  <a:schemeClr val="accent2"/>
                </a:solidFill>
              </a:rPr>
              <a:t>Consistent </a:t>
            </a:r>
            <a:r>
              <a:rPr lang="en-US" sz="3600" b="1" dirty="0" err="1">
                <a:solidFill>
                  <a:schemeClr val="accent2"/>
                </a:solidFill>
              </a:rPr>
              <a:t>iDFS</a:t>
            </a:r>
            <a:r>
              <a:rPr lang="en-US" sz="3600" b="1" dirty="0">
                <a:solidFill>
                  <a:schemeClr val="accent2"/>
                </a:solidFill>
              </a:rPr>
              <a:t> benefit with ribociclib + NSAI in patients with stage II or III disease</a:t>
            </a:r>
          </a:p>
        </p:txBody>
      </p:sp>
      <p:sp>
        <p:nvSpPr>
          <p:cNvPr id="5" name="TextBox 4">
            <a:extLst>
              <a:ext uri="{FF2B5EF4-FFF2-40B4-BE49-F238E27FC236}">
                <a16:creationId xmlns:a16="http://schemas.microsoft.com/office/drawing/2014/main" id="{EAEE9EB4-EC8B-3158-96C3-10BBED4124AC}"/>
              </a:ext>
            </a:extLst>
          </p:cNvPr>
          <p:cNvSpPr txBox="1"/>
          <p:nvPr/>
        </p:nvSpPr>
        <p:spPr>
          <a:xfrm>
            <a:off x="6535749" y="2671219"/>
            <a:ext cx="1793248" cy="492443"/>
          </a:xfrm>
          <a:prstGeom prst="rect">
            <a:avLst/>
          </a:prstGeom>
          <a:noFill/>
        </p:spPr>
        <p:txBody>
          <a:bodyPr wrap="none" rtlCol="0">
            <a:spAutoFit/>
          </a:bodyPr>
          <a:lstStyle/>
          <a:p>
            <a:r>
              <a:rPr lang="en-US" sz="2600" b="1" dirty="0" err="1">
                <a:solidFill>
                  <a:schemeClr val="accent2"/>
                </a:solidFill>
              </a:rPr>
              <a:t>Ribo</a:t>
            </a:r>
            <a:r>
              <a:rPr lang="en-US" sz="2600" b="1" dirty="0">
                <a:solidFill>
                  <a:schemeClr val="accent2"/>
                </a:solidFill>
              </a:rPr>
              <a:t> + NSAI</a:t>
            </a:r>
          </a:p>
        </p:txBody>
      </p:sp>
      <p:sp>
        <p:nvSpPr>
          <p:cNvPr id="7" name="TextBox 6">
            <a:extLst>
              <a:ext uri="{FF2B5EF4-FFF2-40B4-BE49-F238E27FC236}">
                <a16:creationId xmlns:a16="http://schemas.microsoft.com/office/drawing/2014/main" id="{09874363-9DFB-4C35-4880-52997DCD4D93}"/>
              </a:ext>
            </a:extLst>
          </p:cNvPr>
          <p:cNvSpPr txBox="1"/>
          <p:nvPr/>
        </p:nvSpPr>
        <p:spPr>
          <a:xfrm>
            <a:off x="15357677" y="2961630"/>
            <a:ext cx="1793248" cy="492443"/>
          </a:xfrm>
          <a:prstGeom prst="rect">
            <a:avLst/>
          </a:prstGeom>
          <a:noFill/>
        </p:spPr>
        <p:txBody>
          <a:bodyPr wrap="none" rtlCol="0">
            <a:spAutoFit/>
          </a:bodyPr>
          <a:lstStyle/>
          <a:p>
            <a:r>
              <a:rPr lang="en-US" sz="2600" b="1" dirty="0" err="1">
                <a:solidFill>
                  <a:schemeClr val="accent2"/>
                </a:solidFill>
              </a:rPr>
              <a:t>Ribo</a:t>
            </a:r>
            <a:r>
              <a:rPr lang="en-US" sz="2600" b="1" dirty="0">
                <a:solidFill>
                  <a:schemeClr val="accent2"/>
                </a:solidFill>
              </a:rPr>
              <a:t> + NSAI</a:t>
            </a:r>
          </a:p>
        </p:txBody>
      </p:sp>
      <p:sp>
        <p:nvSpPr>
          <p:cNvPr id="8" name="TextBox 7">
            <a:extLst>
              <a:ext uri="{FF2B5EF4-FFF2-40B4-BE49-F238E27FC236}">
                <a16:creationId xmlns:a16="http://schemas.microsoft.com/office/drawing/2014/main" id="{5C46CF98-54AF-31A2-FD16-75B8DB2CB1F4}"/>
              </a:ext>
            </a:extLst>
          </p:cNvPr>
          <p:cNvSpPr txBox="1"/>
          <p:nvPr/>
        </p:nvSpPr>
        <p:spPr>
          <a:xfrm>
            <a:off x="5593638" y="3647823"/>
            <a:ext cx="1697068" cy="492443"/>
          </a:xfrm>
          <a:prstGeom prst="rect">
            <a:avLst/>
          </a:prstGeom>
          <a:noFill/>
        </p:spPr>
        <p:txBody>
          <a:bodyPr wrap="none" rtlCol="0">
            <a:spAutoFit/>
          </a:bodyPr>
          <a:lstStyle/>
          <a:p>
            <a:r>
              <a:rPr lang="en-US" sz="2600" b="1" dirty="0">
                <a:solidFill>
                  <a:schemeClr val="bg1">
                    <a:lumMod val="75000"/>
                  </a:schemeClr>
                </a:solidFill>
              </a:rPr>
              <a:t>NSAI alone</a:t>
            </a:r>
          </a:p>
        </p:txBody>
      </p:sp>
      <p:sp>
        <p:nvSpPr>
          <p:cNvPr id="9" name="TextBox 8">
            <a:extLst>
              <a:ext uri="{FF2B5EF4-FFF2-40B4-BE49-F238E27FC236}">
                <a16:creationId xmlns:a16="http://schemas.microsoft.com/office/drawing/2014/main" id="{D2D4EA50-0673-74C9-9B51-9399E97D5A8A}"/>
              </a:ext>
            </a:extLst>
          </p:cNvPr>
          <p:cNvSpPr txBox="1"/>
          <p:nvPr/>
        </p:nvSpPr>
        <p:spPr>
          <a:xfrm>
            <a:off x="14144278" y="3961928"/>
            <a:ext cx="1697068" cy="492443"/>
          </a:xfrm>
          <a:prstGeom prst="rect">
            <a:avLst/>
          </a:prstGeom>
          <a:noFill/>
        </p:spPr>
        <p:txBody>
          <a:bodyPr wrap="none" rtlCol="0">
            <a:spAutoFit/>
          </a:bodyPr>
          <a:lstStyle/>
          <a:p>
            <a:r>
              <a:rPr lang="en-US" sz="2600" b="1" dirty="0">
                <a:solidFill>
                  <a:schemeClr val="bg1">
                    <a:lumMod val="75000"/>
                  </a:schemeClr>
                </a:solidFill>
              </a:rPr>
              <a:t>NSAI alone</a:t>
            </a:r>
          </a:p>
        </p:txBody>
      </p:sp>
    </p:spTree>
    <p:extLst>
      <p:ext uri="{BB962C8B-B14F-4D97-AF65-F5344CB8AC3E}">
        <p14:creationId xmlns:p14="http://schemas.microsoft.com/office/powerpoint/2010/main" val="86399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0750"/>
            <a:ext cx="18313982" cy="812859"/>
          </a:xfrm>
        </p:spPr>
        <p:txBody>
          <a:bodyPr/>
          <a:lstStyle/>
          <a:p>
            <a:r>
              <a:rPr lang="en-US" dirty="0"/>
              <a:t>NATALEE </a:t>
            </a:r>
            <a:r>
              <a:rPr lang="en-US" dirty="0" err="1"/>
              <a:t>iDFS</a:t>
            </a:r>
            <a:r>
              <a:rPr lang="en-US" dirty="0"/>
              <a:t> by Nodal Status</a:t>
            </a:r>
          </a:p>
        </p:txBody>
      </p:sp>
      <p:sp>
        <p:nvSpPr>
          <p:cNvPr id="4" name="Text Placeholder 3"/>
          <p:cNvSpPr>
            <a:spLocks noGrp="1"/>
          </p:cNvSpPr>
          <p:nvPr>
            <p:ph type="body" sz="quarter" idx="10"/>
          </p:nvPr>
        </p:nvSpPr>
        <p:spPr>
          <a:xfrm>
            <a:off x="553047" y="9594161"/>
            <a:ext cx="17168091" cy="384128"/>
          </a:xfrm>
        </p:spPr>
        <p:txBody>
          <a:bodyPr/>
          <a:lstStyle/>
          <a:p>
            <a:r>
              <a:rPr lang="en-US" dirty="0" err="1"/>
              <a:t>Bardia</a:t>
            </a:r>
            <a:r>
              <a:rPr lang="en-US" dirty="0"/>
              <a:t> A, et al. </a:t>
            </a:r>
            <a:r>
              <a:rPr lang="en-US" i="1" dirty="0"/>
              <a:t>Ann Oncol. </a:t>
            </a:r>
            <a:r>
              <a:rPr lang="en-US" dirty="0"/>
              <a:t>2023;34(suppl 2): S1261-S1262 (abstract LBA23). </a:t>
            </a:r>
          </a:p>
        </p:txBody>
      </p:sp>
      <p:graphicFrame>
        <p:nvGraphicFramePr>
          <p:cNvPr id="16" name="Table 10">
            <a:extLst>
              <a:ext uri="{FF2B5EF4-FFF2-40B4-BE49-F238E27FC236}">
                <a16:creationId xmlns:a16="http://schemas.microsoft.com/office/drawing/2014/main" id="{BE007F43-EC88-A229-6539-C8123305EEC7}"/>
              </a:ext>
            </a:extLst>
          </p:cNvPr>
          <p:cNvGraphicFramePr>
            <a:graphicFrameLocks noGrp="1"/>
          </p:cNvGraphicFramePr>
          <p:nvPr>
            <p:extLst>
              <p:ext uri="{D42A27DB-BD31-4B8C-83A1-F6EECF244321}">
                <p14:modId xmlns:p14="http://schemas.microsoft.com/office/powerpoint/2010/main" val="3353357405"/>
              </p:ext>
            </p:extLst>
          </p:nvPr>
        </p:nvGraphicFramePr>
        <p:xfrm>
          <a:off x="10842239" y="5644541"/>
          <a:ext cx="6211321" cy="1682496"/>
        </p:xfrm>
        <a:graphic>
          <a:graphicData uri="http://schemas.openxmlformats.org/drawingml/2006/table">
            <a:tbl>
              <a:tblPr firstRow="1" bandRow="1">
                <a:tableStyleId>{5C22544A-7EE6-4342-B048-85BDC9FD1C3A}</a:tableStyleId>
              </a:tblPr>
              <a:tblGrid>
                <a:gridCol w="2325121">
                  <a:extLst>
                    <a:ext uri="{9D8B030D-6E8A-4147-A177-3AD203B41FA5}">
                      <a16:colId xmlns:a16="http://schemas.microsoft.com/office/drawing/2014/main" val="1675947710"/>
                    </a:ext>
                  </a:extLst>
                </a:gridCol>
                <a:gridCol w="1950720">
                  <a:extLst>
                    <a:ext uri="{9D8B030D-6E8A-4147-A177-3AD203B41FA5}">
                      <a16:colId xmlns:a16="http://schemas.microsoft.com/office/drawing/2014/main" val="1269547977"/>
                    </a:ext>
                  </a:extLst>
                </a:gridCol>
                <a:gridCol w="1935480">
                  <a:extLst>
                    <a:ext uri="{9D8B030D-6E8A-4147-A177-3AD203B41FA5}">
                      <a16:colId xmlns:a16="http://schemas.microsoft.com/office/drawing/2014/main" val="2716469778"/>
                    </a:ext>
                  </a:extLst>
                </a:gridCol>
              </a:tblGrid>
              <a:tr h="457200">
                <a:tc>
                  <a:txBody>
                    <a:bodyPr/>
                    <a:lstStyle/>
                    <a:p>
                      <a:endParaRPr lang="en-US" sz="2400" dirty="0"/>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err="1"/>
                        <a:t>Ribo</a:t>
                      </a:r>
                      <a:r>
                        <a:rPr lang="en-US" sz="2400" dirty="0"/>
                        <a:t> + NSAI</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t>NSAI alone</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14161708"/>
                  </a:ext>
                </a:extLst>
              </a:tr>
              <a:tr h="347472">
                <a:tc>
                  <a:txBody>
                    <a:bodyPr/>
                    <a:lstStyle/>
                    <a:p>
                      <a:r>
                        <a:rPr lang="en-US" sz="2400" b="1" dirty="0">
                          <a:solidFill>
                            <a:schemeClr val="accent2">
                              <a:lumMod val="50000"/>
                            </a:schemeClr>
                          </a:solidFill>
                        </a:rPr>
                        <a:t>n/N</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bg1"/>
                          </a:solidFill>
                        </a:rPr>
                        <a:t>173/2261</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208/2219</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1894755"/>
                  </a:ext>
                </a:extLst>
              </a:tr>
              <a:tr h="347472">
                <a:tc>
                  <a:txBody>
                    <a:bodyPr/>
                    <a:lstStyle/>
                    <a:p>
                      <a:r>
                        <a:rPr lang="en-US" sz="2400" b="1" dirty="0">
                          <a:solidFill>
                            <a:schemeClr val="accent2">
                              <a:lumMod val="50000"/>
                            </a:schemeClr>
                          </a:solidFill>
                        </a:rPr>
                        <a:t>3-Year </a:t>
                      </a:r>
                      <a:r>
                        <a:rPr lang="en-US" sz="2400" b="1" dirty="0" err="1">
                          <a:solidFill>
                            <a:schemeClr val="accent2">
                              <a:lumMod val="50000"/>
                            </a:schemeClr>
                          </a:solidFill>
                        </a:rPr>
                        <a:t>iDFS</a:t>
                      </a:r>
                      <a:r>
                        <a:rPr lang="en-US" sz="2400" b="1" dirty="0">
                          <a:solidFill>
                            <a:schemeClr val="accent2">
                              <a:lumMod val="50000"/>
                            </a:schemeClr>
                          </a:solidFill>
                        </a:rPr>
                        <a:t> rate</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solidFill>
                            <a:schemeClr val="bg1"/>
                          </a:solidFill>
                        </a:rPr>
                        <a:t>90%</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87%</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8149293"/>
                  </a:ext>
                </a:extLst>
              </a:tr>
              <a:tr h="347472">
                <a:tc gridSpan="3">
                  <a:txBody>
                    <a:bodyPr/>
                    <a:lstStyle/>
                    <a:p>
                      <a:pPr algn="ctr"/>
                      <a:r>
                        <a:rPr lang="en-US" sz="2400" dirty="0">
                          <a:solidFill>
                            <a:schemeClr val="bg1"/>
                          </a:solidFill>
                        </a:rPr>
                        <a:t>HR = 0.771 (95% CI: 0.630–0.944)</a:t>
                      </a:r>
                    </a:p>
                  </a:txBody>
                  <a:tcPr marL="137160" marR="137160" marT="13716" marB="13716">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400" dirty="0">
                          <a:solidFill>
                            <a:schemeClr val="bg1"/>
                          </a:solidFill>
                        </a:rPr>
                        <a:t>HR = 0.771 (95% CI: 0.630–0.944)</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31754864"/>
                  </a:ext>
                </a:extLst>
              </a:tr>
            </a:tbl>
          </a:graphicData>
        </a:graphic>
      </p:graphicFrame>
      <p:graphicFrame>
        <p:nvGraphicFramePr>
          <p:cNvPr id="106" name="Table 10">
            <a:extLst>
              <a:ext uri="{FF2B5EF4-FFF2-40B4-BE49-F238E27FC236}">
                <a16:creationId xmlns:a16="http://schemas.microsoft.com/office/drawing/2014/main" id="{BE007F43-EC88-A229-6539-C8123305EEC7}"/>
              </a:ext>
            </a:extLst>
          </p:cNvPr>
          <p:cNvGraphicFramePr>
            <a:graphicFrameLocks noGrp="1"/>
          </p:cNvGraphicFramePr>
          <p:nvPr>
            <p:extLst>
              <p:ext uri="{D42A27DB-BD31-4B8C-83A1-F6EECF244321}">
                <p14:modId xmlns:p14="http://schemas.microsoft.com/office/powerpoint/2010/main" val="4012617904"/>
              </p:ext>
            </p:extLst>
          </p:nvPr>
        </p:nvGraphicFramePr>
        <p:xfrm>
          <a:off x="2270760" y="5644541"/>
          <a:ext cx="6065520" cy="1682496"/>
        </p:xfrm>
        <a:graphic>
          <a:graphicData uri="http://schemas.openxmlformats.org/drawingml/2006/table">
            <a:tbl>
              <a:tblPr firstRow="1" bandRow="1">
                <a:tableStyleId>{5C22544A-7EE6-4342-B048-85BDC9FD1C3A}</a:tableStyleId>
              </a:tblPr>
              <a:tblGrid>
                <a:gridCol w="2410948">
                  <a:extLst>
                    <a:ext uri="{9D8B030D-6E8A-4147-A177-3AD203B41FA5}">
                      <a16:colId xmlns:a16="http://schemas.microsoft.com/office/drawing/2014/main" val="1675947710"/>
                    </a:ext>
                  </a:extLst>
                </a:gridCol>
                <a:gridCol w="1810532">
                  <a:extLst>
                    <a:ext uri="{9D8B030D-6E8A-4147-A177-3AD203B41FA5}">
                      <a16:colId xmlns:a16="http://schemas.microsoft.com/office/drawing/2014/main" val="1269547977"/>
                    </a:ext>
                  </a:extLst>
                </a:gridCol>
                <a:gridCol w="1844040">
                  <a:extLst>
                    <a:ext uri="{9D8B030D-6E8A-4147-A177-3AD203B41FA5}">
                      <a16:colId xmlns:a16="http://schemas.microsoft.com/office/drawing/2014/main" val="2716469778"/>
                    </a:ext>
                  </a:extLst>
                </a:gridCol>
              </a:tblGrid>
              <a:tr h="457200">
                <a:tc>
                  <a:txBody>
                    <a:bodyPr/>
                    <a:lstStyle/>
                    <a:p>
                      <a:endParaRPr lang="en-US" sz="2400" dirty="0"/>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err="1"/>
                        <a:t>Ribo</a:t>
                      </a:r>
                      <a:r>
                        <a:rPr lang="en-US" sz="2400" dirty="0"/>
                        <a:t> + NSAI</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t>NSAI alone</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14161708"/>
                  </a:ext>
                </a:extLst>
              </a:tr>
              <a:tr h="347472">
                <a:tc>
                  <a:txBody>
                    <a:bodyPr/>
                    <a:lstStyle/>
                    <a:p>
                      <a:r>
                        <a:rPr lang="en-US" sz="2400" b="1" dirty="0">
                          <a:solidFill>
                            <a:schemeClr val="accent2">
                              <a:lumMod val="50000"/>
                            </a:schemeClr>
                          </a:solidFill>
                        </a:rPr>
                        <a:t>n/N</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bg1"/>
                          </a:solidFill>
                        </a:rPr>
                        <a:t>16/285</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28/328</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1894755"/>
                  </a:ext>
                </a:extLst>
              </a:tr>
              <a:tr h="347472">
                <a:tc>
                  <a:txBody>
                    <a:bodyPr/>
                    <a:lstStyle/>
                    <a:p>
                      <a:r>
                        <a:rPr lang="en-US" sz="2400" b="1" dirty="0">
                          <a:solidFill>
                            <a:schemeClr val="accent2">
                              <a:lumMod val="50000"/>
                            </a:schemeClr>
                          </a:solidFill>
                        </a:rPr>
                        <a:t>3-Year </a:t>
                      </a:r>
                      <a:r>
                        <a:rPr lang="en-US" sz="2400" b="1" dirty="0" err="1">
                          <a:solidFill>
                            <a:schemeClr val="accent2">
                              <a:lumMod val="50000"/>
                            </a:schemeClr>
                          </a:solidFill>
                        </a:rPr>
                        <a:t>iDFS</a:t>
                      </a:r>
                      <a:r>
                        <a:rPr lang="en-US" sz="2400" b="1" dirty="0">
                          <a:solidFill>
                            <a:schemeClr val="accent2">
                              <a:lumMod val="50000"/>
                            </a:schemeClr>
                          </a:solidFill>
                        </a:rPr>
                        <a:t> rate</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solidFill>
                            <a:schemeClr val="bg1"/>
                          </a:solidFill>
                        </a:rPr>
                        <a:t>94%</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89%</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8149293"/>
                  </a:ext>
                </a:extLst>
              </a:tr>
              <a:tr h="347472">
                <a:tc gridSpan="3">
                  <a:txBody>
                    <a:bodyPr/>
                    <a:lstStyle/>
                    <a:p>
                      <a:pPr algn="ctr"/>
                      <a:r>
                        <a:rPr lang="en-US" sz="2400" dirty="0">
                          <a:solidFill>
                            <a:schemeClr val="bg1"/>
                          </a:solidFill>
                        </a:rPr>
                        <a:t>HR = 0.630 (95% CI: 0.341–1.165)</a:t>
                      </a:r>
                    </a:p>
                  </a:txBody>
                  <a:tcPr marL="137160" marR="137160" marT="13716" marB="13716">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400" dirty="0">
                          <a:solidFill>
                            <a:schemeClr val="bg1"/>
                          </a:solidFill>
                        </a:rPr>
                        <a:t>HR = 0.630 (95% CI: 0.3441–1.165)</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31754864"/>
                  </a:ext>
                </a:extLst>
              </a:tr>
            </a:tbl>
          </a:graphicData>
        </a:graphic>
      </p:graphicFrame>
      <p:grpSp>
        <p:nvGrpSpPr>
          <p:cNvPr id="7494" name="Group 7493"/>
          <p:cNvGrpSpPr/>
          <p:nvPr/>
        </p:nvGrpSpPr>
        <p:grpSpPr>
          <a:xfrm>
            <a:off x="520792" y="2190750"/>
            <a:ext cx="8143523" cy="6786071"/>
            <a:chOff x="520792" y="2190750"/>
            <a:chExt cx="8143523" cy="6786071"/>
          </a:xfrm>
        </p:grpSpPr>
        <p:sp>
          <p:nvSpPr>
            <p:cNvPr id="10" name="TextBox 9"/>
            <p:cNvSpPr txBox="1"/>
            <p:nvPr/>
          </p:nvSpPr>
          <p:spPr>
            <a:xfrm rot="16200000">
              <a:off x="116357" y="4882374"/>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13" name="TextBox 12"/>
            <p:cNvSpPr txBox="1"/>
            <p:nvPr/>
          </p:nvSpPr>
          <p:spPr>
            <a:xfrm>
              <a:off x="4791710" y="2190750"/>
              <a:ext cx="723275" cy="646331"/>
            </a:xfrm>
            <a:prstGeom prst="rect">
              <a:avLst/>
            </a:prstGeom>
            <a:noFill/>
          </p:spPr>
          <p:txBody>
            <a:bodyPr wrap="none" rtlCol="0">
              <a:spAutoFit/>
            </a:bodyPr>
            <a:lstStyle/>
            <a:p>
              <a:pPr algn="ctr"/>
              <a:r>
                <a:rPr lang="en-US" sz="3600" b="1" dirty="0">
                  <a:solidFill>
                    <a:schemeClr val="accent2"/>
                  </a:solidFill>
                </a:rPr>
                <a:t>N0</a:t>
              </a:r>
            </a:p>
          </p:txBody>
        </p:sp>
        <p:grpSp>
          <p:nvGrpSpPr>
            <p:cNvPr id="17" name="Group 16"/>
            <p:cNvGrpSpPr/>
            <p:nvPr/>
          </p:nvGrpSpPr>
          <p:grpSpPr>
            <a:xfrm>
              <a:off x="1149399" y="2684206"/>
              <a:ext cx="7316176" cy="5147187"/>
              <a:chOff x="-9372410" y="1648289"/>
              <a:chExt cx="8704518" cy="6666982"/>
            </a:xfrm>
          </p:grpSpPr>
          <p:sp>
            <p:nvSpPr>
              <p:cNvPr id="18" name="Rectangle 15">
                <a:extLst>
                  <a:ext uri="{FF2B5EF4-FFF2-40B4-BE49-F238E27FC236}">
                    <a16:creationId xmlns:a16="http://schemas.microsoft.com/office/drawing/2014/main" id="{B5CD9D22-EF0E-2F2A-F8F0-8F207294E04D}"/>
                  </a:ext>
                </a:extLst>
              </p:cNvPr>
              <p:cNvSpPr>
                <a:spLocks noChangeArrowheads="1"/>
              </p:cNvSpPr>
              <p:nvPr/>
            </p:nvSpPr>
            <p:spPr bwMode="auto">
              <a:xfrm>
                <a:off x="-9026337" y="758270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0</a:t>
                </a:r>
                <a:endParaRPr lang="en-US" altLang="en-US" sz="4800" b="1">
                  <a:solidFill>
                    <a:schemeClr val="bg1"/>
                  </a:solidFill>
                </a:endParaRPr>
              </a:p>
            </p:txBody>
          </p:sp>
          <p:sp>
            <p:nvSpPr>
              <p:cNvPr id="19" name="Rectangle 16">
                <a:extLst>
                  <a:ext uri="{FF2B5EF4-FFF2-40B4-BE49-F238E27FC236}">
                    <a16:creationId xmlns:a16="http://schemas.microsoft.com/office/drawing/2014/main" id="{825725F5-3F92-8921-DA68-268BE0C74489}"/>
                  </a:ext>
                </a:extLst>
              </p:cNvPr>
              <p:cNvSpPr>
                <a:spLocks noChangeArrowheads="1"/>
              </p:cNvSpPr>
              <p:nvPr/>
            </p:nvSpPr>
            <p:spPr bwMode="auto">
              <a:xfrm>
                <a:off x="-9196715" y="520681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40</a:t>
                </a:r>
                <a:endParaRPr lang="en-US" altLang="en-US" sz="4800" b="1">
                  <a:solidFill>
                    <a:schemeClr val="bg1"/>
                  </a:solidFill>
                </a:endParaRPr>
              </a:p>
            </p:txBody>
          </p:sp>
          <p:sp>
            <p:nvSpPr>
              <p:cNvPr id="20" name="Rectangle 17">
                <a:extLst>
                  <a:ext uri="{FF2B5EF4-FFF2-40B4-BE49-F238E27FC236}">
                    <a16:creationId xmlns:a16="http://schemas.microsoft.com/office/drawing/2014/main" id="{6FAA1781-4D28-6A7A-7418-575549F35316}"/>
                  </a:ext>
                </a:extLst>
              </p:cNvPr>
              <p:cNvSpPr>
                <a:spLocks noChangeArrowheads="1"/>
              </p:cNvSpPr>
              <p:nvPr/>
            </p:nvSpPr>
            <p:spPr bwMode="auto">
              <a:xfrm>
                <a:off x="-9196715" y="4024183"/>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60</a:t>
                </a:r>
                <a:endParaRPr lang="en-US" altLang="en-US" sz="4800" b="1">
                  <a:solidFill>
                    <a:schemeClr val="bg1"/>
                  </a:solidFill>
                </a:endParaRPr>
              </a:p>
            </p:txBody>
          </p:sp>
          <p:sp>
            <p:nvSpPr>
              <p:cNvPr id="21" name="Rectangle 18">
                <a:extLst>
                  <a:ext uri="{FF2B5EF4-FFF2-40B4-BE49-F238E27FC236}">
                    <a16:creationId xmlns:a16="http://schemas.microsoft.com/office/drawing/2014/main" id="{5C5F3599-78F4-2ADB-CD2D-ABEDF9BBCCED}"/>
                  </a:ext>
                </a:extLst>
              </p:cNvPr>
              <p:cNvSpPr>
                <a:spLocks noChangeArrowheads="1"/>
              </p:cNvSpPr>
              <p:nvPr/>
            </p:nvSpPr>
            <p:spPr bwMode="auto">
              <a:xfrm>
                <a:off x="-9196715" y="2836237"/>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80</a:t>
                </a:r>
                <a:endParaRPr lang="en-US" altLang="en-US" sz="4800" b="1">
                  <a:solidFill>
                    <a:schemeClr val="bg1"/>
                  </a:solidFill>
                </a:endParaRPr>
              </a:p>
            </p:txBody>
          </p:sp>
          <p:sp>
            <p:nvSpPr>
              <p:cNvPr id="22" name="Rectangle 19">
                <a:extLst>
                  <a:ext uri="{FF2B5EF4-FFF2-40B4-BE49-F238E27FC236}">
                    <a16:creationId xmlns:a16="http://schemas.microsoft.com/office/drawing/2014/main" id="{A63057C1-CAFB-EE99-D671-F4B5FD79F16E}"/>
                  </a:ext>
                </a:extLst>
              </p:cNvPr>
              <p:cNvSpPr>
                <a:spLocks noChangeArrowheads="1"/>
              </p:cNvSpPr>
              <p:nvPr/>
            </p:nvSpPr>
            <p:spPr bwMode="auto">
              <a:xfrm>
                <a:off x="-9372410" y="1648289"/>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dirty="0">
                    <a:solidFill>
                      <a:schemeClr val="bg1"/>
                    </a:solidFill>
                  </a:rPr>
                  <a:t>100</a:t>
                </a:r>
                <a:endParaRPr lang="en-US" altLang="en-US" sz="4800" b="1" dirty="0">
                  <a:solidFill>
                    <a:schemeClr val="bg1"/>
                  </a:solidFill>
                </a:endParaRPr>
              </a:p>
            </p:txBody>
          </p:sp>
          <p:sp>
            <p:nvSpPr>
              <p:cNvPr id="23" name="Rectangle 20">
                <a:extLst>
                  <a:ext uri="{FF2B5EF4-FFF2-40B4-BE49-F238E27FC236}">
                    <a16:creationId xmlns:a16="http://schemas.microsoft.com/office/drawing/2014/main" id="{7A49FCEE-F3A0-2DF9-AA77-8B9F494A8872}"/>
                  </a:ext>
                </a:extLst>
              </p:cNvPr>
              <p:cNvSpPr>
                <a:spLocks noChangeArrowheads="1"/>
              </p:cNvSpPr>
              <p:nvPr/>
            </p:nvSpPr>
            <p:spPr bwMode="auto">
              <a:xfrm>
                <a:off x="-8434368"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0</a:t>
                </a:r>
                <a:endParaRPr lang="en-US" altLang="en-US" sz="4400" b="1">
                  <a:solidFill>
                    <a:schemeClr val="bg1"/>
                  </a:solidFill>
                </a:endParaRPr>
              </a:p>
            </p:txBody>
          </p:sp>
          <p:sp>
            <p:nvSpPr>
              <p:cNvPr id="24" name="Rectangle 21">
                <a:extLst>
                  <a:ext uri="{FF2B5EF4-FFF2-40B4-BE49-F238E27FC236}">
                    <a16:creationId xmlns:a16="http://schemas.microsoft.com/office/drawing/2014/main" id="{5F34EF04-D780-B799-0108-7A85029823A4}"/>
                  </a:ext>
                </a:extLst>
              </p:cNvPr>
              <p:cNvSpPr>
                <a:spLocks noChangeArrowheads="1"/>
              </p:cNvSpPr>
              <p:nvPr/>
            </p:nvSpPr>
            <p:spPr bwMode="auto">
              <a:xfrm>
                <a:off x="-7493034"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6</a:t>
                </a:r>
                <a:endParaRPr lang="en-US" altLang="en-US" sz="4400" b="1">
                  <a:solidFill>
                    <a:schemeClr val="bg1"/>
                  </a:solidFill>
                </a:endParaRPr>
              </a:p>
            </p:txBody>
          </p:sp>
          <p:sp>
            <p:nvSpPr>
              <p:cNvPr id="25" name="Rectangle 22">
                <a:extLst>
                  <a:ext uri="{FF2B5EF4-FFF2-40B4-BE49-F238E27FC236}">
                    <a16:creationId xmlns:a16="http://schemas.microsoft.com/office/drawing/2014/main" id="{7A18D3FB-4FB3-3ECC-EBE9-2105636FAE63}"/>
                  </a:ext>
                </a:extLst>
              </p:cNvPr>
              <p:cNvSpPr>
                <a:spLocks noChangeArrowheads="1"/>
              </p:cNvSpPr>
              <p:nvPr/>
            </p:nvSpPr>
            <p:spPr bwMode="auto">
              <a:xfrm>
                <a:off x="-6612664"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12</a:t>
                </a:r>
                <a:endParaRPr lang="en-US" altLang="en-US" sz="4400" b="1">
                  <a:solidFill>
                    <a:schemeClr val="bg1"/>
                  </a:solidFill>
                </a:endParaRPr>
              </a:p>
            </p:txBody>
          </p:sp>
          <p:sp>
            <p:nvSpPr>
              <p:cNvPr id="26" name="Rectangle 23">
                <a:extLst>
                  <a:ext uri="{FF2B5EF4-FFF2-40B4-BE49-F238E27FC236}">
                    <a16:creationId xmlns:a16="http://schemas.microsoft.com/office/drawing/2014/main" id="{B6A5FD35-EC8A-9041-B6BB-16B31E377F91}"/>
                  </a:ext>
                </a:extLst>
              </p:cNvPr>
              <p:cNvSpPr>
                <a:spLocks noChangeArrowheads="1"/>
              </p:cNvSpPr>
              <p:nvPr/>
            </p:nvSpPr>
            <p:spPr bwMode="auto">
              <a:xfrm>
                <a:off x="-3849272"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30</a:t>
                </a:r>
                <a:endParaRPr lang="en-US" altLang="en-US" sz="4400" b="1">
                  <a:solidFill>
                    <a:schemeClr val="bg1"/>
                  </a:solidFill>
                </a:endParaRPr>
              </a:p>
            </p:txBody>
          </p:sp>
          <p:sp>
            <p:nvSpPr>
              <p:cNvPr id="27" name="Rectangle 24">
                <a:extLst>
                  <a:ext uri="{FF2B5EF4-FFF2-40B4-BE49-F238E27FC236}">
                    <a16:creationId xmlns:a16="http://schemas.microsoft.com/office/drawing/2014/main" id="{385FA291-EFB1-9B7B-629D-1D7DDEB26D5C}"/>
                  </a:ext>
                </a:extLst>
              </p:cNvPr>
              <p:cNvSpPr>
                <a:spLocks noChangeArrowheads="1"/>
              </p:cNvSpPr>
              <p:nvPr/>
            </p:nvSpPr>
            <p:spPr bwMode="auto">
              <a:xfrm>
                <a:off x="-4750197"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24</a:t>
                </a:r>
                <a:endParaRPr lang="en-US" altLang="en-US" sz="4400" b="1">
                  <a:solidFill>
                    <a:schemeClr val="bg1"/>
                  </a:solidFill>
                </a:endParaRPr>
              </a:p>
            </p:txBody>
          </p:sp>
          <p:sp>
            <p:nvSpPr>
              <p:cNvPr id="28" name="Rectangle 25">
                <a:extLst>
                  <a:ext uri="{FF2B5EF4-FFF2-40B4-BE49-F238E27FC236}">
                    <a16:creationId xmlns:a16="http://schemas.microsoft.com/office/drawing/2014/main" id="{F3CDBE9C-E93D-22BD-DACE-BF3D3978C00D}"/>
                  </a:ext>
                </a:extLst>
              </p:cNvPr>
              <p:cNvSpPr>
                <a:spLocks noChangeArrowheads="1"/>
              </p:cNvSpPr>
              <p:nvPr/>
            </p:nvSpPr>
            <p:spPr bwMode="auto">
              <a:xfrm>
                <a:off x="-5706421"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18</a:t>
                </a:r>
                <a:endParaRPr lang="en-US" altLang="en-US" sz="4400" b="1">
                  <a:solidFill>
                    <a:schemeClr val="bg1"/>
                  </a:solidFill>
                </a:endParaRPr>
              </a:p>
            </p:txBody>
          </p:sp>
          <p:sp>
            <p:nvSpPr>
              <p:cNvPr id="29" name="Rectangle 26">
                <a:extLst>
                  <a:ext uri="{FF2B5EF4-FFF2-40B4-BE49-F238E27FC236}">
                    <a16:creationId xmlns:a16="http://schemas.microsoft.com/office/drawing/2014/main" id="{B6E8BE2D-A464-AE45-31AB-CEA9B1270274}"/>
                  </a:ext>
                </a:extLst>
              </p:cNvPr>
              <p:cNvSpPr>
                <a:spLocks noChangeArrowheads="1"/>
              </p:cNvSpPr>
              <p:nvPr/>
            </p:nvSpPr>
            <p:spPr bwMode="auto">
              <a:xfrm>
                <a:off x="-2943030"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36</a:t>
                </a:r>
                <a:endParaRPr lang="en-US" altLang="en-US" sz="4400" b="1">
                  <a:solidFill>
                    <a:schemeClr val="bg1"/>
                  </a:solidFill>
                </a:endParaRPr>
              </a:p>
            </p:txBody>
          </p:sp>
          <p:sp>
            <p:nvSpPr>
              <p:cNvPr id="30" name="Rectangle 27">
                <a:extLst>
                  <a:ext uri="{FF2B5EF4-FFF2-40B4-BE49-F238E27FC236}">
                    <a16:creationId xmlns:a16="http://schemas.microsoft.com/office/drawing/2014/main" id="{95C5B1C8-0A70-7B16-C6A5-924D7F457EA9}"/>
                  </a:ext>
                </a:extLst>
              </p:cNvPr>
              <p:cNvSpPr>
                <a:spLocks noChangeArrowheads="1"/>
              </p:cNvSpPr>
              <p:nvPr/>
            </p:nvSpPr>
            <p:spPr bwMode="auto">
              <a:xfrm>
                <a:off x="-203944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42</a:t>
                </a:r>
                <a:endParaRPr lang="en-US" altLang="en-US" sz="4400" b="1">
                  <a:solidFill>
                    <a:schemeClr val="bg1"/>
                  </a:solidFill>
                </a:endParaRPr>
              </a:p>
            </p:txBody>
          </p:sp>
          <p:sp>
            <p:nvSpPr>
              <p:cNvPr id="31" name="Rectangle 28">
                <a:extLst>
                  <a:ext uri="{FF2B5EF4-FFF2-40B4-BE49-F238E27FC236}">
                    <a16:creationId xmlns:a16="http://schemas.microsoft.com/office/drawing/2014/main" id="{6CEE2D7D-6D8F-DE5D-5043-F9658FC35975}"/>
                  </a:ext>
                </a:extLst>
              </p:cNvPr>
              <p:cNvSpPr>
                <a:spLocks noChangeArrowheads="1"/>
              </p:cNvSpPr>
              <p:nvPr/>
            </p:nvSpPr>
            <p:spPr bwMode="auto">
              <a:xfrm>
                <a:off x="-113320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48</a:t>
                </a:r>
                <a:endParaRPr lang="en-US" altLang="en-US" sz="4400" b="1">
                  <a:solidFill>
                    <a:schemeClr val="bg1"/>
                  </a:solidFill>
                </a:endParaRPr>
              </a:p>
            </p:txBody>
          </p:sp>
          <p:sp>
            <p:nvSpPr>
              <p:cNvPr id="32" name="Rectangle 54">
                <a:extLst>
                  <a:ext uri="{FF2B5EF4-FFF2-40B4-BE49-F238E27FC236}">
                    <a16:creationId xmlns:a16="http://schemas.microsoft.com/office/drawing/2014/main" id="{FD316FA7-0703-616F-B8A0-337461E529A7}"/>
                  </a:ext>
                </a:extLst>
              </p:cNvPr>
              <p:cNvSpPr>
                <a:spLocks noChangeArrowheads="1"/>
              </p:cNvSpPr>
              <p:nvPr/>
            </p:nvSpPr>
            <p:spPr bwMode="auto">
              <a:xfrm>
                <a:off x="-9196715" y="639476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20</a:t>
                </a:r>
                <a:endParaRPr lang="en-US" altLang="en-US" sz="4800" b="1">
                  <a:solidFill>
                    <a:schemeClr val="bg1"/>
                  </a:solidFill>
                </a:endParaRPr>
              </a:p>
            </p:txBody>
          </p:sp>
          <p:sp>
            <p:nvSpPr>
              <p:cNvPr id="33" name="Rectangle 55">
                <a:extLst>
                  <a:ext uri="{FF2B5EF4-FFF2-40B4-BE49-F238E27FC236}">
                    <a16:creationId xmlns:a16="http://schemas.microsoft.com/office/drawing/2014/main" id="{101D1E93-53BC-0175-1D47-81B4F151696D}"/>
                  </a:ext>
                </a:extLst>
              </p:cNvPr>
              <p:cNvSpPr>
                <a:spLocks noChangeArrowheads="1"/>
              </p:cNvSpPr>
              <p:nvPr/>
            </p:nvSpPr>
            <p:spPr bwMode="auto">
              <a:xfrm>
                <a:off x="-9196715" y="698474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10</a:t>
                </a:r>
                <a:endParaRPr lang="en-US" altLang="en-US" sz="4800" b="1">
                  <a:solidFill>
                    <a:schemeClr val="bg1"/>
                  </a:solidFill>
                </a:endParaRPr>
              </a:p>
            </p:txBody>
          </p:sp>
          <p:sp>
            <p:nvSpPr>
              <p:cNvPr id="34" name="Rectangle 56">
                <a:extLst>
                  <a:ext uri="{FF2B5EF4-FFF2-40B4-BE49-F238E27FC236}">
                    <a16:creationId xmlns:a16="http://schemas.microsoft.com/office/drawing/2014/main" id="{64F61D0A-FB46-3A8D-11C1-63035A5D7FB5}"/>
                  </a:ext>
                </a:extLst>
              </p:cNvPr>
              <p:cNvSpPr>
                <a:spLocks noChangeArrowheads="1"/>
              </p:cNvSpPr>
              <p:nvPr/>
            </p:nvSpPr>
            <p:spPr bwMode="auto">
              <a:xfrm>
                <a:off x="-9196715" y="461682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50</a:t>
                </a:r>
                <a:endParaRPr lang="en-US" altLang="en-US" sz="4800" b="1">
                  <a:solidFill>
                    <a:schemeClr val="bg1"/>
                  </a:solidFill>
                </a:endParaRPr>
              </a:p>
            </p:txBody>
          </p:sp>
          <p:sp>
            <p:nvSpPr>
              <p:cNvPr id="35" name="Rectangle 57">
                <a:extLst>
                  <a:ext uri="{FF2B5EF4-FFF2-40B4-BE49-F238E27FC236}">
                    <a16:creationId xmlns:a16="http://schemas.microsoft.com/office/drawing/2014/main" id="{7E5286ED-EFAF-E345-1690-A5C7389A2ADA}"/>
                  </a:ext>
                </a:extLst>
              </p:cNvPr>
              <p:cNvSpPr>
                <a:spLocks noChangeArrowheads="1"/>
              </p:cNvSpPr>
              <p:nvPr/>
            </p:nvSpPr>
            <p:spPr bwMode="auto">
              <a:xfrm>
                <a:off x="-9196715" y="342888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70</a:t>
                </a:r>
                <a:endParaRPr lang="en-US" altLang="en-US" sz="4800" b="1">
                  <a:solidFill>
                    <a:schemeClr val="bg1"/>
                  </a:solidFill>
                </a:endParaRPr>
              </a:p>
            </p:txBody>
          </p:sp>
          <p:sp>
            <p:nvSpPr>
              <p:cNvPr id="36" name="Rectangle 58">
                <a:extLst>
                  <a:ext uri="{FF2B5EF4-FFF2-40B4-BE49-F238E27FC236}">
                    <a16:creationId xmlns:a16="http://schemas.microsoft.com/office/drawing/2014/main" id="{CE7078EB-3A9D-8211-41F6-254FE19BD3F1}"/>
                  </a:ext>
                </a:extLst>
              </p:cNvPr>
              <p:cNvSpPr>
                <a:spLocks noChangeArrowheads="1"/>
              </p:cNvSpPr>
              <p:nvPr/>
            </p:nvSpPr>
            <p:spPr bwMode="auto">
              <a:xfrm>
                <a:off x="-9196715" y="224624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90</a:t>
                </a:r>
                <a:endParaRPr lang="en-US" altLang="en-US" sz="4800" b="1">
                  <a:solidFill>
                    <a:schemeClr val="bg1"/>
                  </a:solidFill>
                </a:endParaRPr>
              </a:p>
            </p:txBody>
          </p:sp>
          <p:sp>
            <p:nvSpPr>
              <p:cNvPr id="37" name="Rectangle 59">
                <a:extLst>
                  <a:ext uri="{FF2B5EF4-FFF2-40B4-BE49-F238E27FC236}">
                    <a16:creationId xmlns:a16="http://schemas.microsoft.com/office/drawing/2014/main" id="{7F304A66-65D0-A221-9964-FE3E3D2EF216}"/>
                  </a:ext>
                </a:extLst>
              </p:cNvPr>
              <p:cNvSpPr>
                <a:spLocks noChangeArrowheads="1"/>
              </p:cNvSpPr>
              <p:nvPr/>
            </p:nvSpPr>
            <p:spPr bwMode="auto">
              <a:xfrm>
                <a:off x="-9196715" y="5804774"/>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30</a:t>
                </a:r>
                <a:endParaRPr lang="en-US" altLang="en-US" sz="4800" b="1">
                  <a:solidFill>
                    <a:schemeClr val="bg1"/>
                  </a:solidFill>
                </a:endParaRPr>
              </a:p>
            </p:txBody>
          </p:sp>
          <p:grpSp>
            <p:nvGrpSpPr>
              <p:cNvPr id="38" name="Group 37"/>
              <p:cNvGrpSpPr/>
              <p:nvPr/>
            </p:nvGrpSpPr>
            <p:grpSpPr>
              <a:xfrm>
                <a:off x="-8781543" y="1734192"/>
                <a:ext cx="8113651" cy="6221441"/>
                <a:chOff x="1653949" y="1715595"/>
                <a:chExt cx="7269957" cy="5574507"/>
              </a:xfrm>
            </p:grpSpPr>
            <p:sp>
              <p:nvSpPr>
                <p:cNvPr id="39" name="Line 50">
                  <a:extLst>
                    <a:ext uri="{FF2B5EF4-FFF2-40B4-BE49-F238E27FC236}">
                      <a16:creationId xmlns:a16="http://schemas.microsoft.com/office/drawing/2014/main" id="{5F80F321-8D26-DA6E-2709-C09D34AC3C8E}"/>
                    </a:ext>
                  </a:extLst>
                </p:cNvPr>
                <p:cNvSpPr>
                  <a:spLocks noChangeShapeType="1"/>
                </p:cNvSpPr>
                <p:nvPr/>
              </p:nvSpPr>
              <p:spPr bwMode="auto">
                <a:xfrm flipH="1">
                  <a:off x="1653949" y="179179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0" name="Line 51">
                  <a:extLst>
                    <a:ext uri="{FF2B5EF4-FFF2-40B4-BE49-F238E27FC236}">
                      <a16:creationId xmlns:a16="http://schemas.microsoft.com/office/drawing/2014/main" id="{8EDAF271-F046-98C4-2BE8-D9EF9DA7E68A}"/>
                    </a:ext>
                  </a:extLst>
                </p:cNvPr>
                <p:cNvSpPr>
                  <a:spLocks noChangeShapeType="1"/>
                </p:cNvSpPr>
                <p:nvPr/>
              </p:nvSpPr>
              <p:spPr bwMode="auto">
                <a:xfrm flipH="1">
                  <a:off x="1653949" y="28562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1" name="Line 52">
                  <a:extLst>
                    <a:ext uri="{FF2B5EF4-FFF2-40B4-BE49-F238E27FC236}">
                      <a16:creationId xmlns:a16="http://schemas.microsoft.com/office/drawing/2014/main" id="{EC4864DD-AA7C-1C38-EB1E-A95DEEDCF2AE}"/>
                    </a:ext>
                  </a:extLst>
                </p:cNvPr>
                <p:cNvSpPr>
                  <a:spLocks noChangeShapeType="1"/>
                </p:cNvSpPr>
                <p:nvPr/>
              </p:nvSpPr>
              <p:spPr bwMode="auto">
                <a:xfrm flipH="1">
                  <a:off x="1653949" y="3915870"/>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2" name="Line 53">
                  <a:extLst>
                    <a:ext uri="{FF2B5EF4-FFF2-40B4-BE49-F238E27FC236}">
                      <a16:creationId xmlns:a16="http://schemas.microsoft.com/office/drawing/2014/main" id="{A2E86EF8-52A6-38FA-5C88-03A45760C9A9}"/>
                    </a:ext>
                  </a:extLst>
                </p:cNvPr>
                <p:cNvSpPr>
                  <a:spLocks noChangeShapeType="1"/>
                </p:cNvSpPr>
                <p:nvPr/>
              </p:nvSpPr>
              <p:spPr bwMode="auto">
                <a:xfrm flipH="1">
                  <a:off x="1653949" y="49802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3" name="Line 60">
                  <a:extLst>
                    <a:ext uri="{FF2B5EF4-FFF2-40B4-BE49-F238E27FC236}">
                      <a16:creationId xmlns:a16="http://schemas.microsoft.com/office/drawing/2014/main" id="{2C6CA599-DC01-77E1-C6AC-C5AB9A731AE2}"/>
                    </a:ext>
                  </a:extLst>
                </p:cNvPr>
                <p:cNvSpPr>
                  <a:spLocks noChangeShapeType="1"/>
                </p:cNvSpPr>
                <p:nvPr/>
              </p:nvSpPr>
              <p:spPr bwMode="auto">
                <a:xfrm flipH="1">
                  <a:off x="1653949" y="60399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4" name="Line 61">
                  <a:extLst>
                    <a:ext uri="{FF2B5EF4-FFF2-40B4-BE49-F238E27FC236}">
                      <a16:creationId xmlns:a16="http://schemas.microsoft.com/office/drawing/2014/main" id="{4971962A-B5A6-0E62-0784-400CE933810B}"/>
                    </a:ext>
                  </a:extLst>
                </p:cNvPr>
                <p:cNvSpPr>
                  <a:spLocks noChangeShapeType="1"/>
                </p:cNvSpPr>
                <p:nvPr/>
              </p:nvSpPr>
              <p:spPr bwMode="auto">
                <a:xfrm flipH="1">
                  <a:off x="1653949" y="710436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5" name="Line 62">
                  <a:extLst>
                    <a:ext uri="{FF2B5EF4-FFF2-40B4-BE49-F238E27FC236}">
                      <a16:creationId xmlns:a16="http://schemas.microsoft.com/office/drawing/2014/main" id="{B21E78A6-66AF-3ED2-032E-DACB3A2BAC23}"/>
                    </a:ext>
                  </a:extLst>
                </p:cNvPr>
                <p:cNvSpPr>
                  <a:spLocks noChangeShapeType="1"/>
                </p:cNvSpPr>
                <p:nvPr/>
              </p:nvSpPr>
              <p:spPr bwMode="auto">
                <a:xfrm flipH="1">
                  <a:off x="1653949" y="23228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6" name="Line 63">
                  <a:extLst>
                    <a:ext uri="{FF2B5EF4-FFF2-40B4-BE49-F238E27FC236}">
                      <a16:creationId xmlns:a16="http://schemas.microsoft.com/office/drawing/2014/main" id="{C54227A5-D419-925D-FD5D-3218097BCEB2}"/>
                    </a:ext>
                  </a:extLst>
                </p:cNvPr>
                <p:cNvSpPr>
                  <a:spLocks noChangeShapeType="1"/>
                </p:cNvSpPr>
                <p:nvPr/>
              </p:nvSpPr>
              <p:spPr bwMode="auto">
                <a:xfrm flipH="1">
                  <a:off x="1653949" y="3387232"/>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7" name="Line 64">
                  <a:extLst>
                    <a:ext uri="{FF2B5EF4-FFF2-40B4-BE49-F238E27FC236}">
                      <a16:creationId xmlns:a16="http://schemas.microsoft.com/office/drawing/2014/main" id="{57D73FAD-C813-CC8A-9783-648411EAA86B}"/>
                    </a:ext>
                  </a:extLst>
                </p:cNvPr>
                <p:cNvSpPr>
                  <a:spLocks noChangeShapeType="1"/>
                </p:cNvSpPr>
                <p:nvPr/>
              </p:nvSpPr>
              <p:spPr bwMode="auto">
                <a:xfrm flipH="1">
                  <a:off x="1653949" y="44468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8" name="Line 65">
                  <a:extLst>
                    <a:ext uri="{FF2B5EF4-FFF2-40B4-BE49-F238E27FC236}">
                      <a16:creationId xmlns:a16="http://schemas.microsoft.com/office/drawing/2014/main" id="{D84D8208-8A13-A80C-0DF5-E228F980AC8A}"/>
                    </a:ext>
                  </a:extLst>
                </p:cNvPr>
                <p:cNvSpPr>
                  <a:spLocks noChangeShapeType="1"/>
                </p:cNvSpPr>
                <p:nvPr/>
              </p:nvSpPr>
              <p:spPr bwMode="auto">
                <a:xfrm flipH="1">
                  <a:off x="1653949" y="5508926"/>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9" name="Line 66">
                  <a:extLst>
                    <a:ext uri="{FF2B5EF4-FFF2-40B4-BE49-F238E27FC236}">
                      <a16:creationId xmlns:a16="http://schemas.microsoft.com/office/drawing/2014/main" id="{15E24DEF-1A98-3856-6F96-3E880AA4CE3F}"/>
                    </a:ext>
                  </a:extLst>
                </p:cNvPr>
                <p:cNvSpPr>
                  <a:spLocks noChangeShapeType="1"/>
                </p:cNvSpPr>
                <p:nvPr/>
              </p:nvSpPr>
              <p:spPr bwMode="auto">
                <a:xfrm flipH="1">
                  <a:off x="1653949" y="65733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0" name="Freeform 67">
                  <a:extLst>
                    <a:ext uri="{FF2B5EF4-FFF2-40B4-BE49-F238E27FC236}">
                      <a16:creationId xmlns:a16="http://schemas.microsoft.com/office/drawing/2014/main" id="{F160C9E7-9936-17FB-3C79-09D4428B1EFF}"/>
                    </a:ext>
                  </a:extLst>
                </p:cNvPr>
                <p:cNvSpPr>
                  <a:spLocks/>
                </p:cNvSpPr>
                <p:nvPr/>
              </p:nvSpPr>
              <p:spPr bwMode="auto">
                <a:xfrm>
                  <a:off x="1763486" y="1715595"/>
                  <a:ext cx="7160420" cy="5469732"/>
                </a:xfrm>
                <a:custGeom>
                  <a:avLst/>
                  <a:gdLst>
                    <a:gd name="T0" fmla="*/ 3007 w 3007"/>
                    <a:gd name="T1" fmla="*/ 2297 h 2297"/>
                    <a:gd name="T2" fmla="*/ 0 w 3007"/>
                    <a:gd name="T3" fmla="*/ 2297 h 2297"/>
                    <a:gd name="T4" fmla="*/ 0 w 3007"/>
                    <a:gd name="T5" fmla="*/ 0 h 2297"/>
                  </a:gdLst>
                  <a:ahLst/>
                  <a:cxnLst>
                    <a:cxn ang="0">
                      <a:pos x="T0" y="T1"/>
                    </a:cxn>
                    <a:cxn ang="0">
                      <a:pos x="T2" y="T3"/>
                    </a:cxn>
                    <a:cxn ang="0">
                      <a:pos x="T4" y="T5"/>
                    </a:cxn>
                  </a:cxnLst>
                  <a:rect l="0" t="0" r="r" b="b"/>
                  <a:pathLst>
                    <a:path w="3007" h="2297">
                      <a:moveTo>
                        <a:pt x="3007" y="2297"/>
                      </a:moveTo>
                      <a:lnTo>
                        <a:pt x="0" y="2297"/>
                      </a:lnTo>
                      <a:lnTo>
                        <a:pt x="0" y="0"/>
                      </a:lnTo>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1" name="Line 69">
                  <a:extLst>
                    <a:ext uri="{FF2B5EF4-FFF2-40B4-BE49-F238E27FC236}">
                      <a16:creationId xmlns:a16="http://schemas.microsoft.com/office/drawing/2014/main" id="{B85A4E76-215A-4236-B48F-D7B9E4223BAD}"/>
                    </a:ext>
                  </a:extLst>
                </p:cNvPr>
                <p:cNvSpPr>
                  <a:spLocks noChangeShapeType="1"/>
                </p:cNvSpPr>
                <p:nvPr/>
              </p:nvSpPr>
              <p:spPr bwMode="auto">
                <a:xfrm>
                  <a:off x="2028232"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2" name="Line 70">
                  <a:extLst>
                    <a:ext uri="{FF2B5EF4-FFF2-40B4-BE49-F238E27FC236}">
                      <a16:creationId xmlns:a16="http://schemas.microsoft.com/office/drawing/2014/main" id="{6B20E300-9661-CFAB-E70F-AE300D1D4DEB}"/>
                    </a:ext>
                  </a:extLst>
                </p:cNvPr>
                <p:cNvSpPr>
                  <a:spLocks noChangeShapeType="1"/>
                </p:cNvSpPr>
                <p:nvPr/>
              </p:nvSpPr>
              <p:spPr bwMode="auto">
                <a:xfrm>
                  <a:off x="372847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3" name="Line 71">
                  <a:extLst>
                    <a:ext uri="{FF2B5EF4-FFF2-40B4-BE49-F238E27FC236}">
                      <a16:creationId xmlns:a16="http://schemas.microsoft.com/office/drawing/2014/main" id="{B60363EA-4667-9A71-AAFF-EA52A851CB33}"/>
                    </a:ext>
                  </a:extLst>
                </p:cNvPr>
                <p:cNvSpPr>
                  <a:spLocks noChangeShapeType="1"/>
                </p:cNvSpPr>
                <p:nvPr/>
              </p:nvSpPr>
              <p:spPr bwMode="auto">
                <a:xfrm>
                  <a:off x="539489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4" name="Line 72">
                  <a:extLst>
                    <a:ext uri="{FF2B5EF4-FFF2-40B4-BE49-F238E27FC236}">
                      <a16:creationId xmlns:a16="http://schemas.microsoft.com/office/drawing/2014/main" id="{B813C89F-D4A1-A089-C890-3B9DB5675460}"/>
                    </a:ext>
                  </a:extLst>
                </p:cNvPr>
                <p:cNvSpPr>
                  <a:spLocks noChangeShapeType="1"/>
                </p:cNvSpPr>
                <p:nvPr/>
              </p:nvSpPr>
              <p:spPr bwMode="auto">
                <a:xfrm>
                  <a:off x="287168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5" name="Line 73">
                  <a:extLst>
                    <a:ext uri="{FF2B5EF4-FFF2-40B4-BE49-F238E27FC236}">
                      <a16:creationId xmlns:a16="http://schemas.microsoft.com/office/drawing/2014/main" id="{2E6B6BFC-E319-10F8-1335-266CCD7C4B16}"/>
                    </a:ext>
                  </a:extLst>
                </p:cNvPr>
                <p:cNvSpPr>
                  <a:spLocks noChangeShapeType="1"/>
                </p:cNvSpPr>
                <p:nvPr/>
              </p:nvSpPr>
              <p:spPr bwMode="auto">
                <a:xfrm>
                  <a:off x="4540482"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6" name="Line 74">
                  <a:extLst>
                    <a:ext uri="{FF2B5EF4-FFF2-40B4-BE49-F238E27FC236}">
                      <a16:creationId xmlns:a16="http://schemas.microsoft.com/office/drawing/2014/main" id="{EF8E11C7-89EF-0F03-5D04-66E215F9C48E}"/>
                    </a:ext>
                  </a:extLst>
                </p:cNvPr>
                <p:cNvSpPr>
                  <a:spLocks noChangeShapeType="1"/>
                </p:cNvSpPr>
                <p:nvPr/>
              </p:nvSpPr>
              <p:spPr bwMode="auto">
                <a:xfrm>
                  <a:off x="7016523"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7" name="Line 75">
                  <a:extLst>
                    <a:ext uri="{FF2B5EF4-FFF2-40B4-BE49-F238E27FC236}">
                      <a16:creationId xmlns:a16="http://schemas.microsoft.com/office/drawing/2014/main" id="{283A96CF-6D1B-C8A3-EAA0-B16D0CA871E3}"/>
                    </a:ext>
                  </a:extLst>
                </p:cNvPr>
                <p:cNvSpPr>
                  <a:spLocks noChangeShapeType="1"/>
                </p:cNvSpPr>
                <p:nvPr/>
              </p:nvSpPr>
              <p:spPr bwMode="auto">
                <a:xfrm>
                  <a:off x="78261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8" name="Line 76">
                  <a:extLst>
                    <a:ext uri="{FF2B5EF4-FFF2-40B4-BE49-F238E27FC236}">
                      <a16:creationId xmlns:a16="http://schemas.microsoft.com/office/drawing/2014/main" id="{8EB1FBE8-31DA-9600-C3ED-0B8F56882796}"/>
                    </a:ext>
                  </a:extLst>
                </p:cNvPr>
                <p:cNvSpPr>
                  <a:spLocks noChangeShapeType="1"/>
                </p:cNvSpPr>
                <p:nvPr/>
              </p:nvSpPr>
              <p:spPr bwMode="auto">
                <a:xfrm>
                  <a:off x="863815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9" name="Line 77">
                  <a:extLst>
                    <a:ext uri="{FF2B5EF4-FFF2-40B4-BE49-F238E27FC236}">
                      <a16:creationId xmlns:a16="http://schemas.microsoft.com/office/drawing/2014/main" id="{13D99736-EEA4-8172-7B30-745FF1851672}"/>
                    </a:ext>
                  </a:extLst>
                </p:cNvPr>
                <p:cNvSpPr>
                  <a:spLocks noChangeShapeType="1"/>
                </p:cNvSpPr>
                <p:nvPr/>
              </p:nvSpPr>
              <p:spPr bwMode="auto">
                <a:xfrm>
                  <a:off x="62045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grpSp>
        </p:grpSp>
        <p:sp>
          <p:nvSpPr>
            <p:cNvPr id="60" name="Rectangle 78">
              <a:extLst>
                <a:ext uri="{FF2B5EF4-FFF2-40B4-BE49-F238E27FC236}">
                  <a16:creationId xmlns:a16="http://schemas.microsoft.com/office/drawing/2014/main" id="{20EA180A-9BCB-7617-210F-E1415F9F8DFE}"/>
                </a:ext>
              </a:extLst>
            </p:cNvPr>
            <p:cNvSpPr>
              <a:spLocks noChangeArrowheads="1"/>
            </p:cNvSpPr>
            <p:nvPr/>
          </p:nvSpPr>
          <p:spPr bwMode="auto">
            <a:xfrm>
              <a:off x="520792" y="8053491"/>
              <a:ext cx="81435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tabLst>
                  <a:tab pos="1489075" algn="ctr"/>
                  <a:tab pos="2286000" algn="ctr"/>
                  <a:tab pos="3082925" algn="ctr"/>
                  <a:tab pos="3833813" algn="ctr"/>
                  <a:tab pos="4630738" algn="ctr"/>
                  <a:tab pos="5368925" algn="ctr"/>
                  <a:tab pos="6180138" algn="ctr"/>
                  <a:tab pos="6916738" algn="ctr"/>
                  <a:tab pos="7654925" algn="ctr"/>
                </a:tabLst>
                <a:defRPr/>
              </a:pPr>
              <a:r>
                <a:rPr lang="en-US" altLang="en-US" sz="2000" b="1" dirty="0">
                  <a:solidFill>
                    <a:schemeClr val="bg1"/>
                  </a:solidFill>
                  <a:latin typeface="+mj-lt"/>
                </a:rPr>
                <a:t>No. at risk</a:t>
              </a:r>
            </a:p>
            <a:p>
              <a:pPr lvl="0" defTabSz="1371600" eaLnBrk="1" fontAlgn="auto" hangingPunct="1">
                <a:spcBef>
                  <a:spcPts val="0"/>
                </a:spcBef>
                <a:spcAft>
                  <a:spcPts val="0"/>
                </a:spcAft>
                <a:tabLst>
                  <a:tab pos="1489075" algn="ctr"/>
                  <a:tab pos="2286000" algn="ctr"/>
                  <a:tab pos="3082925" algn="ctr"/>
                  <a:tab pos="3833813" algn="ctr"/>
                  <a:tab pos="4630738" algn="ctr"/>
                  <a:tab pos="5368925" algn="ctr"/>
                  <a:tab pos="6180138" algn="ctr"/>
                  <a:tab pos="6916738" algn="ctr"/>
                  <a:tab pos="7654925" algn="ctr"/>
                </a:tabLst>
                <a:defRPr/>
              </a:pPr>
              <a:r>
                <a:rPr lang="en-US" altLang="en-US" sz="2000" b="1" dirty="0" err="1">
                  <a:solidFill>
                    <a:srgbClr val="6DCFF6">
                      <a:lumMod val="75000"/>
                    </a:srgbClr>
                  </a:solidFill>
                  <a:latin typeface="Calibri"/>
                </a:rPr>
                <a:t>Ribo+NSAI</a:t>
              </a:r>
              <a:r>
                <a:rPr lang="en-US" altLang="en-US" sz="2000" b="1" dirty="0">
                  <a:solidFill>
                    <a:srgbClr val="6DCFF6">
                      <a:lumMod val="75000"/>
                    </a:srgbClr>
                  </a:solidFill>
                  <a:latin typeface="Calibri"/>
                </a:rPr>
                <a:t>	</a:t>
              </a:r>
              <a:r>
                <a:rPr lang="en-US" altLang="en-US" sz="2000" b="1" dirty="0">
                  <a:solidFill>
                    <a:schemeClr val="bg1"/>
                  </a:solidFill>
                  <a:latin typeface="Calibri"/>
                </a:rPr>
                <a:t>285	262	258	250	239	186	59	3	0</a:t>
              </a:r>
            </a:p>
            <a:p>
              <a:pPr lvl="0" defTabSz="1371600" eaLnBrk="1" fontAlgn="auto" hangingPunct="1">
                <a:spcBef>
                  <a:spcPts val="0"/>
                </a:spcBef>
                <a:spcAft>
                  <a:spcPts val="0"/>
                </a:spcAft>
                <a:tabLst>
                  <a:tab pos="1489075" algn="ctr"/>
                  <a:tab pos="2286000" algn="ctr"/>
                  <a:tab pos="3082925" algn="ctr"/>
                  <a:tab pos="3833813" algn="ctr"/>
                  <a:tab pos="4630738" algn="ctr"/>
                  <a:tab pos="5368925" algn="ctr"/>
                  <a:tab pos="6180138" algn="ctr"/>
                  <a:tab pos="6916738" algn="ctr"/>
                  <a:tab pos="7654925" algn="ctr"/>
                </a:tabLst>
                <a:defRPr/>
              </a:pPr>
              <a:r>
                <a:rPr lang="en-US" altLang="en-US" sz="2000" b="1" dirty="0">
                  <a:solidFill>
                    <a:srgbClr val="868A89"/>
                  </a:solidFill>
                  <a:latin typeface="Calibri"/>
                </a:rPr>
                <a:t>NSAI alone	</a:t>
              </a:r>
              <a:r>
                <a:rPr lang="en-US" altLang="en-US" sz="2000" b="1" dirty="0">
                  <a:solidFill>
                    <a:schemeClr val="bg1"/>
                  </a:solidFill>
                  <a:latin typeface="Calibri"/>
                </a:rPr>
                <a:t>328	300	293	286	263	191	63	3	0</a:t>
              </a:r>
              <a:endParaRPr lang="en-US" altLang="en-US" sz="4400" b="1" dirty="0">
                <a:solidFill>
                  <a:schemeClr val="bg1"/>
                </a:solidFill>
                <a:latin typeface="Calibri"/>
              </a:endParaRPr>
            </a:p>
          </p:txBody>
        </p:sp>
        <p:sp>
          <p:nvSpPr>
            <p:cNvPr id="15" name="TextBox 14"/>
            <p:cNvSpPr txBox="1"/>
            <p:nvPr/>
          </p:nvSpPr>
          <p:spPr>
            <a:xfrm>
              <a:off x="4406187" y="7828012"/>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7294" name="Freeform 6"/>
            <p:cNvSpPr>
              <a:spLocks/>
            </p:cNvSpPr>
            <p:nvPr/>
          </p:nvSpPr>
          <p:spPr bwMode="auto">
            <a:xfrm>
              <a:off x="2036763" y="2816225"/>
              <a:ext cx="5829300" cy="603250"/>
            </a:xfrm>
            <a:custGeom>
              <a:avLst/>
              <a:gdLst>
                <a:gd name="T0" fmla="*/ 0 w 3672"/>
                <a:gd name="T1" fmla="*/ 0 h 380"/>
                <a:gd name="T2" fmla="*/ 156 w 3672"/>
                <a:gd name="T3" fmla="*/ 0 h 380"/>
                <a:gd name="T4" fmla="*/ 156 w 3672"/>
                <a:gd name="T5" fmla="*/ 20 h 380"/>
                <a:gd name="T6" fmla="*/ 472 w 3672"/>
                <a:gd name="T7" fmla="*/ 20 h 380"/>
                <a:gd name="T8" fmla="*/ 480 w 3672"/>
                <a:gd name="T9" fmla="*/ 26 h 380"/>
                <a:gd name="T10" fmla="*/ 536 w 3672"/>
                <a:gd name="T11" fmla="*/ 26 h 380"/>
                <a:gd name="T12" fmla="*/ 536 w 3672"/>
                <a:gd name="T13" fmla="*/ 38 h 380"/>
                <a:gd name="T14" fmla="*/ 678 w 3672"/>
                <a:gd name="T15" fmla="*/ 38 h 380"/>
                <a:gd name="T16" fmla="*/ 686 w 3672"/>
                <a:gd name="T17" fmla="*/ 46 h 380"/>
                <a:gd name="T18" fmla="*/ 866 w 3672"/>
                <a:gd name="T19" fmla="*/ 46 h 380"/>
                <a:gd name="T20" fmla="*/ 874 w 3672"/>
                <a:gd name="T21" fmla="*/ 54 h 380"/>
                <a:gd name="T22" fmla="*/ 918 w 3672"/>
                <a:gd name="T23" fmla="*/ 54 h 380"/>
                <a:gd name="T24" fmla="*/ 928 w 3672"/>
                <a:gd name="T25" fmla="*/ 64 h 380"/>
                <a:gd name="T26" fmla="*/ 1126 w 3672"/>
                <a:gd name="T27" fmla="*/ 64 h 380"/>
                <a:gd name="T28" fmla="*/ 1126 w 3672"/>
                <a:gd name="T29" fmla="*/ 86 h 380"/>
                <a:gd name="T30" fmla="*/ 1312 w 3672"/>
                <a:gd name="T31" fmla="*/ 86 h 380"/>
                <a:gd name="T32" fmla="*/ 1320 w 3672"/>
                <a:gd name="T33" fmla="*/ 94 h 380"/>
                <a:gd name="T34" fmla="*/ 1564 w 3672"/>
                <a:gd name="T35" fmla="*/ 94 h 380"/>
                <a:gd name="T36" fmla="*/ 1564 w 3672"/>
                <a:gd name="T37" fmla="*/ 110 h 380"/>
                <a:gd name="T38" fmla="*/ 1610 w 3672"/>
                <a:gd name="T39" fmla="*/ 110 h 380"/>
                <a:gd name="T40" fmla="*/ 1610 w 3672"/>
                <a:gd name="T41" fmla="*/ 122 h 380"/>
                <a:gd name="T42" fmla="*/ 1632 w 3672"/>
                <a:gd name="T43" fmla="*/ 122 h 380"/>
                <a:gd name="T44" fmla="*/ 1632 w 3672"/>
                <a:gd name="T45" fmla="*/ 130 h 380"/>
                <a:gd name="T46" fmla="*/ 1726 w 3672"/>
                <a:gd name="T47" fmla="*/ 130 h 380"/>
                <a:gd name="T48" fmla="*/ 1726 w 3672"/>
                <a:gd name="T49" fmla="*/ 140 h 380"/>
                <a:gd name="T50" fmla="*/ 1746 w 3672"/>
                <a:gd name="T51" fmla="*/ 140 h 380"/>
                <a:gd name="T52" fmla="*/ 1746 w 3672"/>
                <a:gd name="T53" fmla="*/ 150 h 380"/>
                <a:gd name="T54" fmla="*/ 1796 w 3672"/>
                <a:gd name="T55" fmla="*/ 150 h 380"/>
                <a:gd name="T56" fmla="*/ 1796 w 3672"/>
                <a:gd name="T57" fmla="*/ 162 h 380"/>
                <a:gd name="T58" fmla="*/ 1878 w 3672"/>
                <a:gd name="T59" fmla="*/ 162 h 380"/>
                <a:gd name="T60" fmla="*/ 1884 w 3672"/>
                <a:gd name="T61" fmla="*/ 168 h 380"/>
                <a:gd name="T62" fmla="*/ 1960 w 3672"/>
                <a:gd name="T63" fmla="*/ 168 h 380"/>
                <a:gd name="T64" fmla="*/ 1960 w 3672"/>
                <a:gd name="T65" fmla="*/ 182 h 380"/>
                <a:gd name="T66" fmla="*/ 2016 w 3672"/>
                <a:gd name="T67" fmla="*/ 182 h 380"/>
                <a:gd name="T68" fmla="*/ 2016 w 3672"/>
                <a:gd name="T69" fmla="*/ 192 h 380"/>
                <a:gd name="T70" fmla="*/ 2266 w 3672"/>
                <a:gd name="T71" fmla="*/ 192 h 380"/>
                <a:gd name="T72" fmla="*/ 2266 w 3672"/>
                <a:gd name="T73" fmla="*/ 206 h 380"/>
                <a:gd name="T74" fmla="*/ 2342 w 3672"/>
                <a:gd name="T75" fmla="*/ 206 h 380"/>
                <a:gd name="T76" fmla="*/ 2342 w 3672"/>
                <a:gd name="T77" fmla="*/ 224 h 380"/>
                <a:gd name="T78" fmla="*/ 2376 w 3672"/>
                <a:gd name="T79" fmla="*/ 224 h 380"/>
                <a:gd name="T80" fmla="*/ 2376 w 3672"/>
                <a:gd name="T81" fmla="*/ 238 h 380"/>
                <a:gd name="T82" fmla="*/ 2552 w 3672"/>
                <a:gd name="T83" fmla="*/ 238 h 380"/>
                <a:gd name="T84" fmla="*/ 2552 w 3672"/>
                <a:gd name="T85" fmla="*/ 276 h 380"/>
                <a:gd name="T86" fmla="*/ 2710 w 3672"/>
                <a:gd name="T87" fmla="*/ 276 h 380"/>
                <a:gd name="T88" fmla="*/ 2710 w 3672"/>
                <a:gd name="T89" fmla="*/ 298 h 380"/>
                <a:gd name="T90" fmla="*/ 2790 w 3672"/>
                <a:gd name="T91" fmla="*/ 298 h 380"/>
                <a:gd name="T92" fmla="*/ 2790 w 3672"/>
                <a:gd name="T93" fmla="*/ 334 h 380"/>
                <a:gd name="T94" fmla="*/ 3098 w 3672"/>
                <a:gd name="T95" fmla="*/ 334 h 380"/>
                <a:gd name="T96" fmla="*/ 3098 w 3672"/>
                <a:gd name="T97" fmla="*/ 380 h 380"/>
                <a:gd name="T98" fmla="*/ 3672 w 3672"/>
                <a:gd name="T99"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72" h="380">
                  <a:moveTo>
                    <a:pt x="0" y="0"/>
                  </a:moveTo>
                  <a:lnTo>
                    <a:pt x="156" y="0"/>
                  </a:lnTo>
                  <a:lnTo>
                    <a:pt x="156" y="20"/>
                  </a:lnTo>
                  <a:lnTo>
                    <a:pt x="472" y="20"/>
                  </a:lnTo>
                  <a:lnTo>
                    <a:pt x="480" y="26"/>
                  </a:lnTo>
                  <a:lnTo>
                    <a:pt x="536" y="26"/>
                  </a:lnTo>
                  <a:lnTo>
                    <a:pt x="536" y="38"/>
                  </a:lnTo>
                  <a:lnTo>
                    <a:pt x="678" y="38"/>
                  </a:lnTo>
                  <a:lnTo>
                    <a:pt x="686" y="46"/>
                  </a:lnTo>
                  <a:lnTo>
                    <a:pt x="866" y="46"/>
                  </a:lnTo>
                  <a:lnTo>
                    <a:pt x="874" y="54"/>
                  </a:lnTo>
                  <a:lnTo>
                    <a:pt x="918" y="54"/>
                  </a:lnTo>
                  <a:lnTo>
                    <a:pt x="928" y="64"/>
                  </a:lnTo>
                  <a:lnTo>
                    <a:pt x="1126" y="64"/>
                  </a:lnTo>
                  <a:lnTo>
                    <a:pt x="1126" y="86"/>
                  </a:lnTo>
                  <a:lnTo>
                    <a:pt x="1312" y="86"/>
                  </a:lnTo>
                  <a:lnTo>
                    <a:pt x="1320" y="94"/>
                  </a:lnTo>
                  <a:lnTo>
                    <a:pt x="1564" y="94"/>
                  </a:lnTo>
                  <a:lnTo>
                    <a:pt x="1564" y="110"/>
                  </a:lnTo>
                  <a:lnTo>
                    <a:pt x="1610" y="110"/>
                  </a:lnTo>
                  <a:lnTo>
                    <a:pt x="1610" y="122"/>
                  </a:lnTo>
                  <a:lnTo>
                    <a:pt x="1632" y="122"/>
                  </a:lnTo>
                  <a:lnTo>
                    <a:pt x="1632" y="130"/>
                  </a:lnTo>
                  <a:lnTo>
                    <a:pt x="1726" y="130"/>
                  </a:lnTo>
                  <a:lnTo>
                    <a:pt x="1726" y="140"/>
                  </a:lnTo>
                  <a:lnTo>
                    <a:pt x="1746" y="140"/>
                  </a:lnTo>
                  <a:lnTo>
                    <a:pt x="1746" y="150"/>
                  </a:lnTo>
                  <a:lnTo>
                    <a:pt x="1796" y="150"/>
                  </a:lnTo>
                  <a:lnTo>
                    <a:pt x="1796" y="162"/>
                  </a:lnTo>
                  <a:lnTo>
                    <a:pt x="1878" y="162"/>
                  </a:lnTo>
                  <a:lnTo>
                    <a:pt x="1884" y="168"/>
                  </a:lnTo>
                  <a:lnTo>
                    <a:pt x="1960" y="168"/>
                  </a:lnTo>
                  <a:lnTo>
                    <a:pt x="1960" y="182"/>
                  </a:lnTo>
                  <a:lnTo>
                    <a:pt x="2016" y="182"/>
                  </a:lnTo>
                  <a:lnTo>
                    <a:pt x="2016" y="192"/>
                  </a:lnTo>
                  <a:lnTo>
                    <a:pt x="2266" y="192"/>
                  </a:lnTo>
                  <a:lnTo>
                    <a:pt x="2266" y="206"/>
                  </a:lnTo>
                  <a:lnTo>
                    <a:pt x="2342" y="206"/>
                  </a:lnTo>
                  <a:lnTo>
                    <a:pt x="2342" y="224"/>
                  </a:lnTo>
                  <a:lnTo>
                    <a:pt x="2376" y="224"/>
                  </a:lnTo>
                  <a:lnTo>
                    <a:pt x="2376" y="238"/>
                  </a:lnTo>
                  <a:lnTo>
                    <a:pt x="2552" y="238"/>
                  </a:lnTo>
                  <a:lnTo>
                    <a:pt x="2552" y="276"/>
                  </a:lnTo>
                  <a:lnTo>
                    <a:pt x="2710" y="276"/>
                  </a:lnTo>
                  <a:lnTo>
                    <a:pt x="2710" y="298"/>
                  </a:lnTo>
                  <a:lnTo>
                    <a:pt x="2790" y="298"/>
                  </a:lnTo>
                  <a:lnTo>
                    <a:pt x="2790" y="334"/>
                  </a:lnTo>
                  <a:lnTo>
                    <a:pt x="3098" y="334"/>
                  </a:lnTo>
                  <a:lnTo>
                    <a:pt x="3098" y="380"/>
                  </a:lnTo>
                  <a:lnTo>
                    <a:pt x="3672" y="380"/>
                  </a:lnTo>
                </a:path>
              </a:pathLst>
            </a:custGeom>
            <a:noFill/>
            <a:ln w="381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6" name="Freeform 8"/>
            <p:cNvSpPr>
              <a:spLocks/>
            </p:cNvSpPr>
            <p:nvPr/>
          </p:nvSpPr>
          <p:spPr bwMode="auto">
            <a:xfrm>
              <a:off x="7799388" y="3349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7" name="Freeform 9"/>
            <p:cNvSpPr>
              <a:spLocks/>
            </p:cNvSpPr>
            <p:nvPr/>
          </p:nvSpPr>
          <p:spPr bwMode="auto">
            <a:xfrm>
              <a:off x="7675563" y="3349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8" name="Freeform 10"/>
            <p:cNvSpPr>
              <a:spLocks/>
            </p:cNvSpPr>
            <p:nvPr/>
          </p:nvSpPr>
          <p:spPr bwMode="auto">
            <a:xfrm>
              <a:off x="7275513" y="3349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9" name="Freeform 11"/>
            <p:cNvSpPr>
              <a:spLocks/>
            </p:cNvSpPr>
            <p:nvPr/>
          </p:nvSpPr>
          <p:spPr bwMode="auto">
            <a:xfrm>
              <a:off x="7177088" y="33496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0" name="Freeform 12"/>
            <p:cNvSpPr>
              <a:spLocks/>
            </p:cNvSpPr>
            <p:nvPr/>
          </p:nvSpPr>
          <p:spPr bwMode="auto">
            <a:xfrm>
              <a:off x="6992938" y="33496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1" name="Freeform 13"/>
            <p:cNvSpPr>
              <a:spLocks/>
            </p:cNvSpPr>
            <p:nvPr/>
          </p:nvSpPr>
          <p:spPr bwMode="auto">
            <a:xfrm>
              <a:off x="6964363" y="3349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2" name="Freeform 14"/>
            <p:cNvSpPr>
              <a:spLocks/>
            </p:cNvSpPr>
            <p:nvPr/>
          </p:nvSpPr>
          <p:spPr bwMode="auto">
            <a:xfrm>
              <a:off x="6900863" y="3349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3" name="Freeform 15"/>
            <p:cNvSpPr>
              <a:spLocks/>
            </p:cNvSpPr>
            <p:nvPr/>
          </p:nvSpPr>
          <p:spPr bwMode="auto">
            <a:xfrm>
              <a:off x="6846888" y="3279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4" name="Freeform 16"/>
            <p:cNvSpPr>
              <a:spLocks/>
            </p:cNvSpPr>
            <p:nvPr/>
          </p:nvSpPr>
          <p:spPr bwMode="auto">
            <a:xfrm>
              <a:off x="6745288" y="3279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5" name="Freeform 17"/>
            <p:cNvSpPr>
              <a:spLocks/>
            </p:cNvSpPr>
            <p:nvPr/>
          </p:nvSpPr>
          <p:spPr bwMode="auto">
            <a:xfrm>
              <a:off x="6704013" y="3279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6" name="Freeform 18"/>
            <p:cNvSpPr>
              <a:spLocks/>
            </p:cNvSpPr>
            <p:nvPr/>
          </p:nvSpPr>
          <p:spPr bwMode="auto">
            <a:xfrm>
              <a:off x="6669088" y="3279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7" name="Freeform 19"/>
            <p:cNvSpPr>
              <a:spLocks/>
            </p:cNvSpPr>
            <p:nvPr/>
          </p:nvSpPr>
          <p:spPr bwMode="auto">
            <a:xfrm>
              <a:off x="6634163" y="3279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8" name="Freeform 20"/>
            <p:cNvSpPr>
              <a:spLocks/>
            </p:cNvSpPr>
            <p:nvPr/>
          </p:nvSpPr>
          <p:spPr bwMode="auto">
            <a:xfrm>
              <a:off x="6621463" y="3279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9" name="Freeform 21"/>
            <p:cNvSpPr>
              <a:spLocks/>
            </p:cNvSpPr>
            <p:nvPr/>
          </p:nvSpPr>
          <p:spPr bwMode="auto">
            <a:xfrm>
              <a:off x="6570663" y="3279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0" name="Freeform 22"/>
            <p:cNvSpPr>
              <a:spLocks/>
            </p:cNvSpPr>
            <p:nvPr/>
          </p:nvSpPr>
          <p:spPr bwMode="auto">
            <a:xfrm>
              <a:off x="6519863" y="3279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1" name="Freeform 23"/>
            <p:cNvSpPr>
              <a:spLocks/>
            </p:cNvSpPr>
            <p:nvPr/>
          </p:nvSpPr>
          <p:spPr bwMode="auto">
            <a:xfrm>
              <a:off x="6488113" y="3279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2" name="Freeform 24"/>
            <p:cNvSpPr>
              <a:spLocks/>
            </p:cNvSpPr>
            <p:nvPr/>
          </p:nvSpPr>
          <p:spPr bwMode="auto">
            <a:xfrm>
              <a:off x="6453188" y="327977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3" name="Freeform 25"/>
            <p:cNvSpPr>
              <a:spLocks/>
            </p:cNvSpPr>
            <p:nvPr/>
          </p:nvSpPr>
          <p:spPr bwMode="auto">
            <a:xfrm>
              <a:off x="6373813" y="32131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4" name="Freeform 26"/>
            <p:cNvSpPr>
              <a:spLocks/>
            </p:cNvSpPr>
            <p:nvPr/>
          </p:nvSpPr>
          <p:spPr bwMode="auto">
            <a:xfrm>
              <a:off x="6348413" y="32131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5" name="Freeform 27"/>
            <p:cNvSpPr>
              <a:spLocks/>
            </p:cNvSpPr>
            <p:nvPr/>
          </p:nvSpPr>
          <p:spPr bwMode="auto">
            <a:xfrm>
              <a:off x="6319838" y="32131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6" name="Freeform 28"/>
            <p:cNvSpPr>
              <a:spLocks/>
            </p:cNvSpPr>
            <p:nvPr/>
          </p:nvSpPr>
          <p:spPr bwMode="auto">
            <a:xfrm>
              <a:off x="6294438" y="32131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7" name="Freeform 29"/>
            <p:cNvSpPr>
              <a:spLocks/>
            </p:cNvSpPr>
            <p:nvPr/>
          </p:nvSpPr>
          <p:spPr bwMode="auto">
            <a:xfrm>
              <a:off x="6269038" y="32131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8" name="Freeform 30"/>
            <p:cNvSpPr>
              <a:spLocks/>
            </p:cNvSpPr>
            <p:nvPr/>
          </p:nvSpPr>
          <p:spPr bwMode="auto">
            <a:xfrm>
              <a:off x="6253163" y="31781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9" name="Freeform 31"/>
            <p:cNvSpPr>
              <a:spLocks/>
            </p:cNvSpPr>
            <p:nvPr/>
          </p:nvSpPr>
          <p:spPr bwMode="auto">
            <a:xfrm>
              <a:off x="6196013" y="31781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0" name="Freeform 32"/>
            <p:cNvSpPr>
              <a:spLocks/>
            </p:cNvSpPr>
            <p:nvPr/>
          </p:nvSpPr>
          <p:spPr bwMode="auto">
            <a:xfrm>
              <a:off x="6018213" y="315277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1" name="Freeform 33"/>
            <p:cNvSpPr>
              <a:spLocks/>
            </p:cNvSpPr>
            <p:nvPr/>
          </p:nvSpPr>
          <p:spPr bwMode="auto">
            <a:xfrm>
              <a:off x="5938838" y="3127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2" name="Freeform 34"/>
            <p:cNvSpPr>
              <a:spLocks/>
            </p:cNvSpPr>
            <p:nvPr/>
          </p:nvSpPr>
          <p:spPr bwMode="auto">
            <a:xfrm>
              <a:off x="5786438" y="31273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3" name="Freeform 35"/>
            <p:cNvSpPr>
              <a:spLocks/>
            </p:cNvSpPr>
            <p:nvPr/>
          </p:nvSpPr>
          <p:spPr bwMode="auto">
            <a:xfrm>
              <a:off x="5668963" y="3070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4" name="Freeform 36"/>
            <p:cNvSpPr>
              <a:spLocks/>
            </p:cNvSpPr>
            <p:nvPr/>
          </p:nvSpPr>
          <p:spPr bwMode="auto">
            <a:xfrm>
              <a:off x="5649913" y="3070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5" name="Freeform 37"/>
            <p:cNvSpPr>
              <a:spLocks/>
            </p:cNvSpPr>
            <p:nvPr/>
          </p:nvSpPr>
          <p:spPr bwMode="auto">
            <a:xfrm>
              <a:off x="5611813" y="3070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6" name="Freeform 38"/>
            <p:cNvSpPr>
              <a:spLocks/>
            </p:cNvSpPr>
            <p:nvPr/>
          </p:nvSpPr>
          <p:spPr bwMode="auto">
            <a:xfrm>
              <a:off x="5570538" y="3070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7" name="Freeform 39"/>
            <p:cNvSpPr>
              <a:spLocks/>
            </p:cNvSpPr>
            <p:nvPr/>
          </p:nvSpPr>
          <p:spPr bwMode="auto">
            <a:xfrm>
              <a:off x="5545138" y="30607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8" name="Freeform 40"/>
            <p:cNvSpPr>
              <a:spLocks/>
            </p:cNvSpPr>
            <p:nvPr/>
          </p:nvSpPr>
          <p:spPr bwMode="auto">
            <a:xfrm>
              <a:off x="5503863" y="3057525"/>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9" name="Freeform 41"/>
            <p:cNvSpPr>
              <a:spLocks/>
            </p:cNvSpPr>
            <p:nvPr/>
          </p:nvSpPr>
          <p:spPr bwMode="auto">
            <a:xfrm>
              <a:off x="5456238" y="3057525"/>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0" name="Freeform 42"/>
            <p:cNvSpPr>
              <a:spLocks/>
            </p:cNvSpPr>
            <p:nvPr/>
          </p:nvSpPr>
          <p:spPr bwMode="auto">
            <a:xfrm>
              <a:off x="5068888" y="30321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1" name="Freeform 43"/>
            <p:cNvSpPr>
              <a:spLocks/>
            </p:cNvSpPr>
            <p:nvPr/>
          </p:nvSpPr>
          <p:spPr bwMode="auto">
            <a:xfrm>
              <a:off x="4999038" y="3022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2" name="Freeform 44"/>
            <p:cNvSpPr>
              <a:spLocks/>
            </p:cNvSpPr>
            <p:nvPr/>
          </p:nvSpPr>
          <p:spPr bwMode="auto">
            <a:xfrm>
              <a:off x="4929188" y="30067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3" name="Freeform 45"/>
            <p:cNvSpPr>
              <a:spLocks/>
            </p:cNvSpPr>
            <p:nvPr/>
          </p:nvSpPr>
          <p:spPr bwMode="auto">
            <a:xfrm>
              <a:off x="4852988" y="29972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4" name="Freeform 46"/>
            <p:cNvSpPr>
              <a:spLocks/>
            </p:cNvSpPr>
            <p:nvPr/>
          </p:nvSpPr>
          <p:spPr bwMode="auto">
            <a:xfrm>
              <a:off x="4814888" y="29940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5" name="Freeform 47"/>
            <p:cNvSpPr>
              <a:spLocks/>
            </p:cNvSpPr>
            <p:nvPr/>
          </p:nvSpPr>
          <p:spPr bwMode="auto">
            <a:xfrm>
              <a:off x="4605338" y="29591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6" name="Freeform 48"/>
            <p:cNvSpPr>
              <a:spLocks/>
            </p:cNvSpPr>
            <p:nvPr/>
          </p:nvSpPr>
          <p:spPr bwMode="auto">
            <a:xfrm>
              <a:off x="4487863" y="29210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7" name="Freeform 49"/>
            <p:cNvSpPr>
              <a:spLocks/>
            </p:cNvSpPr>
            <p:nvPr/>
          </p:nvSpPr>
          <p:spPr bwMode="auto">
            <a:xfrm>
              <a:off x="4459288" y="2905125"/>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8" name="Freeform 50"/>
            <p:cNvSpPr>
              <a:spLocks/>
            </p:cNvSpPr>
            <p:nvPr/>
          </p:nvSpPr>
          <p:spPr bwMode="auto">
            <a:xfrm>
              <a:off x="4170363" y="2895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9" name="Freeform 51"/>
            <p:cNvSpPr>
              <a:spLocks/>
            </p:cNvSpPr>
            <p:nvPr/>
          </p:nvSpPr>
          <p:spPr bwMode="auto">
            <a:xfrm>
              <a:off x="4119563" y="28956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0" name="Freeform 52"/>
            <p:cNvSpPr>
              <a:spLocks/>
            </p:cNvSpPr>
            <p:nvPr/>
          </p:nvSpPr>
          <p:spPr bwMode="auto">
            <a:xfrm>
              <a:off x="3910013" y="28797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1" name="Freeform 53"/>
            <p:cNvSpPr>
              <a:spLocks/>
            </p:cNvSpPr>
            <p:nvPr/>
          </p:nvSpPr>
          <p:spPr bwMode="auto">
            <a:xfrm>
              <a:off x="3694113" y="28479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2" name="Freeform 54"/>
            <p:cNvSpPr>
              <a:spLocks/>
            </p:cNvSpPr>
            <p:nvPr/>
          </p:nvSpPr>
          <p:spPr bwMode="auto">
            <a:xfrm>
              <a:off x="3433763" y="28384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3" name="Freeform 55"/>
            <p:cNvSpPr>
              <a:spLocks/>
            </p:cNvSpPr>
            <p:nvPr/>
          </p:nvSpPr>
          <p:spPr bwMode="auto">
            <a:xfrm>
              <a:off x="3344863" y="2816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4" name="Freeform 56"/>
            <p:cNvSpPr>
              <a:spLocks/>
            </p:cNvSpPr>
            <p:nvPr/>
          </p:nvSpPr>
          <p:spPr bwMode="auto">
            <a:xfrm>
              <a:off x="3040063" y="28162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5" name="Freeform 57"/>
            <p:cNvSpPr>
              <a:spLocks/>
            </p:cNvSpPr>
            <p:nvPr/>
          </p:nvSpPr>
          <p:spPr bwMode="auto">
            <a:xfrm>
              <a:off x="2332038" y="27686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6" name="Freeform 58"/>
            <p:cNvSpPr>
              <a:spLocks/>
            </p:cNvSpPr>
            <p:nvPr/>
          </p:nvSpPr>
          <p:spPr bwMode="auto">
            <a:xfrm>
              <a:off x="2278063" y="27654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7" name="Freeform 59"/>
            <p:cNvSpPr>
              <a:spLocks/>
            </p:cNvSpPr>
            <p:nvPr/>
          </p:nvSpPr>
          <p:spPr bwMode="auto">
            <a:xfrm>
              <a:off x="1973263" y="2749550"/>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0" name="Freeform 182"/>
            <p:cNvSpPr>
              <a:spLocks/>
            </p:cNvSpPr>
            <p:nvPr/>
          </p:nvSpPr>
          <p:spPr bwMode="auto">
            <a:xfrm>
              <a:off x="2036763" y="2828925"/>
              <a:ext cx="5746750" cy="1365250"/>
            </a:xfrm>
            <a:custGeom>
              <a:avLst/>
              <a:gdLst>
                <a:gd name="T0" fmla="*/ 0 w 3620"/>
                <a:gd name="T1" fmla="*/ 0 h 860"/>
                <a:gd name="T2" fmla="*/ 42 w 3620"/>
                <a:gd name="T3" fmla="*/ 0 h 860"/>
                <a:gd name="T4" fmla="*/ 42 w 3620"/>
                <a:gd name="T5" fmla="*/ 14 h 860"/>
                <a:gd name="T6" fmla="*/ 224 w 3620"/>
                <a:gd name="T7" fmla="*/ 14 h 860"/>
                <a:gd name="T8" fmla="*/ 224 w 3620"/>
                <a:gd name="T9" fmla="*/ 26 h 860"/>
                <a:gd name="T10" fmla="*/ 606 w 3620"/>
                <a:gd name="T11" fmla="*/ 26 h 860"/>
                <a:gd name="T12" fmla="*/ 606 w 3620"/>
                <a:gd name="T13" fmla="*/ 38 h 860"/>
                <a:gd name="T14" fmla="*/ 866 w 3620"/>
                <a:gd name="T15" fmla="*/ 38 h 860"/>
                <a:gd name="T16" fmla="*/ 866 w 3620"/>
                <a:gd name="T17" fmla="*/ 52 h 860"/>
                <a:gd name="T18" fmla="*/ 992 w 3620"/>
                <a:gd name="T19" fmla="*/ 52 h 860"/>
                <a:gd name="T20" fmla="*/ 992 w 3620"/>
                <a:gd name="T21" fmla="*/ 60 h 860"/>
                <a:gd name="T22" fmla="*/ 1358 w 3620"/>
                <a:gd name="T23" fmla="*/ 60 h 860"/>
                <a:gd name="T24" fmla="*/ 1358 w 3620"/>
                <a:gd name="T25" fmla="*/ 68 h 860"/>
                <a:gd name="T26" fmla="*/ 1446 w 3620"/>
                <a:gd name="T27" fmla="*/ 68 h 860"/>
                <a:gd name="T28" fmla="*/ 1446 w 3620"/>
                <a:gd name="T29" fmla="*/ 76 h 860"/>
                <a:gd name="T30" fmla="*/ 1568 w 3620"/>
                <a:gd name="T31" fmla="*/ 76 h 860"/>
                <a:gd name="T32" fmla="*/ 1568 w 3620"/>
                <a:gd name="T33" fmla="*/ 94 h 860"/>
                <a:gd name="T34" fmla="*/ 1682 w 3620"/>
                <a:gd name="T35" fmla="*/ 94 h 860"/>
                <a:gd name="T36" fmla="*/ 1682 w 3620"/>
                <a:gd name="T37" fmla="*/ 106 h 860"/>
                <a:gd name="T38" fmla="*/ 1742 w 3620"/>
                <a:gd name="T39" fmla="*/ 106 h 860"/>
                <a:gd name="T40" fmla="*/ 1748 w 3620"/>
                <a:gd name="T41" fmla="*/ 112 h 860"/>
                <a:gd name="T42" fmla="*/ 2098 w 3620"/>
                <a:gd name="T43" fmla="*/ 112 h 860"/>
                <a:gd name="T44" fmla="*/ 2098 w 3620"/>
                <a:gd name="T45" fmla="*/ 124 h 860"/>
                <a:gd name="T46" fmla="*/ 2278 w 3620"/>
                <a:gd name="T47" fmla="*/ 124 h 860"/>
                <a:gd name="T48" fmla="*/ 2278 w 3620"/>
                <a:gd name="T49" fmla="*/ 138 h 860"/>
                <a:gd name="T50" fmla="*/ 2338 w 3620"/>
                <a:gd name="T51" fmla="*/ 138 h 860"/>
                <a:gd name="T52" fmla="*/ 2338 w 3620"/>
                <a:gd name="T53" fmla="*/ 160 h 860"/>
                <a:gd name="T54" fmla="*/ 2498 w 3620"/>
                <a:gd name="T55" fmla="*/ 160 h 860"/>
                <a:gd name="T56" fmla="*/ 2498 w 3620"/>
                <a:gd name="T57" fmla="*/ 170 h 860"/>
                <a:gd name="T58" fmla="*/ 2628 w 3620"/>
                <a:gd name="T59" fmla="*/ 170 h 860"/>
                <a:gd name="T60" fmla="*/ 2628 w 3620"/>
                <a:gd name="T61" fmla="*/ 190 h 860"/>
                <a:gd name="T62" fmla="*/ 3320 w 3620"/>
                <a:gd name="T63" fmla="*/ 190 h 860"/>
                <a:gd name="T64" fmla="*/ 3320 w 3620"/>
                <a:gd name="T65" fmla="*/ 860 h 860"/>
                <a:gd name="T66" fmla="*/ 3620 w 3620"/>
                <a:gd name="T67" fmla="*/ 86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0" h="860">
                  <a:moveTo>
                    <a:pt x="0" y="0"/>
                  </a:moveTo>
                  <a:lnTo>
                    <a:pt x="42" y="0"/>
                  </a:lnTo>
                  <a:lnTo>
                    <a:pt x="42" y="14"/>
                  </a:lnTo>
                  <a:lnTo>
                    <a:pt x="224" y="14"/>
                  </a:lnTo>
                  <a:lnTo>
                    <a:pt x="224" y="26"/>
                  </a:lnTo>
                  <a:lnTo>
                    <a:pt x="606" y="26"/>
                  </a:lnTo>
                  <a:lnTo>
                    <a:pt x="606" y="38"/>
                  </a:lnTo>
                  <a:lnTo>
                    <a:pt x="866" y="38"/>
                  </a:lnTo>
                  <a:lnTo>
                    <a:pt x="866" y="52"/>
                  </a:lnTo>
                  <a:lnTo>
                    <a:pt x="992" y="52"/>
                  </a:lnTo>
                  <a:lnTo>
                    <a:pt x="992" y="60"/>
                  </a:lnTo>
                  <a:lnTo>
                    <a:pt x="1358" y="60"/>
                  </a:lnTo>
                  <a:lnTo>
                    <a:pt x="1358" y="68"/>
                  </a:lnTo>
                  <a:lnTo>
                    <a:pt x="1446" y="68"/>
                  </a:lnTo>
                  <a:lnTo>
                    <a:pt x="1446" y="76"/>
                  </a:lnTo>
                  <a:lnTo>
                    <a:pt x="1568" y="76"/>
                  </a:lnTo>
                  <a:lnTo>
                    <a:pt x="1568" y="94"/>
                  </a:lnTo>
                  <a:lnTo>
                    <a:pt x="1682" y="94"/>
                  </a:lnTo>
                  <a:lnTo>
                    <a:pt x="1682" y="106"/>
                  </a:lnTo>
                  <a:lnTo>
                    <a:pt x="1742" y="106"/>
                  </a:lnTo>
                  <a:lnTo>
                    <a:pt x="1748" y="112"/>
                  </a:lnTo>
                  <a:lnTo>
                    <a:pt x="2098" y="112"/>
                  </a:lnTo>
                  <a:lnTo>
                    <a:pt x="2098" y="124"/>
                  </a:lnTo>
                  <a:lnTo>
                    <a:pt x="2278" y="124"/>
                  </a:lnTo>
                  <a:lnTo>
                    <a:pt x="2278" y="138"/>
                  </a:lnTo>
                  <a:lnTo>
                    <a:pt x="2338" y="138"/>
                  </a:lnTo>
                  <a:lnTo>
                    <a:pt x="2338" y="160"/>
                  </a:lnTo>
                  <a:lnTo>
                    <a:pt x="2498" y="160"/>
                  </a:lnTo>
                  <a:lnTo>
                    <a:pt x="2498" y="170"/>
                  </a:lnTo>
                  <a:lnTo>
                    <a:pt x="2628" y="170"/>
                  </a:lnTo>
                  <a:lnTo>
                    <a:pt x="2628" y="190"/>
                  </a:lnTo>
                  <a:lnTo>
                    <a:pt x="3320" y="190"/>
                  </a:lnTo>
                  <a:lnTo>
                    <a:pt x="3320" y="860"/>
                  </a:lnTo>
                  <a:lnTo>
                    <a:pt x="3620" y="860"/>
                  </a:lnTo>
                </a:path>
              </a:pathLst>
            </a:custGeom>
            <a:noFill/>
            <a:ln w="38100">
              <a:solidFill>
                <a:srgbClr val="19B4F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2" name="Freeform 184"/>
            <p:cNvSpPr>
              <a:spLocks/>
            </p:cNvSpPr>
            <p:nvPr/>
          </p:nvSpPr>
          <p:spPr bwMode="auto">
            <a:xfrm>
              <a:off x="7685088" y="41243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3" name="Freeform 185"/>
            <p:cNvSpPr>
              <a:spLocks/>
            </p:cNvSpPr>
            <p:nvPr/>
          </p:nvSpPr>
          <p:spPr bwMode="auto">
            <a:xfrm>
              <a:off x="7145338" y="3060700"/>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4" name="Freeform 186"/>
            <p:cNvSpPr>
              <a:spLocks/>
            </p:cNvSpPr>
            <p:nvPr/>
          </p:nvSpPr>
          <p:spPr bwMode="auto">
            <a:xfrm>
              <a:off x="7024688" y="3060700"/>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5" name="Freeform 187"/>
            <p:cNvSpPr>
              <a:spLocks/>
            </p:cNvSpPr>
            <p:nvPr/>
          </p:nvSpPr>
          <p:spPr bwMode="auto">
            <a:xfrm>
              <a:off x="6999288"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6" name="Freeform 188"/>
            <p:cNvSpPr>
              <a:spLocks/>
            </p:cNvSpPr>
            <p:nvPr/>
          </p:nvSpPr>
          <p:spPr bwMode="auto">
            <a:xfrm>
              <a:off x="6970713"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7" name="Freeform 189"/>
            <p:cNvSpPr>
              <a:spLocks/>
            </p:cNvSpPr>
            <p:nvPr/>
          </p:nvSpPr>
          <p:spPr bwMode="auto">
            <a:xfrm>
              <a:off x="6919913"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8" name="Freeform 190"/>
            <p:cNvSpPr>
              <a:spLocks/>
            </p:cNvSpPr>
            <p:nvPr/>
          </p:nvSpPr>
          <p:spPr bwMode="auto">
            <a:xfrm>
              <a:off x="6900863"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9" name="Freeform 191"/>
            <p:cNvSpPr>
              <a:spLocks/>
            </p:cNvSpPr>
            <p:nvPr/>
          </p:nvSpPr>
          <p:spPr bwMode="auto">
            <a:xfrm>
              <a:off x="6729413"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0" name="Freeform 192"/>
            <p:cNvSpPr>
              <a:spLocks/>
            </p:cNvSpPr>
            <p:nvPr/>
          </p:nvSpPr>
          <p:spPr bwMode="auto">
            <a:xfrm>
              <a:off x="6691313"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1" name="Freeform 193"/>
            <p:cNvSpPr>
              <a:spLocks/>
            </p:cNvSpPr>
            <p:nvPr/>
          </p:nvSpPr>
          <p:spPr bwMode="auto">
            <a:xfrm>
              <a:off x="6659563"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2" name="Freeform 194"/>
            <p:cNvSpPr>
              <a:spLocks/>
            </p:cNvSpPr>
            <p:nvPr/>
          </p:nvSpPr>
          <p:spPr bwMode="auto">
            <a:xfrm>
              <a:off x="6627813"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3" name="Freeform 195"/>
            <p:cNvSpPr>
              <a:spLocks/>
            </p:cNvSpPr>
            <p:nvPr/>
          </p:nvSpPr>
          <p:spPr bwMode="auto">
            <a:xfrm>
              <a:off x="6605588"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4" name="Freeform 196"/>
            <p:cNvSpPr>
              <a:spLocks/>
            </p:cNvSpPr>
            <p:nvPr/>
          </p:nvSpPr>
          <p:spPr bwMode="auto">
            <a:xfrm>
              <a:off x="6430963"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5" name="Freeform 197"/>
            <p:cNvSpPr>
              <a:spLocks/>
            </p:cNvSpPr>
            <p:nvPr/>
          </p:nvSpPr>
          <p:spPr bwMode="auto">
            <a:xfrm>
              <a:off x="6402388"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6" name="Freeform 198"/>
            <p:cNvSpPr>
              <a:spLocks/>
            </p:cNvSpPr>
            <p:nvPr/>
          </p:nvSpPr>
          <p:spPr bwMode="auto">
            <a:xfrm>
              <a:off x="6307138" y="3060700"/>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7" name="Freeform 199"/>
            <p:cNvSpPr>
              <a:spLocks/>
            </p:cNvSpPr>
            <p:nvPr/>
          </p:nvSpPr>
          <p:spPr bwMode="auto">
            <a:xfrm>
              <a:off x="6281738" y="3060700"/>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8" name="Freeform 200"/>
            <p:cNvSpPr>
              <a:spLocks/>
            </p:cNvSpPr>
            <p:nvPr/>
          </p:nvSpPr>
          <p:spPr bwMode="auto">
            <a:xfrm>
              <a:off x="6256338" y="3060700"/>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9" name="Freeform 201"/>
            <p:cNvSpPr>
              <a:spLocks/>
            </p:cNvSpPr>
            <p:nvPr/>
          </p:nvSpPr>
          <p:spPr bwMode="auto">
            <a:xfrm>
              <a:off x="6230938" y="3060700"/>
              <a:ext cx="146050" cy="149225"/>
            </a:xfrm>
            <a:custGeom>
              <a:avLst/>
              <a:gdLst>
                <a:gd name="T0" fmla="*/ 52 w 92"/>
                <a:gd name="T1" fmla="*/ 0 h 94"/>
                <a:gd name="T2" fmla="*/ 52 w 92"/>
                <a:gd name="T3" fmla="*/ 40 h 94"/>
                <a:gd name="T4" fmla="*/ 92 w 92"/>
                <a:gd name="T5" fmla="*/ 40 h 94"/>
                <a:gd name="T6" fmla="*/ 92 w 92"/>
                <a:gd name="T7" fmla="*/ 52 h 94"/>
                <a:gd name="T8" fmla="*/ 52 w 92"/>
                <a:gd name="T9" fmla="*/ 52 h 94"/>
                <a:gd name="T10" fmla="*/ 52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0" name="Freeform 202"/>
            <p:cNvSpPr>
              <a:spLocks/>
            </p:cNvSpPr>
            <p:nvPr/>
          </p:nvSpPr>
          <p:spPr bwMode="auto">
            <a:xfrm>
              <a:off x="6205538" y="3060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1" name="Freeform 203"/>
            <p:cNvSpPr>
              <a:spLocks/>
            </p:cNvSpPr>
            <p:nvPr/>
          </p:nvSpPr>
          <p:spPr bwMode="auto">
            <a:xfrm>
              <a:off x="6005513" y="30289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2" name="Freeform 204"/>
            <p:cNvSpPr>
              <a:spLocks/>
            </p:cNvSpPr>
            <p:nvPr/>
          </p:nvSpPr>
          <p:spPr bwMode="auto">
            <a:xfrm>
              <a:off x="5888038" y="30130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3" name="Freeform 205"/>
            <p:cNvSpPr>
              <a:spLocks/>
            </p:cNvSpPr>
            <p:nvPr/>
          </p:nvSpPr>
          <p:spPr bwMode="auto">
            <a:xfrm>
              <a:off x="5818188" y="30099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9" name="Freeform 207"/>
            <p:cNvSpPr>
              <a:spLocks/>
            </p:cNvSpPr>
            <p:nvPr/>
          </p:nvSpPr>
          <p:spPr bwMode="auto">
            <a:xfrm>
              <a:off x="5786438" y="30099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1" name="Freeform 208"/>
            <p:cNvSpPr>
              <a:spLocks/>
            </p:cNvSpPr>
            <p:nvPr/>
          </p:nvSpPr>
          <p:spPr bwMode="auto">
            <a:xfrm>
              <a:off x="5665788" y="29845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2" name="Freeform 209"/>
            <p:cNvSpPr>
              <a:spLocks/>
            </p:cNvSpPr>
            <p:nvPr/>
          </p:nvSpPr>
          <p:spPr bwMode="auto">
            <a:xfrm>
              <a:off x="5637213" y="29845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3" name="Freeform 210"/>
            <p:cNvSpPr>
              <a:spLocks/>
            </p:cNvSpPr>
            <p:nvPr/>
          </p:nvSpPr>
          <p:spPr bwMode="auto">
            <a:xfrm>
              <a:off x="5608638" y="2984500"/>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4" name="Freeform 211"/>
            <p:cNvSpPr>
              <a:spLocks/>
            </p:cNvSpPr>
            <p:nvPr/>
          </p:nvSpPr>
          <p:spPr bwMode="auto">
            <a:xfrm>
              <a:off x="5586413" y="2968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5" name="Freeform 212"/>
            <p:cNvSpPr>
              <a:spLocks/>
            </p:cNvSpPr>
            <p:nvPr/>
          </p:nvSpPr>
          <p:spPr bwMode="auto">
            <a:xfrm>
              <a:off x="5561013" y="29559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6" name="Freeform 213"/>
            <p:cNvSpPr>
              <a:spLocks/>
            </p:cNvSpPr>
            <p:nvPr/>
          </p:nvSpPr>
          <p:spPr bwMode="auto">
            <a:xfrm>
              <a:off x="5532438" y="29559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7" name="Freeform 214"/>
            <p:cNvSpPr>
              <a:spLocks/>
            </p:cNvSpPr>
            <p:nvPr/>
          </p:nvSpPr>
          <p:spPr bwMode="auto">
            <a:xfrm>
              <a:off x="5449888" y="2955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8" name="Freeform 215"/>
            <p:cNvSpPr>
              <a:spLocks/>
            </p:cNvSpPr>
            <p:nvPr/>
          </p:nvSpPr>
          <p:spPr bwMode="auto">
            <a:xfrm>
              <a:off x="5091113" y="29337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9" name="Freeform 216"/>
            <p:cNvSpPr>
              <a:spLocks/>
            </p:cNvSpPr>
            <p:nvPr/>
          </p:nvSpPr>
          <p:spPr bwMode="auto">
            <a:xfrm>
              <a:off x="4824413" y="2930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0" name="Freeform 217"/>
            <p:cNvSpPr>
              <a:spLocks/>
            </p:cNvSpPr>
            <p:nvPr/>
          </p:nvSpPr>
          <p:spPr bwMode="auto">
            <a:xfrm>
              <a:off x="4545013" y="2898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1" name="Freeform 218"/>
            <p:cNvSpPr>
              <a:spLocks/>
            </p:cNvSpPr>
            <p:nvPr/>
          </p:nvSpPr>
          <p:spPr bwMode="auto">
            <a:xfrm>
              <a:off x="4510088" y="2889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2" name="Freeform 219"/>
            <p:cNvSpPr>
              <a:spLocks/>
            </p:cNvSpPr>
            <p:nvPr/>
          </p:nvSpPr>
          <p:spPr bwMode="auto">
            <a:xfrm>
              <a:off x="4224338" y="28575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3" name="Freeform 220"/>
            <p:cNvSpPr>
              <a:spLocks/>
            </p:cNvSpPr>
            <p:nvPr/>
          </p:nvSpPr>
          <p:spPr bwMode="auto">
            <a:xfrm>
              <a:off x="4119563" y="28416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4" name="Freeform 221"/>
            <p:cNvSpPr>
              <a:spLocks/>
            </p:cNvSpPr>
            <p:nvPr/>
          </p:nvSpPr>
          <p:spPr bwMode="auto">
            <a:xfrm>
              <a:off x="3884613" y="2841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5" name="Freeform 222"/>
            <p:cNvSpPr>
              <a:spLocks/>
            </p:cNvSpPr>
            <p:nvPr/>
          </p:nvSpPr>
          <p:spPr bwMode="auto">
            <a:xfrm>
              <a:off x="3754438" y="2841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6" name="Freeform 223"/>
            <p:cNvSpPr>
              <a:spLocks/>
            </p:cNvSpPr>
            <p:nvPr/>
          </p:nvSpPr>
          <p:spPr bwMode="auto">
            <a:xfrm>
              <a:off x="3475038" y="2841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7" name="Freeform 224"/>
            <p:cNvSpPr>
              <a:spLocks/>
            </p:cNvSpPr>
            <p:nvPr/>
          </p:nvSpPr>
          <p:spPr bwMode="auto">
            <a:xfrm>
              <a:off x="3392488" y="283210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8" name="Freeform 225"/>
            <p:cNvSpPr>
              <a:spLocks/>
            </p:cNvSpPr>
            <p:nvPr/>
          </p:nvSpPr>
          <p:spPr bwMode="auto">
            <a:xfrm>
              <a:off x="2713038" y="27971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9" name="Freeform 226"/>
            <p:cNvSpPr>
              <a:spLocks/>
            </p:cNvSpPr>
            <p:nvPr/>
          </p:nvSpPr>
          <p:spPr bwMode="auto">
            <a:xfrm>
              <a:off x="2684463" y="27971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0" name="Freeform 227"/>
            <p:cNvSpPr>
              <a:spLocks/>
            </p:cNvSpPr>
            <p:nvPr/>
          </p:nvSpPr>
          <p:spPr bwMode="auto">
            <a:xfrm>
              <a:off x="2366963" y="27971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1" name="Freeform 228"/>
            <p:cNvSpPr>
              <a:spLocks/>
            </p:cNvSpPr>
            <p:nvPr/>
          </p:nvSpPr>
          <p:spPr bwMode="auto">
            <a:xfrm>
              <a:off x="2319338" y="27971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95" name="Group 7494"/>
          <p:cNvGrpSpPr/>
          <p:nvPr/>
        </p:nvGrpSpPr>
        <p:grpSpPr>
          <a:xfrm>
            <a:off x="9384561" y="2190751"/>
            <a:ext cx="8143523" cy="6786070"/>
            <a:chOff x="9384561" y="2190751"/>
            <a:chExt cx="8143523" cy="6786070"/>
          </a:xfrm>
        </p:grpSpPr>
        <p:sp>
          <p:nvSpPr>
            <p:cNvPr id="12" name="TextBox 11"/>
            <p:cNvSpPr txBox="1"/>
            <p:nvPr/>
          </p:nvSpPr>
          <p:spPr>
            <a:xfrm rot="16200000">
              <a:off x="8965388" y="4882375"/>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14" name="TextBox 13"/>
            <p:cNvSpPr txBox="1"/>
            <p:nvPr/>
          </p:nvSpPr>
          <p:spPr>
            <a:xfrm>
              <a:off x="13256823" y="2190751"/>
              <a:ext cx="1491114" cy="646331"/>
            </a:xfrm>
            <a:prstGeom prst="rect">
              <a:avLst/>
            </a:prstGeom>
            <a:noFill/>
          </p:spPr>
          <p:txBody>
            <a:bodyPr wrap="none" rtlCol="0">
              <a:spAutoFit/>
            </a:bodyPr>
            <a:lstStyle/>
            <a:p>
              <a:pPr algn="ctr"/>
              <a:r>
                <a:rPr lang="en-US" sz="3600" b="1" dirty="0">
                  <a:solidFill>
                    <a:schemeClr val="accent2"/>
                  </a:solidFill>
                </a:rPr>
                <a:t>N1–N3</a:t>
              </a:r>
            </a:p>
          </p:txBody>
        </p:sp>
        <p:grpSp>
          <p:nvGrpSpPr>
            <p:cNvPr id="61" name="Group 60"/>
            <p:cNvGrpSpPr/>
            <p:nvPr/>
          </p:nvGrpSpPr>
          <p:grpSpPr>
            <a:xfrm>
              <a:off x="9983683" y="2684206"/>
              <a:ext cx="7316176" cy="5147187"/>
              <a:chOff x="-9372410" y="1648289"/>
              <a:chExt cx="8704518" cy="6666982"/>
            </a:xfrm>
          </p:grpSpPr>
          <p:sp>
            <p:nvSpPr>
              <p:cNvPr id="62" name="Rectangle 15">
                <a:extLst>
                  <a:ext uri="{FF2B5EF4-FFF2-40B4-BE49-F238E27FC236}">
                    <a16:creationId xmlns:a16="http://schemas.microsoft.com/office/drawing/2014/main" id="{B5CD9D22-EF0E-2F2A-F8F0-8F207294E04D}"/>
                  </a:ext>
                </a:extLst>
              </p:cNvPr>
              <p:cNvSpPr>
                <a:spLocks noChangeArrowheads="1"/>
              </p:cNvSpPr>
              <p:nvPr/>
            </p:nvSpPr>
            <p:spPr bwMode="auto">
              <a:xfrm>
                <a:off x="-9026337" y="758270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0</a:t>
                </a:r>
                <a:endParaRPr lang="en-US" altLang="en-US" sz="4800" b="1">
                  <a:solidFill>
                    <a:schemeClr val="bg1"/>
                  </a:solidFill>
                </a:endParaRPr>
              </a:p>
            </p:txBody>
          </p:sp>
          <p:sp>
            <p:nvSpPr>
              <p:cNvPr id="63" name="Rectangle 16">
                <a:extLst>
                  <a:ext uri="{FF2B5EF4-FFF2-40B4-BE49-F238E27FC236}">
                    <a16:creationId xmlns:a16="http://schemas.microsoft.com/office/drawing/2014/main" id="{825725F5-3F92-8921-DA68-268BE0C74489}"/>
                  </a:ext>
                </a:extLst>
              </p:cNvPr>
              <p:cNvSpPr>
                <a:spLocks noChangeArrowheads="1"/>
              </p:cNvSpPr>
              <p:nvPr/>
            </p:nvSpPr>
            <p:spPr bwMode="auto">
              <a:xfrm>
                <a:off x="-9196715" y="520681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40</a:t>
                </a:r>
                <a:endParaRPr lang="en-US" altLang="en-US" sz="4800" b="1">
                  <a:solidFill>
                    <a:schemeClr val="bg1"/>
                  </a:solidFill>
                </a:endParaRPr>
              </a:p>
            </p:txBody>
          </p:sp>
          <p:sp>
            <p:nvSpPr>
              <p:cNvPr id="64" name="Rectangle 17">
                <a:extLst>
                  <a:ext uri="{FF2B5EF4-FFF2-40B4-BE49-F238E27FC236}">
                    <a16:creationId xmlns:a16="http://schemas.microsoft.com/office/drawing/2014/main" id="{6FAA1781-4D28-6A7A-7418-575549F35316}"/>
                  </a:ext>
                </a:extLst>
              </p:cNvPr>
              <p:cNvSpPr>
                <a:spLocks noChangeArrowheads="1"/>
              </p:cNvSpPr>
              <p:nvPr/>
            </p:nvSpPr>
            <p:spPr bwMode="auto">
              <a:xfrm>
                <a:off x="-9196715" y="4024183"/>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60</a:t>
                </a:r>
                <a:endParaRPr lang="en-US" altLang="en-US" sz="4800" b="1">
                  <a:solidFill>
                    <a:schemeClr val="bg1"/>
                  </a:solidFill>
                </a:endParaRPr>
              </a:p>
            </p:txBody>
          </p:sp>
          <p:sp>
            <p:nvSpPr>
              <p:cNvPr id="65" name="Rectangle 18">
                <a:extLst>
                  <a:ext uri="{FF2B5EF4-FFF2-40B4-BE49-F238E27FC236}">
                    <a16:creationId xmlns:a16="http://schemas.microsoft.com/office/drawing/2014/main" id="{5C5F3599-78F4-2ADB-CD2D-ABEDF9BBCCED}"/>
                  </a:ext>
                </a:extLst>
              </p:cNvPr>
              <p:cNvSpPr>
                <a:spLocks noChangeArrowheads="1"/>
              </p:cNvSpPr>
              <p:nvPr/>
            </p:nvSpPr>
            <p:spPr bwMode="auto">
              <a:xfrm>
                <a:off x="-9196715" y="2836237"/>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80</a:t>
                </a:r>
                <a:endParaRPr lang="en-US" altLang="en-US" sz="4800" b="1">
                  <a:solidFill>
                    <a:schemeClr val="bg1"/>
                  </a:solidFill>
                </a:endParaRPr>
              </a:p>
            </p:txBody>
          </p:sp>
          <p:sp>
            <p:nvSpPr>
              <p:cNvPr id="66" name="Rectangle 19">
                <a:extLst>
                  <a:ext uri="{FF2B5EF4-FFF2-40B4-BE49-F238E27FC236}">
                    <a16:creationId xmlns:a16="http://schemas.microsoft.com/office/drawing/2014/main" id="{A63057C1-CAFB-EE99-D671-F4B5FD79F16E}"/>
                  </a:ext>
                </a:extLst>
              </p:cNvPr>
              <p:cNvSpPr>
                <a:spLocks noChangeArrowheads="1"/>
              </p:cNvSpPr>
              <p:nvPr/>
            </p:nvSpPr>
            <p:spPr bwMode="auto">
              <a:xfrm>
                <a:off x="-9372410" y="1648289"/>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dirty="0">
                    <a:solidFill>
                      <a:schemeClr val="bg1"/>
                    </a:solidFill>
                  </a:rPr>
                  <a:t>100</a:t>
                </a:r>
                <a:endParaRPr lang="en-US" altLang="en-US" sz="4800" b="1" dirty="0">
                  <a:solidFill>
                    <a:schemeClr val="bg1"/>
                  </a:solidFill>
                </a:endParaRPr>
              </a:p>
            </p:txBody>
          </p:sp>
          <p:sp>
            <p:nvSpPr>
              <p:cNvPr id="67" name="Rectangle 20">
                <a:extLst>
                  <a:ext uri="{FF2B5EF4-FFF2-40B4-BE49-F238E27FC236}">
                    <a16:creationId xmlns:a16="http://schemas.microsoft.com/office/drawing/2014/main" id="{7A49FCEE-F3A0-2DF9-AA77-8B9F494A8872}"/>
                  </a:ext>
                </a:extLst>
              </p:cNvPr>
              <p:cNvSpPr>
                <a:spLocks noChangeArrowheads="1"/>
              </p:cNvSpPr>
              <p:nvPr/>
            </p:nvSpPr>
            <p:spPr bwMode="auto">
              <a:xfrm>
                <a:off x="-8293992"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0</a:t>
                </a:r>
                <a:endParaRPr lang="en-US" altLang="en-US" sz="4400" b="1">
                  <a:solidFill>
                    <a:schemeClr val="bg1"/>
                  </a:solidFill>
                </a:endParaRPr>
              </a:p>
            </p:txBody>
          </p:sp>
          <p:sp>
            <p:nvSpPr>
              <p:cNvPr id="68" name="Rectangle 21">
                <a:extLst>
                  <a:ext uri="{FF2B5EF4-FFF2-40B4-BE49-F238E27FC236}">
                    <a16:creationId xmlns:a16="http://schemas.microsoft.com/office/drawing/2014/main" id="{5F34EF04-D780-B799-0108-7A85029823A4}"/>
                  </a:ext>
                </a:extLst>
              </p:cNvPr>
              <p:cNvSpPr>
                <a:spLocks noChangeArrowheads="1"/>
              </p:cNvSpPr>
              <p:nvPr/>
            </p:nvSpPr>
            <p:spPr bwMode="auto">
              <a:xfrm>
                <a:off x="-7387751"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6</a:t>
                </a:r>
                <a:endParaRPr lang="en-US" altLang="en-US" sz="4400" b="1">
                  <a:solidFill>
                    <a:schemeClr val="bg1"/>
                  </a:solidFill>
                </a:endParaRPr>
              </a:p>
            </p:txBody>
          </p:sp>
          <p:sp>
            <p:nvSpPr>
              <p:cNvPr id="69" name="Rectangle 22">
                <a:extLst>
                  <a:ext uri="{FF2B5EF4-FFF2-40B4-BE49-F238E27FC236}">
                    <a16:creationId xmlns:a16="http://schemas.microsoft.com/office/drawing/2014/main" id="{7A18D3FB-4FB3-3ECC-EBE9-2105636FAE63}"/>
                  </a:ext>
                </a:extLst>
              </p:cNvPr>
              <p:cNvSpPr>
                <a:spLocks noChangeArrowheads="1"/>
              </p:cNvSpPr>
              <p:nvPr/>
            </p:nvSpPr>
            <p:spPr bwMode="auto">
              <a:xfrm>
                <a:off x="-6560023"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12</a:t>
                </a:r>
                <a:endParaRPr lang="en-US" altLang="en-US" sz="4400" b="1">
                  <a:solidFill>
                    <a:schemeClr val="bg1"/>
                  </a:solidFill>
                </a:endParaRPr>
              </a:p>
            </p:txBody>
          </p:sp>
          <p:sp>
            <p:nvSpPr>
              <p:cNvPr id="70" name="Rectangle 23">
                <a:extLst>
                  <a:ext uri="{FF2B5EF4-FFF2-40B4-BE49-F238E27FC236}">
                    <a16:creationId xmlns:a16="http://schemas.microsoft.com/office/drawing/2014/main" id="{B6A5FD35-EC8A-9041-B6BB-16B31E377F91}"/>
                  </a:ext>
                </a:extLst>
              </p:cNvPr>
              <p:cNvSpPr>
                <a:spLocks noChangeArrowheads="1"/>
              </p:cNvSpPr>
              <p:nvPr/>
            </p:nvSpPr>
            <p:spPr bwMode="auto">
              <a:xfrm>
                <a:off x="-3849272"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30</a:t>
                </a:r>
                <a:endParaRPr lang="en-US" altLang="en-US" sz="4400" b="1">
                  <a:solidFill>
                    <a:schemeClr val="bg1"/>
                  </a:solidFill>
                </a:endParaRPr>
              </a:p>
            </p:txBody>
          </p:sp>
          <p:sp>
            <p:nvSpPr>
              <p:cNvPr id="71" name="Rectangle 24">
                <a:extLst>
                  <a:ext uri="{FF2B5EF4-FFF2-40B4-BE49-F238E27FC236}">
                    <a16:creationId xmlns:a16="http://schemas.microsoft.com/office/drawing/2014/main" id="{385FA291-EFB1-9B7B-629D-1D7DDEB26D5C}"/>
                  </a:ext>
                </a:extLst>
              </p:cNvPr>
              <p:cNvSpPr>
                <a:spLocks noChangeArrowheads="1"/>
              </p:cNvSpPr>
              <p:nvPr/>
            </p:nvSpPr>
            <p:spPr bwMode="auto">
              <a:xfrm>
                <a:off x="-4750197"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24</a:t>
                </a:r>
                <a:endParaRPr lang="en-US" altLang="en-US" sz="4400" b="1">
                  <a:solidFill>
                    <a:schemeClr val="bg1"/>
                  </a:solidFill>
                </a:endParaRPr>
              </a:p>
            </p:txBody>
          </p:sp>
          <p:sp>
            <p:nvSpPr>
              <p:cNvPr id="72" name="Rectangle 25">
                <a:extLst>
                  <a:ext uri="{FF2B5EF4-FFF2-40B4-BE49-F238E27FC236}">
                    <a16:creationId xmlns:a16="http://schemas.microsoft.com/office/drawing/2014/main" id="{F3CDBE9C-E93D-22BD-DACE-BF3D3978C00D}"/>
                  </a:ext>
                </a:extLst>
              </p:cNvPr>
              <p:cNvSpPr>
                <a:spLocks noChangeArrowheads="1"/>
              </p:cNvSpPr>
              <p:nvPr/>
            </p:nvSpPr>
            <p:spPr bwMode="auto">
              <a:xfrm>
                <a:off x="-5653781"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18</a:t>
                </a:r>
                <a:endParaRPr lang="en-US" altLang="en-US" sz="4400" b="1">
                  <a:solidFill>
                    <a:schemeClr val="bg1"/>
                  </a:solidFill>
                </a:endParaRPr>
              </a:p>
            </p:txBody>
          </p:sp>
          <p:sp>
            <p:nvSpPr>
              <p:cNvPr id="73" name="Rectangle 26">
                <a:extLst>
                  <a:ext uri="{FF2B5EF4-FFF2-40B4-BE49-F238E27FC236}">
                    <a16:creationId xmlns:a16="http://schemas.microsoft.com/office/drawing/2014/main" id="{B6E8BE2D-A464-AE45-31AB-CEA9B1270274}"/>
                  </a:ext>
                </a:extLst>
              </p:cNvPr>
              <p:cNvSpPr>
                <a:spLocks noChangeArrowheads="1"/>
              </p:cNvSpPr>
              <p:nvPr/>
            </p:nvSpPr>
            <p:spPr bwMode="auto">
              <a:xfrm>
                <a:off x="-2943030"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36</a:t>
                </a:r>
                <a:endParaRPr lang="en-US" altLang="en-US" sz="4400" b="1">
                  <a:solidFill>
                    <a:schemeClr val="bg1"/>
                  </a:solidFill>
                </a:endParaRPr>
              </a:p>
            </p:txBody>
          </p:sp>
          <p:sp>
            <p:nvSpPr>
              <p:cNvPr id="74" name="Rectangle 27">
                <a:extLst>
                  <a:ext uri="{FF2B5EF4-FFF2-40B4-BE49-F238E27FC236}">
                    <a16:creationId xmlns:a16="http://schemas.microsoft.com/office/drawing/2014/main" id="{95C5B1C8-0A70-7B16-C6A5-924D7F457EA9}"/>
                  </a:ext>
                </a:extLst>
              </p:cNvPr>
              <p:cNvSpPr>
                <a:spLocks noChangeArrowheads="1"/>
              </p:cNvSpPr>
              <p:nvPr/>
            </p:nvSpPr>
            <p:spPr bwMode="auto">
              <a:xfrm>
                <a:off x="-203944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42</a:t>
                </a:r>
                <a:endParaRPr lang="en-US" altLang="en-US" sz="4400" b="1">
                  <a:solidFill>
                    <a:schemeClr val="bg1"/>
                  </a:solidFill>
                </a:endParaRPr>
              </a:p>
            </p:txBody>
          </p:sp>
          <p:sp>
            <p:nvSpPr>
              <p:cNvPr id="75" name="Rectangle 28">
                <a:extLst>
                  <a:ext uri="{FF2B5EF4-FFF2-40B4-BE49-F238E27FC236}">
                    <a16:creationId xmlns:a16="http://schemas.microsoft.com/office/drawing/2014/main" id="{6CEE2D7D-6D8F-DE5D-5043-F9658FC35975}"/>
                  </a:ext>
                </a:extLst>
              </p:cNvPr>
              <p:cNvSpPr>
                <a:spLocks noChangeArrowheads="1"/>
              </p:cNvSpPr>
              <p:nvPr/>
            </p:nvSpPr>
            <p:spPr bwMode="auto">
              <a:xfrm>
                <a:off x="-113320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48</a:t>
                </a:r>
                <a:endParaRPr lang="en-US" altLang="en-US" sz="4400" b="1">
                  <a:solidFill>
                    <a:schemeClr val="bg1"/>
                  </a:solidFill>
                </a:endParaRPr>
              </a:p>
            </p:txBody>
          </p:sp>
          <p:sp>
            <p:nvSpPr>
              <p:cNvPr id="76" name="Rectangle 54">
                <a:extLst>
                  <a:ext uri="{FF2B5EF4-FFF2-40B4-BE49-F238E27FC236}">
                    <a16:creationId xmlns:a16="http://schemas.microsoft.com/office/drawing/2014/main" id="{FD316FA7-0703-616F-B8A0-337461E529A7}"/>
                  </a:ext>
                </a:extLst>
              </p:cNvPr>
              <p:cNvSpPr>
                <a:spLocks noChangeArrowheads="1"/>
              </p:cNvSpPr>
              <p:nvPr/>
            </p:nvSpPr>
            <p:spPr bwMode="auto">
              <a:xfrm>
                <a:off x="-9196715" y="639476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20</a:t>
                </a:r>
                <a:endParaRPr lang="en-US" altLang="en-US" sz="4800" b="1">
                  <a:solidFill>
                    <a:schemeClr val="bg1"/>
                  </a:solidFill>
                </a:endParaRPr>
              </a:p>
            </p:txBody>
          </p:sp>
          <p:sp>
            <p:nvSpPr>
              <p:cNvPr id="77" name="Rectangle 55">
                <a:extLst>
                  <a:ext uri="{FF2B5EF4-FFF2-40B4-BE49-F238E27FC236}">
                    <a16:creationId xmlns:a16="http://schemas.microsoft.com/office/drawing/2014/main" id="{101D1E93-53BC-0175-1D47-81B4F151696D}"/>
                  </a:ext>
                </a:extLst>
              </p:cNvPr>
              <p:cNvSpPr>
                <a:spLocks noChangeArrowheads="1"/>
              </p:cNvSpPr>
              <p:nvPr/>
            </p:nvSpPr>
            <p:spPr bwMode="auto">
              <a:xfrm>
                <a:off x="-9196715" y="698474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10</a:t>
                </a:r>
                <a:endParaRPr lang="en-US" altLang="en-US" sz="4800" b="1">
                  <a:solidFill>
                    <a:schemeClr val="bg1"/>
                  </a:solidFill>
                </a:endParaRPr>
              </a:p>
            </p:txBody>
          </p:sp>
          <p:sp>
            <p:nvSpPr>
              <p:cNvPr id="78" name="Rectangle 56">
                <a:extLst>
                  <a:ext uri="{FF2B5EF4-FFF2-40B4-BE49-F238E27FC236}">
                    <a16:creationId xmlns:a16="http://schemas.microsoft.com/office/drawing/2014/main" id="{64F61D0A-FB46-3A8D-11C1-63035A5D7FB5}"/>
                  </a:ext>
                </a:extLst>
              </p:cNvPr>
              <p:cNvSpPr>
                <a:spLocks noChangeArrowheads="1"/>
              </p:cNvSpPr>
              <p:nvPr/>
            </p:nvSpPr>
            <p:spPr bwMode="auto">
              <a:xfrm>
                <a:off x="-9196715" y="461682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50</a:t>
                </a:r>
                <a:endParaRPr lang="en-US" altLang="en-US" sz="4800" b="1">
                  <a:solidFill>
                    <a:schemeClr val="bg1"/>
                  </a:solidFill>
                </a:endParaRPr>
              </a:p>
            </p:txBody>
          </p:sp>
          <p:sp>
            <p:nvSpPr>
              <p:cNvPr id="79" name="Rectangle 57">
                <a:extLst>
                  <a:ext uri="{FF2B5EF4-FFF2-40B4-BE49-F238E27FC236}">
                    <a16:creationId xmlns:a16="http://schemas.microsoft.com/office/drawing/2014/main" id="{7E5286ED-EFAF-E345-1690-A5C7389A2ADA}"/>
                  </a:ext>
                </a:extLst>
              </p:cNvPr>
              <p:cNvSpPr>
                <a:spLocks noChangeArrowheads="1"/>
              </p:cNvSpPr>
              <p:nvPr/>
            </p:nvSpPr>
            <p:spPr bwMode="auto">
              <a:xfrm>
                <a:off x="-9196715" y="342888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70</a:t>
                </a:r>
                <a:endParaRPr lang="en-US" altLang="en-US" sz="4800" b="1">
                  <a:solidFill>
                    <a:schemeClr val="bg1"/>
                  </a:solidFill>
                </a:endParaRPr>
              </a:p>
            </p:txBody>
          </p:sp>
          <p:sp>
            <p:nvSpPr>
              <p:cNvPr id="80" name="Rectangle 58">
                <a:extLst>
                  <a:ext uri="{FF2B5EF4-FFF2-40B4-BE49-F238E27FC236}">
                    <a16:creationId xmlns:a16="http://schemas.microsoft.com/office/drawing/2014/main" id="{CE7078EB-3A9D-8211-41F6-254FE19BD3F1}"/>
                  </a:ext>
                </a:extLst>
              </p:cNvPr>
              <p:cNvSpPr>
                <a:spLocks noChangeArrowheads="1"/>
              </p:cNvSpPr>
              <p:nvPr/>
            </p:nvSpPr>
            <p:spPr bwMode="auto">
              <a:xfrm>
                <a:off x="-9196715" y="224624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90</a:t>
                </a:r>
                <a:endParaRPr lang="en-US" altLang="en-US" sz="4800" b="1">
                  <a:solidFill>
                    <a:schemeClr val="bg1"/>
                  </a:solidFill>
                </a:endParaRPr>
              </a:p>
            </p:txBody>
          </p:sp>
          <p:sp>
            <p:nvSpPr>
              <p:cNvPr id="81" name="Rectangle 59">
                <a:extLst>
                  <a:ext uri="{FF2B5EF4-FFF2-40B4-BE49-F238E27FC236}">
                    <a16:creationId xmlns:a16="http://schemas.microsoft.com/office/drawing/2014/main" id="{7F304A66-65D0-A221-9964-FE3E3D2EF216}"/>
                  </a:ext>
                </a:extLst>
              </p:cNvPr>
              <p:cNvSpPr>
                <a:spLocks noChangeArrowheads="1"/>
              </p:cNvSpPr>
              <p:nvPr/>
            </p:nvSpPr>
            <p:spPr bwMode="auto">
              <a:xfrm>
                <a:off x="-9196715" y="5804774"/>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30</a:t>
                </a:r>
                <a:endParaRPr lang="en-US" altLang="en-US" sz="4800" b="1">
                  <a:solidFill>
                    <a:schemeClr val="bg1"/>
                  </a:solidFill>
                </a:endParaRPr>
              </a:p>
            </p:txBody>
          </p:sp>
          <p:grpSp>
            <p:nvGrpSpPr>
              <p:cNvPr id="82" name="Group 81"/>
              <p:cNvGrpSpPr/>
              <p:nvPr/>
            </p:nvGrpSpPr>
            <p:grpSpPr>
              <a:xfrm>
                <a:off x="-8781543" y="1734192"/>
                <a:ext cx="8113651" cy="6221441"/>
                <a:chOff x="1653949" y="1715595"/>
                <a:chExt cx="7269957" cy="5574507"/>
              </a:xfrm>
            </p:grpSpPr>
            <p:sp>
              <p:nvSpPr>
                <p:cNvPr id="83" name="Line 50">
                  <a:extLst>
                    <a:ext uri="{FF2B5EF4-FFF2-40B4-BE49-F238E27FC236}">
                      <a16:creationId xmlns:a16="http://schemas.microsoft.com/office/drawing/2014/main" id="{5F80F321-8D26-DA6E-2709-C09D34AC3C8E}"/>
                    </a:ext>
                  </a:extLst>
                </p:cNvPr>
                <p:cNvSpPr>
                  <a:spLocks noChangeShapeType="1"/>
                </p:cNvSpPr>
                <p:nvPr/>
              </p:nvSpPr>
              <p:spPr bwMode="auto">
                <a:xfrm flipH="1">
                  <a:off x="1653949" y="179179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4" name="Line 51">
                  <a:extLst>
                    <a:ext uri="{FF2B5EF4-FFF2-40B4-BE49-F238E27FC236}">
                      <a16:creationId xmlns:a16="http://schemas.microsoft.com/office/drawing/2014/main" id="{8EDAF271-F046-98C4-2BE8-D9EF9DA7E68A}"/>
                    </a:ext>
                  </a:extLst>
                </p:cNvPr>
                <p:cNvSpPr>
                  <a:spLocks noChangeShapeType="1"/>
                </p:cNvSpPr>
                <p:nvPr/>
              </p:nvSpPr>
              <p:spPr bwMode="auto">
                <a:xfrm flipH="1">
                  <a:off x="1653949" y="28562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5" name="Line 52">
                  <a:extLst>
                    <a:ext uri="{FF2B5EF4-FFF2-40B4-BE49-F238E27FC236}">
                      <a16:creationId xmlns:a16="http://schemas.microsoft.com/office/drawing/2014/main" id="{EC4864DD-AA7C-1C38-EB1E-A95DEEDCF2AE}"/>
                    </a:ext>
                  </a:extLst>
                </p:cNvPr>
                <p:cNvSpPr>
                  <a:spLocks noChangeShapeType="1"/>
                </p:cNvSpPr>
                <p:nvPr/>
              </p:nvSpPr>
              <p:spPr bwMode="auto">
                <a:xfrm flipH="1">
                  <a:off x="1653949" y="3915870"/>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6" name="Line 53">
                  <a:extLst>
                    <a:ext uri="{FF2B5EF4-FFF2-40B4-BE49-F238E27FC236}">
                      <a16:creationId xmlns:a16="http://schemas.microsoft.com/office/drawing/2014/main" id="{A2E86EF8-52A6-38FA-5C88-03A45760C9A9}"/>
                    </a:ext>
                  </a:extLst>
                </p:cNvPr>
                <p:cNvSpPr>
                  <a:spLocks noChangeShapeType="1"/>
                </p:cNvSpPr>
                <p:nvPr/>
              </p:nvSpPr>
              <p:spPr bwMode="auto">
                <a:xfrm flipH="1">
                  <a:off x="1653949" y="49802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7" name="Line 60">
                  <a:extLst>
                    <a:ext uri="{FF2B5EF4-FFF2-40B4-BE49-F238E27FC236}">
                      <a16:creationId xmlns:a16="http://schemas.microsoft.com/office/drawing/2014/main" id="{2C6CA599-DC01-77E1-C6AC-C5AB9A731AE2}"/>
                    </a:ext>
                  </a:extLst>
                </p:cNvPr>
                <p:cNvSpPr>
                  <a:spLocks noChangeShapeType="1"/>
                </p:cNvSpPr>
                <p:nvPr/>
              </p:nvSpPr>
              <p:spPr bwMode="auto">
                <a:xfrm flipH="1">
                  <a:off x="1653949" y="60399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8" name="Line 61">
                  <a:extLst>
                    <a:ext uri="{FF2B5EF4-FFF2-40B4-BE49-F238E27FC236}">
                      <a16:creationId xmlns:a16="http://schemas.microsoft.com/office/drawing/2014/main" id="{4971962A-B5A6-0E62-0784-400CE933810B}"/>
                    </a:ext>
                  </a:extLst>
                </p:cNvPr>
                <p:cNvSpPr>
                  <a:spLocks noChangeShapeType="1"/>
                </p:cNvSpPr>
                <p:nvPr/>
              </p:nvSpPr>
              <p:spPr bwMode="auto">
                <a:xfrm flipH="1">
                  <a:off x="1653949" y="710436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9" name="Line 62">
                  <a:extLst>
                    <a:ext uri="{FF2B5EF4-FFF2-40B4-BE49-F238E27FC236}">
                      <a16:creationId xmlns:a16="http://schemas.microsoft.com/office/drawing/2014/main" id="{B21E78A6-66AF-3ED2-032E-DACB3A2BAC23}"/>
                    </a:ext>
                  </a:extLst>
                </p:cNvPr>
                <p:cNvSpPr>
                  <a:spLocks noChangeShapeType="1"/>
                </p:cNvSpPr>
                <p:nvPr/>
              </p:nvSpPr>
              <p:spPr bwMode="auto">
                <a:xfrm flipH="1">
                  <a:off x="1653949" y="23228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0" name="Line 63">
                  <a:extLst>
                    <a:ext uri="{FF2B5EF4-FFF2-40B4-BE49-F238E27FC236}">
                      <a16:creationId xmlns:a16="http://schemas.microsoft.com/office/drawing/2014/main" id="{C54227A5-D419-925D-FD5D-3218097BCEB2}"/>
                    </a:ext>
                  </a:extLst>
                </p:cNvPr>
                <p:cNvSpPr>
                  <a:spLocks noChangeShapeType="1"/>
                </p:cNvSpPr>
                <p:nvPr/>
              </p:nvSpPr>
              <p:spPr bwMode="auto">
                <a:xfrm flipH="1">
                  <a:off x="1653949" y="3387232"/>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1" name="Line 64">
                  <a:extLst>
                    <a:ext uri="{FF2B5EF4-FFF2-40B4-BE49-F238E27FC236}">
                      <a16:creationId xmlns:a16="http://schemas.microsoft.com/office/drawing/2014/main" id="{57D73FAD-C813-CC8A-9783-648411EAA86B}"/>
                    </a:ext>
                  </a:extLst>
                </p:cNvPr>
                <p:cNvSpPr>
                  <a:spLocks noChangeShapeType="1"/>
                </p:cNvSpPr>
                <p:nvPr/>
              </p:nvSpPr>
              <p:spPr bwMode="auto">
                <a:xfrm flipH="1">
                  <a:off x="1653949" y="44468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2" name="Line 65">
                  <a:extLst>
                    <a:ext uri="{FF2B5EF4-FFF2-40B4-BE49-F238E27FC236}">
                      <a16:creationId xmlns:a16="http://schemas.microsoft.com/office/drawing/2014/main" id="{D84D8208-8A13-A80C-0DF5-E228F980AC8A}"/>
                    </a:ext>
                  </a:extLst>
                </p:cNvPr>
                <p:cNvSpPr>
                  <a:spLocks noChangeShapeType="1"/>
                </p:cNvSpPr>
                <p:nvPr/>
              </p:nvSpPr>
              <p:spPr bwMode="auto">
                <a:xfrm flipH="1">
                  <a:off x="1653949" y="5508926"/>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3" name="Line 66">
                  <a:extLst>
                    <a:ext uri="{FF2B5EF4-FFF2-40B4-BE49-F238E27FC236}">
                      <a16:creationId xmlns:a16="http://schemas.microsoft.com/office/drawing/2014/main" id="{15E24DEF-1A98-3856-6F96-3E880AA4CE3F}"/>
                    </a:ext>
                  </a:extLst>
                </p:cNvPr>
                <p:cNvSpPr>
                  <a:spLocks noChangeShapeType="1"/>
                </p:cNvSpPr>
                <p:nvPr/>
              </p:nvSpPr>
              <p:spPr bwMode="auto">
                <a:xfrm flipH="1">
                  <a:off x="1653949" y="65733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4" name="Freeform 67">
                  <a:extLst>
                    <a:ext uri="{FF2B5EF4-FFF2-40B4-BE49-F238E27FC236}">
                      <a16:creationId xmlns:a16="http://schemas.microsoft.com/office/drawing/2014/main" id="{F160C9E7-9936-17FB-3C79-09D4428B1EFF}"/>
                    </a:ext>
                  </a:extLst>
                </p:cNvPr>
                <p:cNvSpPr>
                  <a:spLocks/>
                </p:cNvSpPr>
                <p:nvPr/>
              </p:nvSpPr>
              <p:spPr bwMode="auto">
                <a:xfrm>
                  <a:off x="1763486" y="1715595"/>
                  <a:ext cx="7160420" cy="5469732"/>
                </a:xfrm>
                <a:custGeom>
                  <a:avLst/>
                  <a:gdLst>
                    <a:gd name="T0" fmla="*/ 3007 w 3007"/>
                    <a:gd name="T1" fmla="*/ 2297 h 2297"/>
                    <a:gd name="T2" fmla="*/ 0 w 3007"/>
                    <a:gd name="T3" fmla="*/ 2297 h 2297"/>
                    <a:gd name="T4" fmla="*/ 0 w 3007"/>
                    <a:gd name="T5" fmla="*/ 0 h 2297"/>
                  </a:gdLst>
                  <a:ahLst/>
                  <a:cxnLst>
                    <a:cxn ang="0">
                      <a:pos x="T0" y="T1"/>
                    </a:cxn>
                    <a:cxn ang="0">
                      <a:pos x="T2" y="T3"/>
                    </a:cxn>
                    <a:cxn ang="0">
                      <a:pos x="T4" y="T5"/>
                    </a:cxn>
                  </a:cxnLst>
                  <a:rect l="0" t="0" r="r" b="b"/>
                  <a:pathLst>
                    <a:path w="3007" h="2297">
                      <a:moveTo>
                        <a:pt x="3007" y="2297"/>
                      </a:moveTo>
                      <a:lnTo>
                        <a:pt x="0" y="2297"/>
                      </a:lnTo>
                      <a:lnTo>
                        <a:pt x="0" y="0"/>
                      </a:lnTo>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5" name="Line 69">
                  <a:extLst>
                    <a:ext uri="{FF2B5EF4-FFF2-40B4-BE49-F238E27FC236}">
                      <a16:creationId xmlns:a16="http://schemas.microsoft.com/office/drawing/2014/main" id="{B85A4E76-215A-4236-B48F-D7B9E4223BAD}"/>
                    </a:ext>
                  </a:extLst>
                </p:cNvPr>
                <p:cNvSpPr>
                  <a:spLocks noChangeShapeType="1"/>
                </p:cNvSpPr>
                <p:nvPr/>
              </p:nvSpPr>
              <p:spPr bwMode="auto">
                <a:xfrm>
                  <a:off x="215401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6" name="Line 70">
                  <a:extLst>
                    <a:ext uri="{FF2B5EF4-FFF2-40B4-BE49-F238E27FC236}">
                      <a16:creationId xmlns:a16="http://schemas.microsoft.com/office/drawing/2014/main" id="{6B20E300-9661-CFAB-E70F-AE300D1D4DEB}"/>
                    </a:ext>
                  </a:extLst>
                </p:cNvPr>
                <p:cNvSpPr>
                  <a:spLocks noChangeShapeType="1"/>
                </p:cNvSpPr>
                <p:nvPr/>
              </p:nvSpPr>
              <p:spPr bwMode="auto">
                <a:xfrm>
                  <a:off x="377564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7" name="Line 71">
                  <a:extLst>
                    <a:ext uri="{FF2B5EF4-FFF2-40B4-BE49-F238E27FC236}">
                      <a16:creationId xmlns:a16="http://schemas.microsoft.com/office/drawing/2014/main" id="{B60363EA-4667-9A71-AAFF-EA52A851CB33}"/>
                    </a:ext>
                  </a:extLst>
                </p:cNvPr>
                <p:cNvSpPr>
                  <a:spLocks noChangeShapeType="1"/>
                </p:cNvSpPr>
                <p:nvPr/>
              </p:nvSpPr>
              <p:spPr bwMode="auto">
                <a:xfrm>
                  <a:off x="539489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8" name="Line 72">
                  <a:extLst>
                    <a:ext uri="{FF2B5EF4-FFF2-40B4-BE49-F238E27FC236}">
                      <a16:creationId xmlns:a16="http://schemas.microsoft.com/office/drawing/2014/main" id="{B813C89F-D4A1-A089-C890-3B9DB5675460}"/>
                    </a:ext>
                  </a:extLst>
                </p:cNvPr>
                <p:cNvSpPr>
                  <a:spLocks noChangeShapeType="1"/>
                </p:cNvSpPr>
                <p:nvPr/>
              </p:nvSpPr>
              <p:spPr bwMode="auto">
                <a:xfrm>
                  <a:off x="29660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9" name="Line 73">
                  <a:extLst>
                    <a:ext uri="{FF2B5EF4-FFF2-40B4-BE49-F238E27FC236}">
                      <a16:creationId xmlns:a16="http://schemas.microsoft.com/office/drawing/2014/main" id="{2E6B6BFC-E319-10F8-1335-266CCD7C4B16}"/>
                    </a:ext>
                  </a:extLst>
                </p:cNvPr>
                <p:cNvSpPr>
                  <a:spLocks noChangeShapeType="1"/>
                </p:cNvSpPr>
                <p:nvPr/>
              </p:nvSpPr>
              <p:spPr bwMode="auto">
                <a:xfrm>
                  <a:off x="45876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0" name="Line 74">
                  <a:extLst>
                    <a:ext uri="{FF2B5EF4-FFF2-40B4-BE49-F238E27FC236}">
                      <a16:creationId xmlns:a16="http://schemas.microsoft.com/office/drawing/2014/main" id="{EF8E11C7-89EF-0F03-5D04-66E215F9C48E}"/>
                    </a:ext>
                  </a:extLst>
                </p:cNvPr>
                <p:cNvSpPr>
                  <a:spLocks noChangeShapeType="1"/>
                </p:cNvSpPr>
                <p:nvPr/>
              </p:nvSpPr>
              <p:spPr bwMode="auto">
                <a:xfrm>
                  <a:off x="7016523"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 name="Line 75">
                  <a:extLst>
                    <a:ext uri="{FF2B5EF4-FFF2-40B4-BE49-F238E27FC236}">
                      <a16:creationId xmlns:a16="http://schemas.microsoft.com/office/drawing/2014/main" id="{283A96CF-6D1B-C8A3-EAA0-B16D0CA871E3}"/>
                    </a:ext>
                  </a:extLst>
                </p:cNvPr>
                <p:cNvSpPr>
                  <a:spLocks noChangeShapeType="1"/>
                </p:cNvSpPr>
                <p:nvPr/>
              </p:nvSpPr>
              <p:spPr bwMode="auto">
                <a:xfrm>
                  <a:off x="78261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2" name="Line 76">
                  <a:extLst>
                    <a:ext uri="{FF2B5EF4-FFF2-40B4-BE49-F238E27FC236}">
                      <a16:creationId xmlns:a16="http://schemas.microsoft.com/office/drawing/2014/main" id="{8EB1FBE8-31DA-9600-C3ED-0B8F56882796}"/>
                    </a:ext>
                  </a:extLst>
                </p:cNvPr>
                <p:cNvSpPr>
                  <a:spLocks noChangeShapeType="1"/>
                </p:cNvSpPr>
                <p:nvPr/>
              </p:nvSpPr>
              <p:spPr bwMode="auto">
                <a:xfrm>
                  <a:off x="863815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3" name="Line 77">
                  <a:extLst>
                    <a:ext uri="{FF2B5EF4-FFF2-40B4-BE49-F238E27FC236}">
                      <a16:creationId xmlns:a16="http://schemas.microsoft.com/office/drawing/2014/main" id="{13D99736-EEA4-8172-7B30-745FF1851672}"/>
                    </a:ext>
                  </a:extLst>
                </p:cNvPr>
                <p:cNvSpPr>
                  <a:spLocks noChangeShapeType="1"/>
                </p:cNvSpPr>
                <p:nvPr/>
              </p:nvSpPr>
              <p:spPr bwMode="auto">
                <a:xfrm>
                  <a:off x="62045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grpSp>
        </p:grpSp>
        <p:sp>
          <p:nvSpPr>
            <p:cNvPr id="105" name="Rectangle 78">
              <a:extLst>
                <a:ext uri="{FF2B5EF4-FFF2-40B4-BE49-F238E27FC236}">
                  <a16:creationId xmlns:a16="http://schemas.microsoft.com/office/drawing/2014/main" id="{20EA180A-9BCB-7617-210F-E1415F9F8DFE}"/>
                </a:ext>
              </a:extLst>
            </p:cNvPr>
            <p:cNvSpPr>
              <a:spLocks noChangeArrowheads="1"/>
            </p:cNvSpPr>
            <p:nvPr/>
          </p:nvSpPr>
          <p:spPr bwMode="auto">
            <a:xfrm>
              <a:off x="9384561" y="8053491"/>
              <a:ext cx="81435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tabLst>
                  <a:tab pos="1547813" algn="ctr"/>
                  <a:tab pos="2344738" algn="ctr"/>
                  <a:tab pos="3082925" algn="ctr"/>
                  <a:tab pos="3833813" algn="ctr"/>
                  <a:tab pos="4630738" algn="ctr"/>
                  <a:tab pos="5368925" algn="ctr"/>
                  <a:tab pos="6180138" algn="ctr"/>
                  <a:tab pos="6916738" algn="ctr"/>
                  <a:tab pos="7654925" algn="ctr"/>
                </a:tabLst>
                <a:defRPr/>
              </a:pPr>
              <a:r>
                <a:rPr lang="en-US" altLang="en-US" sz="2000" b="1" dirty="0">
                  <a:solidFill>
                    <a:schemeClr val="bg1"/>
                  </a:solidFill>
                  <a:latin typeface="+mj-lt"/>
                </a:rPr>
                <a:t>No. at risk</a:t>
              </a:r>
            </a:p>
            <a:p>
              <a:pPr lvl="0" defTabSz="1371600" eaLnBrk="1" fontAlgn="auto" hangingPunct="1">
                <a:spcBef>
                  <a:spcPts val="0"/>
                </a:spcBef>
                <a:spcAft>
                  <a:spcPts val="0"/>
                </a:spcAft>
                <a:tabLst>
                  <a:tab pos="1547813" algn="ctr"/>
                  <a:tab pos="2344738" algn="ctr"/>
                  <a:tab pos="3082925" algn="ctr"/>
                  <a:tab pos="3833813" algn="ctr"/>
                  <a:tab pos="4630738" algn="ctr"/>
                  <a:tab pos="5368925" algn="ctr"/>
                  <a:tab pos="6180138" algn="ctr"/>
                  <a:tab pos="6916738" algn="ctr"/>
                  <a:tab pos="7654925" algn="ctr"/>
                </a:tabLst>
                <a:defRPr/>
              </a:pPr>
              <a:r>
                <a:rPr lang="en-US" altLang="en-US" sz="2000" b="1" dirty="0" err="1">
                  <a:solidFill>
                    <a:srgbClr val="6DCFF6">
                      <a:lumMod val="75000"/>
                    </a:srgbClr>
                  </a:solidFill>
                  <a:latin typeface="Calibri"/>
                </a:rPr>
                <a:t>Ribo+NSAI</a:t>
              </a:r>
              <a:r>
                <a:rPr lang="en-US" altLang="en-US" sz="2000" b="1" dirty="0">
                  <a:solidFill>
                    <a:srgbClr val="6DCFF6">
                      <a:lumMod val="75000"/>
                    </a:srgbClr>
                  </a:solidFill>
                  <a:latin typeface="Calibri"/>
                </a:rPr>
                <a:t>	</a:t>
              </a:r>
              <a:r>
                <a:rPr lang="en-US" altLang="en-US" sz="2000" b="1" dirty="0">
                  <a:solidFill>
                    <a:schemeClr val="bg1"/>
                  </a:solidFill>
                  <a:latin typeface="Calibri"/>
                </a:rPr>
                <a:t>2261	2085	2013	1940	1478	925	252	9	0</a:t>
              </a:r>
            </a:p>
            <a:p>
              <a:pPr lvl="0" defTabSz="1371600" eaLnBrk="1" fontAlgn="auto" hangingPunct="1">
                <a:spcBef>
                  <a:spcPts val="0"/>
                </a:spcBef>
                <a:spcAft>
                  <a:spcPts val="0"/>
                </a:spcAft>
                <a:tabLst>
                  <a:tab pos="1547813" algn="ctr"/>
                  <a:tab pos="2344738" algn="ctr"/>
                  <a:tab pos="3082925" algn="ctr"/>
                  <a:tab pos="3833813" algn="ctr"/>
                  <a:tab pos="4630738" algn="ctr"/>
                  <a:tab pos="5368925" algn="ctr"/>
                  <a:tab pos="6180138" algn="ctr"/>
                  <a:tab pos="6916738" algn="ctr"/>
                  <a:tab pos="7654925" algn="ctr"/>
                </a:tabLst>
                <a:defRPr/>
              </a:pPr>
              <a:r>
                <a:rPr lang="en-US" altLang="en-US" sz="2000" b="1" dirty="0">
                  <a:solidFill>
                    <a:srgbClr val="868A89"/>
                  </a:solidFill>
                  <a:latin typeface="Calibri"/>
                </a:rPr>
                <a:t>NSAI alone	</a:t>
              </a:r>
              <a:r>
                <a:rPr lang="en-US" altLang="en-US" sz="2000" b="1" dirty="0">
                  <a:solidFill>
                    <a:schemeClr val="bg1"/>
                  </a:solidFill>
                  <a:latin typeface="Calibri"/>
                </a:rPr>
                <a:t>2219	1937	1871	1783	1366	874	223	10	0</a:t>
              </a:r>
              <a:endParaRPr lang="en-US" altLang="en-US" sz="4400" b="1" dirty="0">
                <a:solidFill>
                  <a:schemeClr val="bg1"/>
                </a:solidFill>
                <a:latin typeface="Calibri"/>
              </a:endParaRPr>
            </a:p>
          </p:txBody>
        </p:sp>
        <p:sp>
          <p:nvSpPr>
            <p:cNvPr id="11" name="TextBox 10"/>
            <p:cNvSpPr txBox="1"/>
            <p:nvPr/>
          </p:nvSpPr>
          <p:spPr>
            <a:xfrm>
              <a:off x="13255218" y="7828013"/>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7295" name="Freeform 7"/>
            <p:cNvSpPr>
              <a:spLocks/>
            </p:cNvSpPr>
            <p:nvPr/>
          </p:nvSpPr>
          <p:spPr bwMode="auto">
            <a:xfrm>
              <a:off x="10971213" y="2895600"/>
              <a:ext cx="5610225" cy="628650"/>
            </a:xfrm>
            <a:custGeom>
              <a:avLst/>
              <a:gdLst>
                <a:gd name="T0" fmla="*/ 66 w 3534"/>
                <a:gd name="T1" fmla="*/ 0 h 396"/>
                <a:gd name="T2" fmla="*/ 140 w 3534"/>
                <a:gd name="T3" fmla="*/ 4 h 396"/>
                <a:gd name="T4" fmla="*/ 182 w 3534"/>
                <a:gd name="T5" fmla="*/ 16 h 396"/>
                <a:gd name="T6" fmla="*/ 250 w 3534"/>
                <a:gd name="T7" fmla="*/ 20 h 396"/>
                <a:gd name="T8" fmla="*/ 310 w 3534"/>
                <a:gd name="T9" fmla="*/ 28 h 396"/>
                <a:gd name="T10" fmla="*/ 366 w 3534"/>
                <a:gd name="T11" fmla="*/ 38 h 396"/>
                <a:gd name="T12" fmla="*/ 436 w 3534"/>
                <a:gd name="T13" fmla="*/ 46 h 396"/>
                <a:gd name="T14" fmla="*/ 502 w 3534"/>
                <a:gd name="T15" fmla="*/ 54 h 396"/>
                <a:gd name="T16" fmla="*/ 586 w 3534"/>
                <a:gd name="T17" fmla="*/ 64 h 396"/>
                <a:gd name="T18" fmla="*/ 688 w 3534"/>
                <a:gd name="T19" fmla="*/ 70 h 396"/>
                <a:gd name="T20" fmla="*/ 750 w 3534"/>
                <a:gd name="T21" fmla="*/ 78 h 396"/>
                <a:gd name="T22" fmla="*/ 852 w 3534"/>
                <a:gd name="T23" fmla="*/ 78 h 396"/>
                <a:gd name="T24" fmla="*/ 892 w 3534"/>
                <a:gd name="T25" fmla="*/ 86 h 396"/>
                <a:gd name="T26" fmla="*/ 944 w 3534"/>
                <a:gd name="T27" fmla="*/ 94 h 396"/>
                <a:gd name="T28" fmla="*/ 986 w 3534"/>
                <a:gd name="T29" fmla="*/ 110 h 396"/>
                <a:gd name="T30" fmla="*/ 1072 w 3534"/>
                <a:gd name="T31" fmla="*/ 116 h 396"/>
                <a:gd name="T32" fmla="*/ 1102 w 3534"/>
                <a:gd name="T33" fmla="*/ 124 h 396"/>
                <a:gd name="T34" fmla="*/ 1168 w 3534"/>
                <a:gd name="T35" fmla="*/ 132 h 396"/>
                <a:gd name="T36" fmla="*/ 1268 w 3534"/>
                <a:gd name="T37" fmla="*/ 140 h 396"/>
                <a:gd name="T38" fmla="*/ 1328 w 3534"/>
                <a:gd name="T39" fmla="*/ 148 h 396"/>
                <a:gd name="T40" fmla="*/ 1352 w 3534"/>
                <a:gd name="T41" fmla="*/ 156 h 396"/>
                <a:gd name="T42" fmla="*/ 1374 w 3534"/>
                <a:gd name="T43" fmla="*/ 162 h 396"/>
                <a:gd name="T44" fmla="*/ 1446 w 3534"/>
                <a:gd name="T45" fmla="*/ 168 h 396"/>
                <a:gd name="T46" fmla="*/ 1500 w 3534"/>
                <a:gd name="T47" fmla="*/ 178 h 396"/>
                <a:gd name="T48" fmla="*/ 1544 w 3534"/>
                <a:gd name="T49" fmla="*/ 186 h 396"/>
                <a:gd name="T50" fmla="*/ 1594 w 3534"/>
                <a:gd name="T51" fmla="*/ 200 h 396"/>
                <a:gd name="T52" fmla="*/ 1638 w 3534"/>
                <a:gd name="T53" fmla="*/ 214 h 396"/>
                <a:gd name="T54" fmla="*/ 1732 w 3534"/>
                <a:gd name="T55" fmla="*/ 218 h 396"/>
                <a:gd name="T56" fmla="*/ 1776 w 3534"/>
                <a:gd name="T57" fmla="*/ 228 h 396"/>
                <a:gd name="T58" fmla="*/ 1830 w 3534"/>
                <a:gd name="T59" fmla="*/ 234 h 396"/>
                <a:gd name="T60" fmla="*/ 2024 w 3534"/>
                <a:gd name="T61" fmla="*/ 254 h 396"/>
                <a:gd name="T62" fmla="*/ 2086 w 3534"/>
                <a:gd name="T63" fmla="*/ 266 h 396"/>
                <a:gd name="T64" fmla="*/ 2202 w 3534"/>
                <a:gd name="T65" fmla="*/ 280 h 396"/>
                <a:gd name="T66" fmla="*/ 2282 w 3534"/>
                <a:gd name="T67" fmla="*/ 290 h 396"/>
                <a:gd name="T68" fmla="*/ 2328 w 3534"/>
                <a:gd name="T69" fmla="*/ 300 h 396"/>
                <a:gd name="T70" fmla="*/ 2376 w 3534"/>
                <a:gd name="T71" fmla="*/ 312 h 396"/>
                <a:gd name="T72" fmla="*/ 2446 w 3534"/>
                <a:gd name="T73" fmla="*/ 322 h 396"/>
                <a:gd name="T74" fmla="*/ 2520 w 3534"/>
                <a:gd name="T75" fmla="*/ 326 h 396"/>
                <a:gd name="T76" fmla="*/ 2586 w 3534"/>
                <a:gd name="T77" fmla="*/ 336 h 396"/>
                <a:gd name="T78" fmla="*/ 2646 w 3534"/>
                <a:gd name="T79" fmla="*/ 344 h 396"/>
                <a:gd name="T80" fmla="*/ 2670 w 3534"/>
                <a:gd name="T81" fmla="*/ 354 h 396"/>
                <a:gd name="T82" fmla="*/ 2694 w 3534"/>
                <a:gd name="T83" fmla="*/ 366 h 396"/>
                <a:gd name="T84" fmla="*/ 2868 w 3534"/>
                <a:gd name="T85" fmla="*/ 386 h 396"/>
                <a:gd name="T86" fmla="*/ 3022 w 3534"/>
                <a:gd name="T8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34" h="396">
                  <a:moveTo>
                    <a:pt x="0" y="0"/>
                  </a:moveTo>
                  <a:lnTo>
                    <a:pt x="66" y="0"/>
                  </a:lnTo>
                  <a:lnTo>
                    <a:pt x="70" y="4"/>
                  </a:lnTo>
                  <a:lnTo>
                    <a:pt x="140" y="4"/>
                  </a:lnTo>
                  <a:lnTo>
                    <a:pt x="140" y="16"/>
                  </a:lnTo>
                  <a:lnTo>
                    <a:pt x="182" y="16"/>
                  </a:lnTo>
                  <a:lnTo>
                    <a:pt x="188" y="20"/>
                  </a:lnTo>
                  <a:lnTo>
                    <a:pt x="250" y="20"/>
                  </a:lnTo>
                  <a:lnTo>
                    <a:pt x="256" y="28"/>
                  </a:lnTo>
                  <a:lnTo>
                    <a:pt x="310" y="28"/>
                  </a:lnTo>
                  <a:lnTo>
                    <a:pt x="310" y="38"/>
                  </a:lnTo>
                  <a:lnTo>
                    <a:pt x="366" y="38"/>
                  </a:lnTo>
                  <a:lnTo>
                    <a:pt x="374" y="46"/>
                  </a:lnTo>
                  <a:lnTo>
                    <a:pt x="436" y="46"/>
                  </a:lnTo>
                  <a:lnTo>
                    <a:pt x="444" y="54"/>
                  </a:lnTo>
                  <a:lnTo>
                    <a:pt x="502" y="54"/>
                  </a:lnTo>
                  <a:lnTo>
                    <a:pt x="512" y="64"/>
                  </a:lnTo>
                  <a:lnTo>
                    <a:pt x="586" y="64"/>
                  </a:lnTo>
                  <a:lnTo>
                    <a:pt x="604" y="70"/>
                  </a:lnTo>
                  <a:lnTo>
                    <a:pt x="688" y="70"/>
                  </a:lnTo>
                  <a:lnTo>
                    <a:pt x="698" y="78"/>
                  </a:lnTo>
                  <a:lnTo>
                    <a:pt x="750" y="78"/>
                  </a:lnTo>
                  <a:lnTo>
                    <a:pt x="758" y="78"/>
                  </a:lnTo>
                  <a:lnTo>
                    <a:pt x="852" y="78"/>
                  </a:lnTo>
                  <a:lnTo>
                    <a:pt x="858" y="86"/>
                  </a:lnTo>
                  <a:lnTo>
                    <a:pt x="892" y="86"/>
                  </a:lnTo>
                  <a:lnTo>
                    <a:pt x="900" y="94"/>
                  </a:lnTo>
                  <a:lnTo>
                    <a:pt x="944" y="94"/>
                  </a:lnTo>
                  <a:lnTo>
                    <a:pt x="944" y="110"/>
                  </a:lnTo>
                  <a:lnTo>
                    <a:pt x="986" y="110"/>
                  </a:lnTo>
                  <a:lnTo>
                    <a:pt x="992" y="116"/>
                  </a:lnTo>
                  <a:lnTo>
                    <a:pt x="1072" y="116"/>
                  </a:lnTo>
                  <a:lnTo>
                    <a:pt x="1072" y="124"/>
                  </a:lnTo>
                  <a:lnTo>
                    <a:pt x="1102" y="124"/>
                  </a:lnTo>
                  <a:lnTo>
                    <a:pt x="1102" y="132"/>
                  </a:lnTo>
                  <a:lnTo>
                    <a:pt x="1168" y="132"/>
                  </a:lnTo>
                  <a:lnTo>
                    <a:pt x="1176" y="140"/>
                  </a:lnTo>
                  <a:lnTo>
                    <a:pt x="1268" y="140"/>
                  </a:lnTo>
                  <a:lnTo>
                    <a:pt x="1276" y="148"/>
                  </a:lnTo>
                  <a:lnTo>
                    <a:pt x="1328" y="148"/>
                  </a:lnTo>
                  <a:lnTo>
                    <a:pt x="1334" y="156"/>
                  </a:lnTo>
                  <a:lnTo>
                    <a:pt x="1352" y="156"/>
                  </a:lnTo>
                  <a:lnTo>
                    <a:pt x="1360" y="162"/>
                  </a:lnTo>
                  <a:lnTo>
                    <a:pt x="1374" y="162"/>
                  </a:lnTo>
                  <a:lnTo>
                    <a:pt x="1380" y="168"/>
                  </a:lnTo>
                  <a:lnTo>
                    <a:pt x="1446" y="168"/>
                  </a:lnTo>
                  <a:lnTo>
                    <a:pt x="1454" y="178"/>
                  </a:lnTo>
                  <a:lnTo>
                    <a:pt x="1500" y="178"/>
                  </a:lnTo>
                  <a:lnTo>
                    <a:pt x="1508" y="186"/>
                  </a:lnTo>
                  <a:lnTo>
                    <a:pt x="1544" y="186"/>
                  </a:lnTo>
                  <a:lnTo>
                    <a:pt x="1544" y="200"/>
                  </a:lnTo>
                  <a:lnTo>
                    <a:pt x="1594" y="200"/>
                  </a:lnTo>
                  <a:lnTo>
                    <a:pt x="1612" y="206"/>
                  </a:lnTo>
                  <a:lnTo>
                    <a:pt x="1638" y="214"/>
                  </a:lnTo>
                  <a:lnTo>
                    <a:pt x="1724" y="214"/>
                  </a:lnTo>
                  <a:lnTo>
                    <a:pt x="1732" y="218"/>
                  </a:lnTo>
                  <a:lnTo>
                    <a:pt x="1760" y="218"/>
                  </a:lnTo>
                  <a:lnTo>
                    <a:pt x="1776" y="228"/>
                  </a:lnTo>
                  <a:lnTo>
                    <a:pt x="1814" y="228"/>
                  </a:lnTo>
                  <a:lnTo>
                    <a:pt x="1830" y="234"/>
                  </a:lnTo>
                  <a:lnTo>
                    <a:pt x="2018" y="234"/>
                  </a:lnTo>
                  <a:lnTo>
                    <a:pt x="2024" y="254"/>
                  </a:lnTo>
                  <a:lnTo>
                    <a:pt x="2080" y="254"/>
                  </a:lnTo>
                  <a:lnTo>
                    <a:pt x="2086" y="266"/>
                  </a:lnTo>
                  <a:lnTo>
                    <a:pt x="2194" y="266"/>
                  </a:lnTo>
                  <a:lnTo>
                    <a:pt x="2202" y="280"/>
                  </a:lnTo>
                  <a:lnTo>
                    <a:pt x="2274" y="280"/>
                  </a:lnTo>
                  <a:lnTo>
                    <a:pt x="2282" y="290"/>
                  </a:lnTo>
                  <a:lnTo>
                    <a:pt x="2320" y="290"/>
                  </a:lnTo>
                  <a:lnTo>
                    <a:pt x="2328" y="300"/>
                  </a:lnTo>
                  <a:lnTo>
                    <a:pt x="2354" y="300"/>
                  </a:lnTo>
                  <a:lnTo>
                    <a:pt x="2376" y="312"/>
                  </a:lnTo>
                  <a:lnTo>
                    <a:pt x="2432" y="312"/>
                  </a:lnTo>
                  <a:lnTo>
                    <a:pt x="2446" y="322"/>
                  </a:lnTo>
                  <a:lnTo>
                    <a:pt x="2500" y="322"/>
                  </a:lnTo>
                  <a:lnTo>
                    <a:pt x="2520" y="326"/>
                  </a:lnTo>
                  <a:lnTo>
                    <a:pt x="2576" y="326"/>
                  </a:lnTo>
                  <a:lnTo>
                    <a:pt x="2586" y="336"/>
                  </a:lnTo>
                  <a:lnTo>
                    <a:pt x="2640" y="336"/>
                  </a:lnTo>
                  <a:lnTo>
                    <a:pt x="2646" y="344"/>
                  </a:lnTo>
                  <a:lnTo>
                    <a:pt x="2670" y="344"/>
                  </a:lnTo>
                  <a:lnTo>
                    <a:pt x="2670" y="354"/>
                  </a:lnTo>
                  <a:lnTo>
                    <a:pt x="2694" y="354"/>
                  </a:lnTo>
                  <a:lnTo>
                    <a:pt x="2694" y="366"/>
                  </a:lnTo>
                  <a:lnTo>
                    <a:pt x="2868" y="366"/>
                  </a:lnTo>
                  <a:lnTo>
                    <a:pt x="2868" y="386"/>
                  </a:lnTo>
                  <a:lnTo>
                    <a:pt x="3022" y="386"/>
                  </a:lnTo>
                  <a:lnTo>
                    <a:pt x="3022" y="396"/>
                  </a:lnTo>
                  <a:lnTo>
                    <a:pt x="3534" y="396"/>
                  </a:lnTo>
                </a:path>
              </a:pathLst>
            </a:custGeom>
            <a:noFill/>
            <a:ln w="381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8" name="Freeform 60"/>
            <p:cNvSpPr>
              <a:spLocks/>
            </p:cNvSpPr>
            <p:nvPr/>
          </p:nvSpPr>
          <p:spPr bwMode="auto">
            <a:xfrm>
              <a:off x="16511588" y="3438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9" name="Freeform 61"/>
            <p:cNvSpPr>
              <a:spLocks/>
            </p:cNvSpPr>
            <p:nvPr/>
          </p:nvSpPr>
          <p:spPr bwMode="auto">
            <a:xfrm>
              <a:off x="16479838" y="34385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0" name="Freeform 62"/>
            <p:cNvSpPr>
              <a:spLocks/>
            </p:cNvSpPr>
            <p:nvPr/>
          </p:nvSpPr>
          <p:spPr bwMode="auto">
            <a:xfrm>
              <a:off x="16352838" y="3438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1" name="Freeform 63"/>
            <p:cNvSpPr>
              <a:spLocks/>
            </p:cNvSpPr>
            <p:nvPr/>
          </p:nvSpPr>
          <p:spPr bwMode="auto">
            <a:xfrm>
              <a:off x="16117888" y="3438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2" name="Freeform 64"/>
            <p:cNvSpPr>
              <a:spLocks/>
            </p:cNvSpPr>
            <p:nvPr/>
          </p:nvSpPr>
          <p:spPr bwMode="auto">
            <a:xfrm>
              <a:off x="16063913" y="3438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3" name="Freeform 65"/>
            <p:cNvSpPr>
              <a:spLocks/>
            </p:cNvSpPr>
            <p:nvPr/>
          </p:nvSpPr>
          <p:spPr bwMode="auto">
            <a:xfrm>
              <a:off x="15917863" y="3438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4" name="Freeform 66"/>
            <p:cNvSpPr>
              <a:spLocks/>
            </p:cNvSpPr>
            <p:nvPr/>
          </p:nvSpPr>
          <p:spPr bwMode="auto">
            <a:xfrm>
              <a:off x="15879763" y="3438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5" name="Freeform 67"/>
            <p:cNvSpPr>
              <a:spLocks/>
            </p:cNvSpPr>
            <p:nvPr/>
          </p:nvSpPr>
          <p:spPr bwMode="auto">
            <a:xfrm>
              <a:off x="15838488" y="3438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6" name="Freeform 68"/>
            <p:cNvSpPr>
              <a:spLocks/>
            </p:cNvSpPr>
            <p:nvPr/>
          </p:nvSpPr>
          <p:spPr bwMode="auto">
            <a:xfrm>
              <a:off x="15809913" y="34385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7" name="Freeform 69"/>
            <p:cNvSpPr>
              <a:spLocks/>
            </p:cNvSpPr>
            <p:nvPr/>
          </p:nvSpPr>
          <p:spPr bwMode="auto">
            <a:xfrm>
              <a:off x="15781338" y="3438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8" name="Freeform 70"/>
            <p:cNvSpPr>
              <a:spLocks/>
            </p:cNvSpPr>
            <p:nvPr/>
          </p:nvSpPr>
          <p:spPr bwMode="auto">
            <a:xfrm>
              <a:off x="15752763" y="3438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9" name="Freeform 71"/>
            <p:cNvSpPr>
              <a:spLocks/>
            </p:cNvSpPr>
            <p:nvPr/>
          </p:nvSpPr>
          <p:spPr bwMode="auto">
            <a:xfrm>
              <a:off x="15743238" y="3438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0" name="Freeform 72"/>
            <p:cNvSpPr>
              <a:spLocks/>
            </p:cNvSpPr>
            <p:nvPr/>
          </p:nvSpPr>
          <p:spPr bwMode="auto">
            <a:xfrm>
              <a:off x="15647988" y="34290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1" name="Freeform 73"/>
            <p:cNvSpPr>
              <a:spLocks/>
            </p:cNvSpPr>
            <p:nvPr/>
          </p:nvSpPr>
          <p:spPr bwMode="auto">
            <a:xfrm>
              <a:off x="15603538" y="34290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2" name="Freeform 74"/>
            <p:cNvSpPr>
              <a:spLocks/>
            </p:cNvSpPr>
            <p:nvPr/>
          </p:nvSpPr>
          <p:spPr bwMode="auto">
            <a:xfrm>
              <a:off x="15565438" y="34290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3" name="Freeform 75"/>
            <p:cNvSpPr>
              <a:spLocks/>
            </p:cNvSpPr>
            <p:nvPr/>
          </p:nvSpPr>
          <p:spPr bwMode="auto">
            <a:xfrm>
              <a:off x="15517813" y="34290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4" name="Freeform 76"/>
            <p:cNvSpPr>
              <a:spLocks/>
            </p:cNvSpPr>
            <p:nvPr/>
          </p:nvSpPr>
          <p:spPr bwMode="auto">
            <a:xfrm>
              <a:off x="15479713" y="34290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5" name="Freeform 77"/>
            <p:cNvSpPr>
              <a:spLocks/>
            </p:cNvSpPr>
            <p:nvPr/>
          </p:nvSpPr>
          <p:spPr bwMode="auto">
            <a:xfrm>
              <a:off x="15451138" y="3419475"/>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6" name="Freeform 78"/>
            <p:cNvSpPr>
              <a:spLocks/>
            </p:cNvSpPr>
            <p:nvPr/>
          </p:nvSpPr>
          <p:spPr bwMode="auto">
            <a:xfrm>
              <a:off x="15409863" y="3403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7" name="Freeform 79"/>
            <p:cNvSpPr>
              <a:spLocks/>
            </p:cNvSpPr>
            <p:nvPr/>
          </p:nvSpPr>
          <p:spPr bwMode="auto">
            <a:xfrm>
              <a:off x="15378113" y="34036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8" name="Freeform 80"/>
            <p:cNvSpPr>
              <a:spLocks/>
            </p:cNvSpPr>
            <p:nvPr/>
          </p:nvSpPr>
          <p:spPr bwMode="auto">
            <a:xfrm>
              <a:off x="15349538" y="3403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9" name="Freeform 81"/>
            <p:cNvSpPr>
              <a:spLocks/>
            </p:cNvSpPr>
            <p:nvPr/>
          </p:nvSpPr>
          <p:spPr bwMode="auto">
            <a:xfrm>
              <a:off x="15320963" y="3403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0" name="Freeform 82"/>
            <p:cNvSpPr>
              <a:spLocks/>
            </p:cNvSpPr>
            <p:nvPr/>
          </p:nvSpPr>
          <p:spPr bwMode="auto">
            <a:xfrm>
              <a:off x="15289213" y="340360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1" name="Freeform 83"/>
            <p:cNvSpPr>
              <a:spLocks/>
            </p:cNvSpPr>
            <p:nvPr/>
          </p:nvSpPr>
          <p:spPr bwMode="auto">
            <a:xfrm>
              <a:off x="15260638" y="3403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2" name="Freeform 84"/>
            <p:cNvSpPr>
              <a:spLocks/>
            </p:cNvSpPr>
            <p:nvPr/>
          </p:nvSpPr>
          <p:spPr bwMode="auto">
            <a:xfrm>
              <a:off x="15213013" y="3403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3" name="Freeform 85"/>
            <p:cNvSpPr>
              <a:spLocks/>
            </p:cNvSpPr>
            <p:nvPr/>
          </p:nvSpPr>
          <p:spPr bwMode="auto">
            <a:xfrm>
              <a:off x="15190788" y="34036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4" name="Freeform 86"/>
            <p:cNvSpPr>
              <a:spLocks/>
            </p:cNvSpPr>
            <p:nvPr/>
          </p:nvSpPr>
          <p:spPr bwMode="auto">
            <a:xfrm>
              <a:off x="15159038" y="3381375"/>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5" name="Freeform 87"/>
            <p:cNvSpPr>
              <a:spLocks/>
            </p:cNvSpPr>
            <p:nvPr/>
          </p:nvSpPr>
          <p:spPr bwMode="auto">
            <a:xfrm>
              <a:off x="15139988" y="3381375"/>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6" name="Freeform 88"/>
            <p:cNvSpPr>
              <a:spLocks/>
            </p:cNvSpPr>
            <p:nvPr/>
          </p:nvSpPr>
          <p:spPr bwMode="auto">
            <a:xfrm>
              <a:off x="15114588" y="3371850"/>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7" name="Freeform 89"/>
            <p:cNvSpPr>
              <a:spLocks/>
            </p:cNvSpPr>
            <p:nvPr/>
          </p:nvSpPr>
          <p:spPr bwMode="auto">
            <a:xfrm>
              <a:off x="15079663" y="33718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8" name="Freeform 90"/>
            <p:cNvSpPr>
              <a:spLocks/>
            </p:cNvSpPr>
            <p:nvPr/>
          </p:nvSpPr>
          <p:spPr bwMode="auto">
            <a:xfrm>
              <a:off x="15054263" y="33591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9" name="Freeform 91"/>
            <p:cNvSpPr>
              <a:spLocks/>
            </p:cNvSpPr>
            <p:nvPr/>
          </p:nvSpPr>
          <p:spPr bwMode="auto">
            <a:xfrm>
              <a:off x="15019338" y="33591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0" name="Freeform 92"/>
            <p:cNvSpPr>
              <a:spLocks/>
            </p:cNvSpPr>
            <p:nvPr/>
          </p:nvSpPr>
          <p:spPr bwMode="auto">
            <a:xfrm>
              <a:off x="14978063" y="33528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1" name="Freeform 93"/>
            <p:cNvSpPr>
              <a:spLocks/>
            </p:cNvSpPr>
            <p:nvPr/>
          </p:nvSpPr>
          <p:spPr bwMode="auto">
            <a:xfrm>
              <a:off x="14952663" y="33528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2" name="Freeform 94"/>
            <p:cNvSpPr>
              <a:spLocks/>
            </p:cNvSpPr>
            <p:nvPr/>
          </p:nvSpPr>
          <p:spPr bwMode="auto">
            <a:xfrm>
              <a:off x="14905038" y="3343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3" name="Freeform 95"/>
            <p:cNvSpPr>
              <a:spLocks/>
            </p:cNvSpPr>
            <p:nvPr/>
          </p:nvSpPr>
          <p:spPr bwMode="auto">
            <a:xfrm>
              <a:off x="14873288" y="3343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4" name="Freeform 96"/>
            <p:cNvSpPr>
              <a:spLocks/>
            </p:cNvSpPr>
            <p:nvPr/>
          </p:nvSpPr>
          <p:spPr bwMode="auto">
            <a:xfrm>
              <a:off x="14841538" y="33432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5" name="Freeform 97"/>
            <p:cNvSpPr>
              <a:spLocks/>
            </p:cNvSpPr>
            <p:nvPr/>
          </p:nvSpPr>
          <p:spPr bwMode="auto">
            <a:xfrm>
              <a:off x="14784388" y="33337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6" name="Freeform 98"/>
            <p:cNvSpPr>
              <a:spLocks/>
            </p:cNvSpPr>
            <p:nvPr/>
          </p:nvSpPr>
          <p:spPr bwMode="auto">
            <a:xfrm>
              <a:off x="14746288" y="33305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7" name="Freeform 99"/>
            <p:cNvSpPr>
              <a:spLocks/>
            </p:cNvSpPr>
            <p:nvPr/>
          </p:nvSpPr>
          <p:spPr bwMode="auto">
            <a:xfrm>
              <a:off x="14711363"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8" name="Freeform 100"/>
            <p:cNvSpPr>
              <a:spLocks/>
            </p:cNvSpPr>
            <p:nvPr/>
          </p:nvSpPr>
          <p:spPr bwMode="auto">
            <a:xfrm>
              <a:off x="14647863" y="33147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9" name="Freeform 101"/>
            <p:cNvSpPr>
              <a:spLocks/>
            </p:cNvSpPr>
            <p:nvPr/>
          </p:nvSpPr>
          <p:spPr bwMode="auto">
            <a:xfrm>
              <a:off x="14603413" y="3305175"/>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0" name="Freeform 102"/>
            <p:cNvSpPr>
              <a:spLocks/>
            </p:cNvSpPr>
            <p:nvPr/>
          </p:nvSpPr>
          <p:spPr bwMode="auto">
            <a:xfrm>
              <a:off x="14581188" y="32956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1" name="Freeform 103"/>
            <p:cNvSpPr>
              <a:spLocks/>
            </p:cNvSpPr>
            <p:nvPr/>
          </p:nvSpPr>
          <p:spPr bwMode="auto">
            <a:xfrm>
              <a:off x="14549438" y="32893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2" name="Freeform 104"/>
            <p:cNvSpPr>
              <a:spLocks/>
            </p:cNvSpPr>
            <p:nvPr/>
          </p:nvSpPr>
          <p:spPr bwMode="auto">
            <a:xfrm>
              <a:off x="14508163" y="3279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3" name="Freeform 105"/>
            <p:cNvSpPr>
              <a:spLocks/>
            </p:cNvSpPr>
            <p:nvPr/>
          </p:nvSpPr>
          <p:spPr bwMode="auto">
            <a:xfrm>
              <a:off x="14485938" y="32734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4" name="Freeform 106"/>
            <p:cNvSpPr>
              <a:spLocks/>
            </p:cNvSpPr>
            <p:nvPr/>
          </p:nvSpPr>
          <p:spPr bwMode="auto">
            <a:xfrm>
              <a:off x="14454188" y="32734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5" name="Freeform 107"/>
            <p:cNvSpPr>
              <a:spLocks/>
            </p:cNvSpPr>
            <p:nvPr/>
          </p:nvSpPr>
          <p:spPr bwMode="auto">
            <a:xfrm>
              <a:off x="14428788" y="32670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6" name="Freeform 108"/>
            <p:cNvSpPr>
              <a:spLocks/>
            </p:cNvSpPr>
            <p:nvPr/>
          </p:nvSpPr>
          <p:spPr bwMode="auto">
            <a:xfrm>
              <a:off x="14403388" y="32639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7" name="Freeform 109"/>
            <p:cNvSpPr>
              <a:spLocks/>
            </p:cNvSpPr>
            <p:nvPr/>
          </p:nvSpPr>
          <p:spPr bwMode="auto">
            <a:xfrm>
              <a:off x="14381163" y="32607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8" name="Freeform 110"/>
            <p:cNvSpPr>
              <a:spLocks/>
            </p:cNvSpPr>
            <p:nvPr/>
          </p:nvSpPr>
          <p:spPr bwMode="auto">
            <a:xfrm>
              <a:off x="14352588" y="32607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9" name="Freeform 111"/>
            <p:cNvSpPr>
              <a:spLocks/>
            </p:cNvSpPr>
            <p:nvPr/>
          </p:nvSpPr>
          <p:spPr bwMode="auto">
            <a:xfrm>
              <a:off x="14298613" y="32512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0" name="Freeform 112"/>
            <p:cNvSpPr>
              <a:spLocks/>
            </p:cNvSpPr>
            <p:nvPr/>
          </p:nvSpPr>
          <p:spPr bwMode="auto">
            <a:xfrm>
              <a:off x="14257338" y="3251200"/>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1" name="Freeform 113"/>
            <p:cNvSpPr>
              <a:spLocks/>
            </p:cNvSpPr>
            <p:nvPr/>
          </p:nvSpPr>
          <p:spPr bwMode="auto">
            <a:xfrm>
              <a:off x="14206538" y="32416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2" name="Freeform 114"/>
            <p:cNvSpPr>
              <a:spLocks/>
            </p:cNvSpPr>
            <p:nvPr/>
          </p:nvSpPr>
          <p:spPr bwMode="auto">
            <a:xfrm>
              <a:off x="14162088" y="32353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3" name="Freeform 115"/>
            <p:cNvSpPr>
              <a:spLocks/>
            </p:cNvSpPr>
            <p:nvPr/>
          </p:nvSpPr>
          <p:spPr bwMode="auto">
            <a:xfrm>
              <a:off x="14123988" y="3216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4" name="Freeform 116"/>
            <p:cNvSpPr>
              <a:spLocks/>
            </p:cNvSpPr>
            <p:nvPr/>
          </p:nvSpPr>
          <p:spPr bwMode="auto">
            <a:xfrm>
              <a:off x="14098588" y="3209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5" name="Freeform 117"/>
            <p:cNvSpPr>
              <a:spLocks/>
            </p:cNvSpPr>
            <p:nvPr/>
          </p:nvSpPr>
          <p:spPr bwMode="auto">
            <a:xfrm>
              <a:off x="14047788" y="32099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6" name="Freeform 118"/>
            <p:cNvSpPr>
              <a:spLocks/>
            </p:cNvSpPr>
            <p:nvPr/>
          </p:nvSpPr>
          <p:spPr bwMode="auto">
            <a:xfrm>
              <a:off x="14000163" y="32035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7" name="Freeform 119"/>
            <p:cNvSpPr>
              <a:spLocks/>
            </p:cNvSpPr>
            <p:nvPr/>
          </p:nvSpPr>
          <p:spPr bwMode="auto">
            <a:xfrm>
              <a:off x="13977938" y="32035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8" name="Freeform 120"/>
            <p:cNvSpPr>
              <a:spLocks/>
            </p:cNvSpPr>
            <p:nvPr/>
          </p:nvSpPr>
          <p:spPr bwMode="auto">
            <a:xfrm>
              <a:off x="13952538" y="32035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9" name="Freeform 121"/>
            <p:cNvSpPr>
              <a:spLocks/>
            </p:cNvSpPr>
            <p:nvPr/>
          </p:nvSpPr>
          <p:spPr bwMode="auto">
            <a:xfrm>
              <a:off x="13933488" y="32035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0" name="Freeform 122"/>
            <p:cNvSpPr>
              <a:spLocks/>
            </p:cNvSpPr>
            <p:nvPr/>
          </p:nvSpPr>
          <p:spPr bwMode="auto">
            <a:xfrm>
              <a:off x="13879513" y="32035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1" name="Freeform 123"/>
            <p:cNvSpPr>
              <a:spLocks/>
            </p:cNvSpPr>
            <p:nvPr/>
          </p:nvSpPr>
          <p:spPr bwMode="auto">
            <a:xfrm>
              <a:off x="13850938" y="32035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2" name="Freeform 124"/>
            <p:cNvSpPr>
              <a:spLocks/>
            </p:cNvSpPr>
            <p:nvPr/>
          </p:nvSpPr>
          <p:spPr bwMode="auto">
            <a:xfrm>
              <a:off x="13825538" y="32035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3" name="Freeform 125"/>
            <p:cNvSpPr>
              <a:spLocks/>
            </p:cNvSpPr>
            <p:nvPr/>
          </p:nvSpPr>
          <p:spPr bwMode="auto">
            <a:xfrm>
              <a:off x="13800138" y="32035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4" name="Freeform 126"/>
            <p:cNvSpPr>
              <a:spLocks/>
            </p:cNvSpPr>
            <p:nvPr/>
          </p:nvSpPr>
          <p:spPr bwMode="auto">
            <a:xfrm>
              <a:off x="13765213" y="31877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5" name="Freeform 127"/>
            <p:cNvSpPr>
              <a:spLocks/>
            </p:cNvSpPr>
            <p:nvPr/>
          </p:nvSpPr>
          <p:spPr bwMode="auto">
            <a:xfrm>
              <a:off x="13736638" y="3181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6" name="Freeform 128"/>
            <p:cNvSpPr>
              <a:spLocks/>
            </p:cNvSpPr>
            <p:nvPr/>
          </p:nvSpPr>
          <p:spPr bwMode="auto">
            <a:xfrm>
              <a:off x="13708063" y="31781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7" name="Freeform 129"/>
            <p:cNvSpPr>
              <a:spLocks/>
            </p:cNvSpPr>
            <p:nvPr/>
          </p:nvSpPr>
          <p:spPr bwMode="auto">
            <a:xfrm>
              <a:off x="13669963" y="31718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8" name="Freeform 130"/>
            <p:cNvSpPr>
              <a:spLocks/>
            </p:cNvSpPr>
            <p:nvPr/>
          </p:nvSpPr>
          <p:spPr bwMode="auto">
            <a:xfrm>
              <a:off x="13647738" y="31718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9" name="Freeform 131"/>
            <p:cNvSpPr>
              <a:spLocks/>
            </p:cNvSpPr>
            <p:nvPr/>
          </p:nvSpPr>
          <p:spPr bwMode="auto">
            <a:xfrm>
              <a:off x="13596938" y="31686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0" name="Freeform 132"/>
            <p:cNvSpPr>
              <a:spLocks/>
            </p:cNvSpPr>
            <p:nvPr/>
          </p:nvSpPr>
          <p:spPr bwMode="auto">
            <a:xfrm>
              <a:off x="13558838" y="3165475"/>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1" name="Freeform 133"/>
            <p:cNvSpPr>
              <a:spLocks/>
            </p:cNvSpPr>
            <p:nvPr/>
          </p:nvSpPr>
          <p:spPr bwMode="auto">
            <a:xfrm>
              <a:off x="13533438" y="3165475"/>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2" name="Freeform 134"/>
            <p:cNvSpPr>
              <a:spLocks/>
            </p:cNvSpPr>
            <p:nvPr/>
          </p:nvSpPr>
          <p:spPr bwMode="auto">
            <a:xfrm>
              <a:off x="13527088" y="3165475"/>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3" name="Freeform 135"/>
            <p:cNvSpPr>
              <a:spLocks/>
            </p:cNvSpPr>
            <p:nvPr/>
          </p:nvSpPr>
          <p:spPr bwMode="auto">
            <a:xfrm>
              <a:off x="13479463" y="31559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4" name="Freeform 136"/>
            <p:cNvSpPr>
              <a:spLocks/>
            </p:cNvSpPr>
            <p:nvPr/>
          </p:nvSpPr>
          <p:spPr bwMode="auto">
            <a:xfrm>
              <a:off x="13447713" y="3143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5" name="Freeform 137"/>
            <p:cNvSpPr>
              <a:spLocks/>
            </p:cNvSpPr>
            <p:nvPr/>
          </p:nvSpPr>
          <p:spPr bwMode="auto">
            <a:xfrm>
              <a:off x="13415963" y="31369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6" name="Freeform 138"/>
            <p:cNvSpPr>
              <a:spLocks/>
            </p:cNvSpPr>
            <p:nvPr/>
          </p:nvSpPr>
          <p:spPr bwMode="auto">
            <a:xfrm>
              <a:off x="13387388" y="31305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7" name="Freeform 139"/>
            <p:cNvSpPr>
              <a:spLocks/>
            </p:cNvSpPr>
            <p:nvPr/>
          </p:nvSpPr>
          <p:spPr bwMode="auto">
            <a:xfrm>
              <a:off x="13352463" y="31273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8" name="Freeform 140"/>
            <p:cNvSpPr>
              <a:spLocks/>
            </p:cNvSpPr>
            <p:nvPr/>
          </p:nvSpPr>
          <p:spPr bwMode="auto">
            <a:xfrm>
              <a:off x="13314363" y="3117850"/>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9" name="Freeform 141"/>
            <p:cNvSpPr>
              <a:spLocks/>
            </p:cNvSpPr>
            <p:nvPr/>
          </p:nvSpPr>
          <p:spPr bwMode="auto">
            <a:xfrm>
              <a:off x="13295313" y="31146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0" name="Freeform 142"/>
            <p:cNvSpPr>
              <a:spLocks/>
            </p:cNvSpPr>
            <p:nvPr/>
          </p:nvSpPr>
          <p:spPr bwMode="auto">
            <a:xfrm>
              <a:off x="13266738" y="3111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1" name="Freeform 143"/>
            <p:cNvSpPr>
              <a:spLocks/>
            </p:cNvSpPr>
            <p:nvPr/>
          </p:nvSpPr>
          <p:spPr bwMode="auto">
            <a:xfrm>
              <a:off x="13241338" y="31019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2" name="Freeform 144"/>
            <p:cNvSpPr>
              <a:spLocks/>
            </p:cNvSpPr>
            <p:nvPr/>
          </p:nvSpPr>
          <p:spPr bwMode="auto">
            <a:xfrm>
              <a:off x="13149263" y="30956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3" name="Freeform 145"/>
            <p:cNvSpPr>
              <a:spLocks/>
            </p:cNvSpPr>
            <p:nvPr/>
          </p:nvSpPr>
          <p:spPr bwMode="auto">
            <a:xfrm>
              <a:off x="13139738" y="30924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4" name="Freeform 146"/>
            <p:cNvSpPr>
              <a:spLocks/>
            </p:cNvSpPr>
            <p:nvPr/>
          </p:nvSpPr>
          <p:spPr bwMode="auto">
            <a:xfrm>
              <a:off x="13025438" y="3070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5" name="Freeform 147"/>
            <p:cNvSpPr>
              <a:spLocks/>
            </p:cNvSpPr>
            <p:nvPr/>
          </p:nvSpPr>
          <p:spPr bwMode="auto">
            <a:xfrm>
              <a:off x="13006388" y="30607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6" name="Freeform 148"/>
            <p:cNvSpPr>
              <a:spLocks/>
            </p:cNvSpPr>
            <p:nvPr/>
          </p:nvSpPr>
          <p:spPr bwMode="auto">
            <a:xfrm>
              <a:off x="12977813" y="30543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7" name="Freeform 149"/>
            <p:cNvSpPr>
              <a:spLocks/>
            </p:cNvSpPr>
            <p:nvPr/>
          </p:nvSpPr>
          <p:spPr bwMode="auto">
            <a:xfrm>
              <a:off x="12844463" y="3054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8" name="Freeform 150"/>
            <p:cNvSpPr>
              <a:spLocks/>
            </p:cNvSpPr>
            <p:nvPr/>
          </p:nvSpPr>
          <p:spPr bwMode="auto">
            <a:xfrm>
              <a:off x="12815888" y="30511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9" name="Freeform 151"/>
            <p:cNvSpPr>
              <a:spLocks/>
            </p:cNvSpPr>
            <p:nvPr/>
          </p:nvSpPr>
          <p:spPr bwMode="auto">
            <a:xfrm>
              <a:off x="12790488" y="30448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0" name="Freeform 152"/>
            <p:cNvSpPr>
              <a:spLocks/>
            </p:cNvSpPr>
            <p:nvPr/>
          </p:nvSpPr>
          <p:spPr bwMode="auto">
            <a:xfrm>
              <a:off x="12736513" y="30416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1" name="Freeform 153"/>
            <p:cNvSpPr>
              <a:spLocks/>
            </p:cNvSpPr>
            <p:nvPr/>
          </p:nvSpPr>
          <p:spPr bwMode="auto">
            <a:xfrm>
              <a:off x="12701588" y="30353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2" name="Freeform 154"/>
            <p:cNvSpPr>
              <a:spLocks/>
            </p:cNvSpPr>
            <p:nvPr/>
          </p:nvSpPr>
          <p:spPr bwMode="auto">
            <a:xfrm>
              <a:off x="12653963" y="3019425"/>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3" name="Freeform 155"/>
            <p:cNvSpPr>
              <a:spLocks/>
            </p:cNvSpPr>
            <p:nvPr/>
          </p:nvSpPr>
          <p:spPr bwMode="auto">
            <a:xfrm>
              <a:off x="12498388" y="30035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4" name="Freeform 156"/>
            <p:cNvSpPr>
              <a:spLocks/>
            </p:cNvSpPr>
            <p:nvPr/>
          </p:nvSpPr>
          <p:spPr bwMode="auto">
            <a:xfrm>
              <a:off x="12387263" y="29813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5" name="Freeform 157"/>
            <p:cNvSpPr>
              <a:spLocks/>
            </p:cNvSpPr>
            <p:nvPr/>
          </p:nvSpPr>
          <p:spPr bwMode="auto">
            <a:xfrm>
              <a:off x="12352338" y="29654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6" name="Freeform 158"/>
            <p:cNvSpPr>
              <a:spLocks/>
            </p:cNvSpPr>
            <p:nvPr/>
          </p:nvSpPr>
          <p:spPr bwMode="auto">
            <a:xfrm>
              <a:off x="12301538" y="295275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7" name="Freeform 159"/>
            <p:cNvSpPr>
              <a:spLocks/>
            </p:cNvSpPr>
            <p:nvPr/>
          </p:nvSpPr>
          <p:spPr bwMode="auto">
            <a:xfrm>
              <a:off x="12263438" y="29495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8" name="Freeform 160"/>
            <p:cNvSpPr>
              <a:spLocks/>
            </p:cNvSpPr>
            <p:nvPr/>
          </p:nvSpPr>
          <p:spPr bwMode="auto">
            <a:xfrm>
              <a:off x="11993563" y="29368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9" name="Freeform 161"/>
            <p:cNvSpPr>
              <a:spLocks/>
            </p:cNvSpPr>
            <p:nvPr/>
          </p:nvSpPr>
          <p:spPr bwMode="auto">
            <a:xfrm>
              <a:off x="11952288" y="29241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0" name="Freeform 162"/>
            <p:cNvSpPr>
              <a:spLocks/>
            </p:cNvSpPr>
            <p:nvPr/>
          </p:nvSpPr>
          <p:spPr bwMode="auto">
            <a:xfrm>
              <a:off x="11888788" y="292417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1" name="Freeform 163"/>
            <p:cNvSpPr>
              <a:spLocks/>
            </p:cNvSpPr>
            <p:nvPr/>
          </p:nvSpPr>
          <p:spPr bwMode="auto">
            <a:xfrm>
              <a:off x="11834813" y="29210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2" name="Freeform 164"/>
            <p:cNvSpPr>
              <a:spLocks/>
            </p:cNvSpPr>
            <p:nvPr/>
          </p:nvSpPr>
          <p:spPr bwMode="auto">
            <a:xfrm>
              <a:off x="11777663" y="29178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3" name="Freeform 165"/>
            <p:cNvSpPr>
              <a:spLocks/>
            </p:cNvSpPr>
            <p:nvPr/>
          </p:nvSpPr>
          <p:spPr bwMode="auto">
            <a:xfrm>
              <a:off x="11733213" y="29146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4" name="Freeform 166"/>
            <p:cNvSpPr>
              <a:spLocks/>
            </p:cNvSpPr>
            <p:nvPr/>
          </p:nvSpPr>
          <p:spPr bwMode="auto">
            <a:xfrm>
              <a:off x="11695113" y="29083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5" name="Freeform 167"/>
            <p:cNvSpPr>
              <a:spLocks/>
            </p:cNvSpPr>
            <p:nvPr/>
          </p:nvSpPr>
          <p:spPr bwMode="auto">
            <a:xfrm>
              <a:off x="11647488" y="29051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6" name="Freeform 168"/>
            <p:cNvSpPr>
              <a:spLocks/>
            </p:cNvSpPr>
            <p:nvPr/>
          </p:nvSpPr>
          <p:spPr bwMode="auto">
            <a:xfrm>
              <a:off x="11609388" y="2898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7" name="Freeform 169"/>
            <p:cNvSpPr>
              <a:spLocks/>
            </p:cNvSpPr>
            <p:nvPr/>
          </p:nvSpPr>
          <p:spPr bwMode="auto">
            <a:xfrm>
              <a:off x="11539538" y="28924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8" name="Freeform 170"/>
            <p:cNvSpPr>
              <a:spLocks/>
            </p:cNvSpPr>
            <p:nvPr/>
          </p:nvSpPr>
          <p:spPr bwMode="auto">
            <a:xfrm>
              <a:off x="11476038" y="2889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9" name="Freeform 171"/>
            <p:cNvSpPr>
              <a:spLocks/>
            </p:cNvSpPr>
            <p:nvPr/>
          </p:nvSpPr>
          <p:spPr bwMode="auto">
            <a:xfrm>
              <a:off x="11390313" y="28797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0" name="Freeform 172"/>
            <p:cNvSpPr>
              <a:spLocks/>
            </p:cNvSpPr>
            <p:nvPr/>
          </p:nvSpPr>
          <p:spPr bwMode="auto">
            <a:xfrm>
              <a:off x="11307763" y="28670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1" name="Freeform 173"/>
            <p:cNvSpPr>
              <a:spLocks/>
            </p:cNvSpPr>
            <p:nvPr/>
          </p:nvSpPr>
          <p:spPr bwMode="auto">
            <a:xfrm>
              <a:off x="11282363" y="28670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2" name="Freeform 174"/>
            <p:cNvSpPr>
              <a:spLocks/>
            </p:cNvSpPr>
            <p:nvPr/>
          </p:nvSpPr>
          <p:spPr bwMode="auto">
            <a:xfrm>
              <a:off x="11215688" y="2857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3" name="Freeform 175"/>
            <p:cNvSpPr>
              <a:spLocks/>
            </p:cNvSpPr>
            <p:nvPr/>
          </p:nvSpPr>
          <p:spPr bwMode="auto">
            <a:xfrm>
              <a:off x="11155363" y="28479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4" name="Freeform 176"/>
            <p:cNvSpPr>
              <a:spLocks/>
            </p:cNvSpPr>
            <p:nvPr/>
          </p:nvSpPr>
          <p:spPr bwMode="auto">
            <a:xfrm>
              <a:off x="11117263" y="2838450"/>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5" name="Freeform 177"/>
            <p:cNvSpPr>
              <a:spLocks/>
            </p:cNvSpPr>
            <p:nvPr/>
          </p:nvSpPr>
          <p:spPr bwMode="auto">
            <a:xfrm>
              <a:off x="11041063" y="28225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6" name="Freeform 178"/>
            <p:cNvSpPr>
              <a:spLocks/>
            </p:cNvSpPr>
            <p:nvPr/>
          </p:nvSpPr>
          <p:spPr bwMode="auto">
            <a:xfrm>
              <a:off x="10958513" y="28067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7" name="Freeform 179"/>
            <p:cNvSpPr>
              <a:spLocks/>
            </p:cNvSpPr>
            <p:nvPr/>
          </p:nvSpPr>
          <p:spPr bwMode="auto">
            <a:xfrm>
              <a:off x="10923588" y="280670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8" name="Freeform 180"/>
            <p:cNvSpPr>
              <a:spLocks/>
            </p:cNvSpPr>
            <p:nvPr/>
          </p:nvSpPr>
          <p:spPr bwMode="auto">
            <a:xfrm>
              <a:off x="10891838" y="28067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9" name="Freeform 181"/>
            <p:cNvSpPr>
              <a:spLocks/>
            </p:cNvSpPr>
            <p:nvPr/>
          </p:nvSpPr>
          <p:spPr bwMode="auto">
            <a:xfrm>
              <a:off x="15692438" y="3438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1" name="Freeform 183"/>
            <p:cNvSpPr>
              <a:spLocks/>
            </p:cNvSpPr>
            <p:nvPr/>
          </p:nvSpPr>
          <p:spPr bwMode="auto">
            <a:xfrm>
              <a:off x="10939463" y="2895600"/>
              <a:ext cx="5683250" cy="1289050"/>
            </a:xfrm>
            <a:custGeom>
              <a:avLst/>
              <a:gdLst>
                <a:gd name="T0" fmla="*/ 150 w 3580"/>
                <a:gd name="T1" fmla="*/ 0 h 812"/>
                <a:gd name="T2" fmla="*/ 200 w 3580"/>
                <a:gd name="T3" fmla="*/ 16 h 812"/>
                <a:gd name="T4" fmla="*/ 328 w 3580"/>
                <a:gd name="T5" fmla="*/ 36 h 812"/>
                <a:gd name="T6" fmla="*/ 486 w 3580"/>
                <a:gd name="T7" fmla="*/ 42 h 812"/>
                <a:gd name="T8" fmla="*/ 630 w 3580"/>
                <a:gd name="T9" fmla="*/ 54 h 812"/>
                <a:gd name="T10" fmla="*/ 700 w 3580"/>
                <a:gd name="T11" fmla="*/ 64 h 812"/>
                <a:gd name="T12" fmla="*/ 774 w 3580"/>
                <a:gd name="T13" fmla="*/ 72 h 812"/>
                <a:gd name="T14" fmla="*/ 902 w 3580"/>
                <a:gd name="T15" fmla="*/ 82 h 812"/>
                <a:gd name="T16" fmla="*/ 994 w 3580"/>
                <a:gd name="T17" fmla="*/ 86 h 812"/>
                <a:gd name="T18" fmla="*/ 1026 w 3580"/>
                <a:gd name="T19" fmla="*/ 92 h 812"/>
                <a:gd name="T20" fmla="*/ 1062 w 3580"/>
                <a:gd name="T21" fmla="*/ 102 h 812"/>
                <a:gd name="T22" fmla="*/ 1178 w 3580"/>
                <a:gd name="T23" fmla="*/ 114 h 812"/>
                <a:gd name="T24" fmla="*/ 1302 w 3580"/>
                <a:gd name="T25" fmla="*/ 128 h 812"/>
                <a:gd name="T26" fmla="*/ 1358 w 3580"/>
                <a:gd name="T27" fmla="*/ 136 h 812"/>
                <a:gd name="T28" fmla="*/ 1446 w 3580"/>
                <a:gd name="T29" fmla="*/ 148 h 812"/>
                <a:gd name="T30" fmla="*/ 1558 w 3580"/>
                <a:gd name="T31" fmla="*/ 152 h 812"/>
                <a:gd name="T32" fmla="*/ 1600 w 3580"/>
                <a:gd name="T33" fmla="*/ 158 h 812"/>
                <a:gd name="T34" fmla="*/ 1626 w 3580"/>
                <a:gd name="T35" fmla="*/ 164 h 812"/>
                <a:gd name="T36" fmla="*/ 1720 w 3580"/>
                <a:gd name="T37" fmla="*/ 176 h 812"/>
                <a:gd name="T38" fmla="*/ 1798 w 3580"/>
                <a:gd name="T39" fmla="*/ 184 h 812"/>
                <a:gd name="T40" fmla="*/ 1826 w 3580"/>
                <a:gd name="T41" fmla="*/ 192 h 812"/>
                <a:gd name="T42" fmla="*/ 1850 w 3580"/>
                <a:gd name="T43" fmla="*/ 200 h 812"/>
                <a:gd name="T44" fmla="*/ 1912 w 3580"/>
                <a:gd name="T45" fmla="*/ 210 h 812"/>
                <a:gd name="T46" fmla="*/ 2028 w 3580"/>
                <a:gd name="T47" fmla="*/ 218 h 812"/>
                <a:gd name="T48" fmla="*/ 2100 w 3580"/>
                <a:gd name="T49" fmla="*/ 224 h 812"/>
                <a:gd name="T50" fmla="*/ 2216 w 3580"/>
                <a:gd name="T51" fmla="*/ 232 h 812"/>
                <a:gd name="T52" fmla="*/ 2306 w 3580"/>
                <a:gd name="T53" fmla="*/ 236 h 812"/>
                <a:gd name="T54" fmla="*/ 2634 w 3580"/>
                <a:gd name="T55" fmla="*/ 246 h 812"/>
                <a:gd name="T56" fmla="*/ 2712 w 3580"/>
                <a:gd name="T57" fmla="*/ 250 h 812"/>
                <a:gd name="T58" fmla="*/ 2742 w 3580"/>
                <a:gd name="T59" fmla="*/ 272 h 812"/>
                <a:gd name="T60" fmla="*/ 2872 w 3580"/>
                <a:gd name="T61" fmla="*/ 284 h 812"/>
                <a:gd name="T62" fmla="*/ 2918 w 3580"/>
                <a:gd name="T63" fmla="*/ 302 h 812"/>
                <a:gd name="T64" fmla="*/ 2942 w 3580"/>
                <a:gd name="T65" fmla="*/ 318 h 812"/>
                <a:gd name="T66" fmla="*/ 2998 w 3580"/>
                <a:gd name="T67" fmla="*/ 322 h 812"/>
                <a:gd name="T68" fmla="*/ 3114 w 3580"/>
                <a:gd name="T69" fmla="*/ 378 h 812"/>
                <a:gd name="T70" fmla="*/ 3210 w 3580"/>
                <a:gd name="T71" fmla="*/ 558 h 812"/>
                <a:gd name="T72" fmla="*/ 3512 w 3580"/>
                <a:gd name="T73"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0" h="812">
                  <a:moveTo>
                    <a:pt x="0" y="0"/>
                  </a:moveTo>
                  <a:lnTo>
                    <a:pt x="150" y="0"/>
                  </a:lnTo>
                  <a:lnTo>
                    <a:pt x="150" y="16"/>
                  </a:lnTo>
                  <a:lnTo>
                    <a:pt x="200" y="16"/>
                  </a:lnTo>
                  <a:lnTo>
                    <a:pt x="328" y="16"/>
                  </a:lnTo>
                  <a:lnTo>
                    <a:pt x="328" y="36"/>
                  </a:lnTo>
                  <a:lnTo>
                    <a:pt x="480" y="36"/>
                  </a:lnTo>
                  <a:lnTo>
                    <a:pt x="486" y="42"/>
                  </a:lnTo>
                  <a:lnTo>
                    <a:pt x="630" y="42"/>
                  </a:lnTo>
                  <a:lnTo>
                    <a:pt x="630" y="54"/>
                  </a:lnTo>
                  <a:lnTo>
                    <a:pt x="700" y="54"/>
                  </a:lnTo>
                  <a:lnTo>
                    <a:pt x="700" y="64"/>
                  </a:lnTo>
                  <a:lnTo>
                    <a:pt x="766" y="64"/>
                  </a:lnTo>
                  <a:lnTo>
                    <a:pt x="774" y="72"/>
                  </a:lnTo>
                  <a:lnTo>
                    <a:pt x="898" y="72"/>
                  </a:lnTo>
                  <a:lnTo>
                    <a:pt x="902" y="82"/>
                  </a:lnTo>
                  <a:lnTo>
                    <a:pt x="988" y="82"/>
                  </a:lnTo>
                  <a:lnTo>
                    <a:pt x="994" y="86"/>
                  </a:lnTo>
                  <a:lnTo>
                    <a:pt x="1026" y="86"/>
                  </a:lnTo>
                  <a:lnTo>
                    <a:pt x="1026" y="92"/>
                  </a:lnTo>
                  <a:lnTo>
                    <a:pt x="1052" y="92"/>
                  </a:lnTo>
                  <a:lnTo>
                    <a:pt x="1062" y="102"/>
                  </a:lnTo>
                  <a:lnTo>
                    <a:pt x="1166" y="102"/>
                  </a:lnTo>
                  <a:lnTo>
                    <a:pt x="1178" y="114"/>
                  </a:lnTo>
                  <a:lnTo>
                    <a:pt x="1288" y="114"/>
                  </a:lnTo>
                  <a:lnTo>
                    <a:pt x="1302" y="128"/>
                  </a:lnTo>
                  <a:lnTo>
                    <a:pt x="1348" y="128"/>
                  </a:lnTo>
                  <a:lnTo>
                    <a:pt x="1358" y="136"/>
                  </a:lnTo>
                  <a:lnTo>
                    <a:pt x="1446" y="136"/>
                  </a:lnTo>
                  <a:lnTo>
                    <a:pt x="1446" y="148"/>
                  </a:lnTo>
                  <a:lnTo>
                    <a:pt x="1558" y="148"/>
                  </a:lnTo>
                  <a:lnTo>
                    <a:pt x="1558" y="152"/>
                  </a:lnTo>
                  <a:lnTo>
                    <a:pt x="1594" y="152"/>
                  </a:lnTo>
                  <a:lnTo>
                    <a:pt x="1600" y="158"/>
                  </a:lnTo>
                  <a:lnTo>
                    <a:pt x="1620" y="158"/>
                  </a:lnTo>
                  <a:lnTo>
                    <a:pt x="1626" y="164"/>
                  </a:lnTo>
                  <a:lnTo>
                    <a:pt x="1708" y="164"/>
                  </a:lnTo>
                  <a:lnTo>
                    <a:pt x="1720" y="176"/>
                  </a:lnTo>
                  <a:lnTo>
                    <a:pt x="1770" y="176"/>
                  </a:lnTo>
                  <a:lnTo>
                    <a:pt x="1798" y="184"/>
                  </a:lnTo>
                  <a:lnTo>
                    <a:pt x="1818" y="184"/>
                  </a:lnTo>
                  <a:lnTo>
                    <a:pt x="1826" y="192"/>
                  </a:lnTo>
                  <a:lnTo>
                    <a:pt x="1844" y="192"/>
                  </a:lnTo>
                  <a:lnTo>
                    <a:pt x="1850" y="200"/>
                  </a:lnTo>
                  <a:lnTo>
                    <a:pt x="1912" y="200"/>
                  </a:lnTo>
                  <a:lnTo>
                    <a:pt x="1912" y="210"/>
                  </a:lnTo>
                  <a:lnTo>
                    <a:pt x="2028" y="210"/>
                  </a:lnTo>
                  <a:lnTo>
                    <a:pt x="2028" y="218"/>
                  </a:lnTo>
                  <a:lnTo>
                    <a:pt x="2100" y="218"/>
                  </a:lnTo>
                  <a:lnTo>
                    <a:pt x="2100" y="224"/>
                  </a:lnTo>
                  <a:lnTo>
                    <a:pt x="2208" y="224"/>
                  </a:lnTo>
                  <a:lnTo>
                    <a:pt x="2216" y="232"/>
                  </a:lnTo>
                  <a:lnTo>
                    <a:pt x="2300" y="232"/>
                  </a:lnTo>
                  <a:lnTo>
                    <a:pt x="2306" y="236"/>
                  </a:lnTo>
                  <a:lnTo>
                    <a:pt x="2624" y="236"/>
                  </a:lnTo>
                  <a:lnTo>
                    <a:pt x="2634" y="246"/>
                  </a:lnTo>
                  <a:lnTo>
                    <a:pt x="2708" y="246"/>
                  </a:lnTo>
                  <a:lnTo>
                    <a:pt x="2712" y="250"/>
                  </a:lnTo>
                  <a:lnTo>
                    <a:pt x="2742" y="250"/>
                  </a:lnTo>
                  <a:lnTo>
                    <a:pt x="2742" y="272"/>
                  </a:lnTo>
                  <a:lnTo>
                    <a:pt x="2872" y="272"/>
                  </a:lnTo>
                  <a:lnTo>
                    <a:pt x="2872" y="284"/>
                  </a:lnTo>
                  <a:lnTo>
                    <a:pt x="2918" y="284"/>
                  </a:lnTo>
                  <a:lnTo>
                    <a:pt x="2918" y="302"/>
                  </a:lnTo>
                  <a:lnTo>
                    <a:pt x="2942" y="302"/>
                  </a:lnTo>
                  <a:lnTo>
                    <a:pt x="2942" y="318"/>
                  </a:lnTo>
                  <a:lnTo>
                    <a:pt x="2994" y="318"/>
                  </a:lnTo>
                  <a:lnTo>
                    <a:pt x="2998" y="322"/>
                  </a:lnTo>
                  <a:lnTo>
                    <a:pt x="3114" y="322"/>
                  </a:lnTo>
                  <a:lnTo>
                    <a:pt x="3114" y="378"/>
                  </a:lnTo>
                  <a:lnTo>
                    <a:pt x="3210" y="378"/>
                  </a:lnTo>
                  <a:lnTo>
                    <a:pt x="3210" y="558"/>
                  </a:lnTo>
                  <a:lnTo>
                    <a:pt x="3512" y="558"/>
                  </a:lnTo>
                  <a:lnTo>
                    <a:pt x="3512" y="812"/>
                  </a:lnTo>
                  <a:lnTo>
                    <a:pt x="3580" y="812"/>
                  </a:lnTo>
                </a:path>
              </a:pathLst>
            </a:custGeom>
            <a:noFill/>
            <a:ln w="38100">
              <a:solidFill>
                <a:srgbClr val="19B4F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2" name="Freeform 229"/>
            <p:cNvSpPr>
              <a:spLocks/>
            </p:cNvSpPr>
            <p:nvPr/>
          </p:nvSpPr>
          <p:spPr bwMode="auto">
            <a:xfrm>
              <a:off x="16524288" y="4098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3" name="Freeform 230"/>
            <p:cNvSpPr>
              <a:spLocks/>
            </p:cNvSpPr>
            <p:nvPr/>
          </p:nvSpPr>
          <p:spPr bwMode="auto">
            <a:xfrm>
              <a:off x="16483013" y="4098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4" name="Freeform 231"/>
            <p:cNvSpPr>
              <a:spLocks/>
            </p:cNvSpPr>
            <p:nvPr/>
          </p:nvSpPr>
          <p:spPr bwMode="auto">
            <a:xfrm>
              <a:off x="16127413" y="37084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5" name="Freeform 232"/>
            <p:cNvSpPr>
              <a:spLocks/>
            </p:cNvSpPr>
            <p:nvPr/>
          </p:nvSpPr>
          <p:spPr bwMode="auto">
            <a:xfrm>
              <a:off x="16076613" y="37084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6" name="Freeform 233"/>
            <p:cNvSpPr>
              <a:spLocks/>
            </p:cNvSpPr>
            <p:nvPr/>
          </p:nvSpPr>
          <p:spPr bwMode="auto">
            <a:xfrm>
              <a:off x="16013113" y="370840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7" name="Freeform 234"/>
            <p:cNvSpPr>
              <a:spLocks/>
            </p:cNvSpPr>
            <p:nvPr/>
          </p:nvSpPr>
          <p:spPr bwMode="auto">
            <a:xfrm>
              <a:off x="15794038"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8" name="Freeform 235"/>
            <p:cNvSpPr>
              <a:spLocks/>
            </p:cNvSpPr>
            <p:nvPr/>
          </p:nvSpPr>
          <p:spPr bwMode="auto">
            <a:xfrm>
              <a:off x="15765463"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9" name="Freeform 236"/>
            <p:cNvSpPr>
              <a:spLocks/>
            </p:cNvSpPr>
            <p:nvPr/>
          </p:nvSpPr>
          <p:spPr bwMode="auto">
            <a:xfrm>
              <a:off x="15743238"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37"/>
            <p:cNvSpPr>
              <a:spLocks/>
            </p:cNvSpPr>
            <p:nvPr/>
          </p:nvSpPr>
          <p:spPr bwMode="auto">
            <a:xfrm>
              <a:off x="15714663"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38"/>
            <p:cNvSpPr>
              <a:spLocks/>
            </p:cNvSpPr>
            <p:nvPr/>
          </p:nvSpPr>
          <p:spPr bwMode="auto">
            <a:xfrm>
              <a:off x="15682913"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39"/>
            <p:cNvSpPr>
              <a:spLocks/>
            </p:cNvSpPr>
            <p:nvPr/>
          </p:nvSpPr>
          <p:spPr bwMode="auto">
            <a:xfrm>
              <a:off x="15651163" y="33178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40"/>
            <p:cNvSpPr>
              <a:spLocks/>
            </p:cNvSpPr>
            <p:nvPr/>
          </p:nvSpPr>
          <p:spPr bwMode="auto">
            <a:xfrm>
              <a:off x="15616238" y="3311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41"/>
            <p:cNvSpPr>
              <a:spLocks/>
            </p:cNvSpPr>
            <p:nvPr/>
          </p:nvSpPr>
          <p:spPr bwMode="auto">
            <a:xfrm>
              <a:off x="15587663" y="330835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42"/>
            <p:cNvSpPr>
              <a:spLocks/>
            </p:cNvSpPr>
            <p:nvPr/>
          </p:nvSpPr>
          <p:spPr bwMode="auto">
            <a:xfrm>
              <a:off x="15562263" y="33051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43"/>
            <p:cNvSpPr>
              <a:spLocks/>
            </p:cNvSpPr>
            <p:nvPr/>
          </p:nvSpPr>
          <p:spPr bwMode="auto">
            <a:xfrm>
              <a:off x="15530513" y="32956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44"/>
            <p:cNvSpPr>
              <a:spLocks/>
            </p:cNvSpPr>
            <p:nvPr/>
          </p:nvSpPr>
          <p:spPr bwMode="auto">
            <a:xfrm>
              <a:off x="15505113" y="32893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45"/>
            <p:cNvSpPr>
              <a:spLocks/>
            </p:cNvSpPr>
            <p:nvPr/>
          </p:nvSpPr>
          <p:spPr bwMode="auto">
            <a:xfrm>
              <a:off x="15479713" y="327977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46"/>
            <p:cNvSpPr>
              <a:spLocks/>
            </p:cNvSpPr>
            <p:nvPr/>
          </p:nvSpPr>
          <p:spPr bwMode="auto">
            <a:xfrm>
              <a:off x="15447963" y="32734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47"/>
            <p:cNvSpPr>
              <a:spLocks/>
            </p:cNvSpPr>
            <p:nvPr/>
          </p:nvSpPr>
          <p:spPr bwMode="auto">
            <a:xfrm>
              <a:off x="15428913" y="32702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48"/>
            <p:cNvSpPr>
              <a:spLocks/>
            </p:cNvSpPr>
            <p:nvPr/>
          </p:nvSpPr>
          <p:spPr bwMode="auto">
            <a:xfrm>
              <a:off x="15393988" y="32639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49"/>
            <p:cNvSpPr>
              <a:spLocks/>
            </p:cNvSpPr>
            <p:nvPr/>
          </p:nvSpPr>
          <p:spPr bwMode="auto">
            <a:xfrm>
              <a:off x="15368588" y="32639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50"/>
            <p:cNvSpPr>
              <a:spLocks/>
            </p:cNvSpPr>
            <p:nvPr/>
          </p:nvSpPr>
          <p:spPr bwMode="auto">
            <a:xfrm>
              <a:off x="15324138" y="3254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51"/>
            <p:cNvSpPr>
              <a:spLocks/>
            </p:cNvSpPr>
            <p:nvPr/>
          </p:nvSpPr>
          <p:spPr bwMode="auto">
            <a:xfrm>
              <a:off x="15295563" y="3254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52"/>
            <p:cNvSpPr>
              <a:spLocks/>
            </p:cNvSpPr>
            <p:nvPr/>
          </p:nvSpPr>
          <p:spPr bwMode="auto">
            <a:xfrm>
              <a:off x="15263813" y="32543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53"/>
            <p:cNvSpPr>
              <a:spLocks/>
            </p:cNvSpPr>
            <p:nvPr/>
          </p:nvSpPr>
          <p:spPr bwMode="auto">
            <a:xfrm>
              <a:off x="15235238" y="32543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54"/>
            <p:cNvSpPr>
              <a:spLocks/>
            </p:cNvSpPr>
            <p:nvPr/>
          </p:nvSpPr>
          <p:spPr bwMode="auto">
            <a:xfrm>
              <a:off x="15219363" y="32289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55"/>
            <p:cNvSpPr>
              <a:spLocks/>
            </p:cNvSpPr>
            <p:nvPr/>
          </p:nvSpPr>
          <p:spPr bwMode="auto">
            <a:xfrm>
              <a:off x="15193963" y="32131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56"/>
            <p:cNvSpPr>
              <a:spLocks/>
            </p:cNvSpPr>
            <p:nvPr/>
          </p:nvSpPr>
          <p:spPr bwMode="auto">
            <a:xfrm>
              <a:off x="15146338" y="32067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57"/>
            <p:cNvSpPr>
              <a:spLocks/>
            </p:cNvSpPr>
            <p:nvPr/>
          </p:nvSpPr>
          <p:spPr bwMode="auto">
            <a:xfrm>
              <a:off x="15120938" y="32067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0" name="Freeform 258"/>
            <p:cNvSpPr>
              <a:spLocks/>
            </p:cNvSpPr>
            <p:nvPr/>
          </p:nvSpPr>
          <p:spPr bwMode="auto">
            <a:xfrm>
              <a:off x="15095538" y="32067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1" name="Freeform 259"/>
            <p:cNvSpPr>
              <a:spLocks/>
            </p:cNvSpPr>
            <p:nvPr/>
          </p:nvSpPr>
          <p:spPr bwMode="auto">
            <a:xfrm>
              <a:off x="15070138" y="32067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2" name="Freeform 260"/>
            <p:cNvSpPr>
              <a:spLocks/>
            </p:cNvSpPr>
            <p:nvPr/>
          </p:nvSpPr>
          <p:spPr bwMode="auto">
            <a:xfrm>
              <a:off x="15051088" y="32067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3" name="Freeform 261"/>
            <p:cNvSpPr>
              <a:spLocks/>
            </p:cNvSpPr>
            <p:nvPr/>
          </p:nvSpPr>
          <p:spPr bwMode="auto">
            <a:xfrm>
              <a:off x="15016163" y="3203575"/>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4" name="Freeform 262"/>
            <p:cNvSpPr>
              <a:spLocks/>
            </p:cNvSpPr>
            <p:nvPr/>
          </p:nvSpPr>
          <p:spPr bwMode="auto">
            <a:xfrm>
              <a:off x="14978063" y="31972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5" name="Freeform 263"/>
            <p:cNvSpPr>
              <a:spLocks/>
            </p:cNvSpPr>
            <p:nvPr/>
          </p:nvSpPr>
          <p:spPr bwMode="auto">
            <a:xfrm>
              <a:off x="14933613" y="3200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6" name="Freeform 264"/>
            <p:cNvSpPr>
              <a:spLocks/>
            </p:cNvSpPr>
            <p:nvPr/>
          </p:nvSpPr>
          <p:spPr bwMode="auto">
            <a:xfrm>
              <a:off x="14857413"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7" name="Freeform 265"/>
            <p:cNvSpPr>
              <a:spLocks/>
            </p:cNvSpPr>
            <p:nvPr/>
          </p:nvSpPr>
          <p:spPr bwMode="auto">
            <a:xfrm>
              <a:off x="14832013"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8" name="Freeform 266"/>
            <p:cNvSpPr>
              <a:spLocks/>
            </p:cNvSpPr>
            <p:nvPr/>
          </p:nvSpPr>
          <p:spPr bwMode="auto">
            <a:xfrm>
              <a:off x="14778038" y="31972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9" name="Freeform 267"/>
            <p:cNvSpPr>
              <a:spLocks/>
            </p:cNvSpPr>
            <p:nvPr/>
          </p:nvSpPr>
          <p:spPr bwMode="auto">
            <a:xfrm>
              <a:off x="14749463"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0" name="Freeform 268"/>
            <p:cNvSpPr>
              <a:spLocks/>
            </p:cNvSpPr>
            <p:nvPr/>
          </p:nvSpPr>
          <p:spPr bwMode="auto">
            <a:xfrm>
              <a:off x="14724063"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1" name="Freeform 269"/>
            <p:cNvSpPr>
              <a:spLocks/>
            </p:cNvSpPr>
            <p:nvPr/>
          </p:nvSpPr>
          <p:spPr bwMode="auto">
            <a:xfrm>
              <a:off x="14682788" y="3197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2" name="Freeform 270"/>
            <p:cNvSpPr>
              <a:spLocks/>
            </p:cNvSpPr>
            <p:nvPr/>
          </p:nvSpPr>
          <p:spPr bwMode="auto">
            <a:xfrm>
              <a:off x="14660563" y="3197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3" name="Freeform 271"/>
            <p:cNvSpPr>
              <a:spLocks/>
            </p:cNvSpPr>
            <p:nvPr/>
          </p:nvSpPr>
          <p:spPr bwMode="auto">
            <a:xfrm>
              <a:off x="14631988"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4" name="Freeform 272"/>
            <p:cNvSpPr>
              <a:spLocks/>
            </p:cNvSpPr>
            <p:nvPr/>
          </p:nvSpPr>
          <p:spPr bwMode="auto">
            <a:xfrm>
              <a:off x="14603413"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5" name="Freeform 273"/>
            <p:cNvSpPr>
              <a:spLocks/>
            </p:cNvSpPr>
            <p:nvPr/>
          </p:nvSpPr>
          <p:spPr bwMode="auto">
            <a:xfrm>
              <a:off x="14584363" y="3197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6" name="Freeform 274"/>
            <p:cNvSpPr>
              <a:spLocks/>
            </p:cNvSpPr>
            <p:nvPr/>
          </p:nvSpPr>
          <p:spPr bwMode="auto">
            <a:xfrm>
              <a:off x="14555788" y="31972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7" name="Freeform 275"/>
            <p:cNvSpPr>
              <a:spLocks/>
            </p:cNvSpPr>
            <p:nvPr/>
          </p:nvSpPr>
          <p:spPr bwMode="auto">
            <a:xfrm>
              <a:off x="14530388"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8" name="Freeform 276"/>
            <p:cNvSpPr>
              <a:spLocks/>
            </p:cNvSpPr>
            <p:nvPr/>
          </p:nvSpPr>
          <p:spPr bwMode="auto">
            <a:xfrm>
              <a:off x="14508163" y="31908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9" name="Freeform 277"/>
            <p:cNvSpPr>
              <a:spLocks/>
            </p:cNvSpPr>
            <p:nvPr/>
          </p:nvSpPr>
          <p:spPr bwMode="auto">
            <a:xfrm>
              <a:off x="14489113" y="31908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0" name="Freeform 278"/>
            <p:cNvSpPr>
              <a:spLocks/>
            </p:cNvSpPr>
            <p:nvPr/>
          </p:nvSpPr>
          <p:spPr bwMode="auto">
            <a:xfrm>
              <a:off x="14447838" y="3187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1" name="Freeform 279"/>
            <p:cNvSpPr>
              <a:spLocks/>
            </p:cNvSpPr>
            <p:nvPr/>
          </p:nvSpPr>
          <p:spPr bwMode="auto">
            <a:xfrm>
              <a:off x="14422438" y="3187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2" name="Freeform 280"/>
            <p:cNvSpPr>
              <a:spLocks/>
            </p:cNvSpPr>
            <p:nvPr/>
          </p:nvSpPr>
          <p:spPr bwMode="auto">
            <a:xfrm>
              <a:off x="14397038" y="31877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3" name="Freeform 281"/>
            <p:cNvSpPr>
              <a:spLocks/>
            </p:cNvSpPr>
            <p:nvPr/>
          </p:nvSpPr>
          <p:spPr bwMode="auto">
            <a:xfrm>
              <a:off x="14368463" y="3181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4" name="Freeform 282"/>
            <p:cNvSpPr>
              <a:spLocks/>
            </p:cNvSpPr>
            <p:nvPr/>
          </p:nvSpPr>
          <p:spPr bwMode="auto">
            <a:xfrm>
              <a:off x="14339888" y="3181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5" name="Freeform 283"/>
            <p:cNvSpPr>
              <a:spLocks/>
            </p:cNvSpPr>
            <p:nvPr/>
          </p:nvSpPr>
          <p:spPr bwMode="auto">
            <a:xfrm>
              <a:off x="14289088" y="3181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6" name="Freeform 284"/>
            <p:cNvSpPr>
              <a:spLocks/>
            </p:cNvSpPr>
            <p:nvPr/>
          </p:nvSpPr>
          <p:spPr bwMode="auto">
            <a:xfrm>
              <a:off x="14260513" y="3181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7" name="Freeform 285"/>
            <p:cNvSpPr>
              <a:spLocks/>
            </p:cNvSpPr>
            <p:nvPr/>
          </p:nvSpPr>
          <p:spPr bwMode="auto">
            <a:xfrm>
              <a:off x="14222413" y="31750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8" name="Freeform 286"/>
            <p:cNvSpPr>
              <a:spLocks/>
            </p:cNvSpPr>
            <p:nvPr/>
          </p:nvSpPr>
          <p:spPr bwMode="auto">
            <a:xfrm>
              <a:off x="14187488" y="3165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9" name="Freeform 287"/>
            <p:cNvSpPr>
              <a:spLocks/>
            </p:cNvSpPr>
            <p:nvPr/>
          </p:nvSpPr>
          <p:spPr bwMode="auto">
            <a:xfrm>
              <a:off x="14130338" y="31559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0" name="Freeform 288"/>
            <p:cNvSpPr>
              <a:spLocks/>
            </p:cNvSpPr>
            <p:nvPr/>
          </p:nvSpPr>
          <p:spPr bwMode="auto">
            <a:xfrm>
              <a:off x="14070013" y="3152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1" name="Freeform 289"/>
            <p:cNvSpPr>
              <a:spLocks/>
            </p:cNvSpPr>
            <p:nvPr/>
          </p:nvSpPr>
          <p:spPr bwMode="auto">
            <a:xfrm>
              <a:off x="14028738" y="3152775"/>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2" name="Freeform 290"/>
            <p:cNvSpPr>
              <a:spLocks/>
            </p:cNvSpPr>
            <p:nvPr/>
          </p:nvSpPr>
          <p:spPr bwMode="auto">
            <a:xfrm>
              <a:off x="13965238" y="31464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3" name="Freeform 291"/>
            <p:cNvSpPr>
              <a:spLocks/>
            </p:cNvSpPr>
            <p:nvPr/>
          </p:nvSpPr>
          <p:spPr bwMode="auto">
            <a:xfrm>
              <a:off x="13936663" y="31464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4" name="Freeform 292"/>
            <p:cNvSpPr>
              <a:spLocks/>
            </p:cNvSpPr>
            <p:nvPr/>
          </p:nvSpPr>
          <p:spPr bwMode="auto">
            <a:xfrm>
              <a:off x="13908088" y="31464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5" name="Freeform 293"/>
            <p:cNvSpPr>
              <a:spLocks/>
            </p:cNvSpPr>
            <p:nvPr/>
          </p:nvSpPr>
          <p:spPr bwMode="auto">
            <a:xfrm>
              <a:off x="13873163" y="31400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6" name="Freeform 294"/>
            <p:cNvSpPr>
              <a:spLocks/>
            </p:cNvSpPr>
            <p:nvPr/>
          </p:nvSpPr>
          <p:spPr bwMode="auto">
            <a:xfrm>
              <a:off x="13844588" y="314007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7" name="Freeform 295"/>
            <p:cNvSpPr>
              <a:spLocks/>
            </p:cNvSpPr>
            <p:nvPr/>
          </p:nvSpPr>
          <p:spPr bwMode="auto">
            <a:xfrm>
              <a:off x="13806488" y="31400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8" name="Freeform 296"/>
            <p:cNvSpPr>
              <a:spLocks/>
            </p:cNvSpPr>
            <p:nvPr/>
          </p:nvSpPr>
          <p:spPr bwMode="auto">
            <a:xfrm>
              <a:off x="13774738" y="313055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9" name="Freeform 297"/>
            <p:cNvSpPr>
              <a:spLocks/>
            </p:cNvSpPr>
            <p:nvPr/>
          </p:nvSpPr>
          <p:spPr bwMode="auto">
            <a:xfrm>
              <a:off x="13749338" y="31210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0" name="Freeform 298"/>
            <p:cNvSpPr>
              <a:spLocks/>
            </p:cNvSpPr>
            <p:nvPr/>
          </p:nvSpPr>
          <p:spPr bwMode="auto">
            <a:xfrm>
              <a:off x="13711238" y="3111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1" name="Freeform 299"/>
            <p:cNvSpPr>
              <a:spLocks/>
            </p:cNvSpPr>
            <p:nvPr/>
          </p:nvSpPr>
          <p:spPr bwMode="auto">
            <a:xfrm>
              <a:off x="13679488" y="3101975"/>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2" name="Freeform 300"/>
            <p:cNvSpPr>
              <a:spLocks/>
            </p:cNvSpPr>
            <p:nvPr/>
          </p:nvSpPr>
          <p:spPr bwMode="auto">
            <a:xfrm>
              <a:off x="13647738" y="3101975"/>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3" name="Freeform 301"/>
            <p:cNvSpPr>
              <a:spLocks/>
            </p:cNvSpPr>
            <p:nvPr/>
          </p:nvSpPr>
          <p:spPr bwMode="auto">
            <a:xfrm>
              <a:off x="13520738" y="30829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4" name="Freeform 302"/>
            <p:cNvSpPr>
              <a:spLocks/>
            </p:cNvSpPr>
            <p:nvPr/>
          </p:nvSpPr>
          <p:spPr bwMode="auto">
            <a:xfrm>
              <a:off x="13479463" y="3082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5" name="Freeform 303"/>
            <p:cNvSpPr>
              <a:spLocks/>
            </p:cNvSpPr>
            <p:nvPr/>
          </p:nvSpPr>
          <p:spPr bwMode="auto">
            <a:xfrm>
              <a:off x="13438188" y="30734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6" name="Freeform 304"/>
            <p:cNvSpPr>
              <a:spLocks/>
            </p:cNvSpPr>
            <p:nvPr/>
          </p:nvSpPr>
          <p:spPr bwMode="auto">
            <a:xfrm>
              <a:off x="13412788" y="30670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7" name="Freeform 305"/>
            <p:cNvSpPr>
              <a:spLocks/>
            </p:cNvSpPr>
            <p:nvPr/>
          </p:nvSpPr>
          <p:spPr bwMode="auto">
            <a:xfrm>
              <a:off x="13374688" y="30607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8" name="Freeform 306"/>
            <p:cNvSpPr>
              <a:spLocks/>
            </p:cNvSpPr>
            <p:nvPr/>
          </p:nvSpPr>
          <p:spPr bwMode="auto">
            <a:xfrm>
              <a:off x="13352463" y="3057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9" name="Freeform 307"/>
            <p:cNvSpPr>
              <a:spLocks/>
            </p:cNvSpPr>
            <p:nvPr/>
          </p:nvSpPr>
          <p:spPr bwMode="auto">
            <a:xfrm>
              <a:off x="13317538" y="30511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0" name="Freeform 308"/>
            <p:cNvSpPr>
              <a:spLocks/>
            </p:cNvSpPr>
            <p:nvPr/>
          </p:nvSpPr>
          <p:spPr bwMode="auto">
            <a:xfrm>
              <a:off x="13285788" y="30511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1" name="Freeform 309"/>
            <p:cNvSpPr>
              <a:spLocks/>
            </p:cNvSpPr>
            <p:nvPr/>
          </p:nvSpPr>
          <p:spPr bwMode="auto">
            <a:xfrm>
              <a:off x="13092113" y="30448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2" name="Freeform 310"/>
            <p:cNvSpPr>
              <a:spLocks/>
            </p:cNvSpPr>
            <p:nvPr/>
          </p:nvSpPr>
          <p:spPr bwMode="auto">
            <a:xfrm>
              <a:off x="13047663" y="30353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3" name="Freeform 311"/>
            <p:cNvSpPr>
              <a:spLocks/>
            </p:cNvSpPr>
            <p:nvPr/>
          </p:nvSpPr>
          <p:spPr bwMode="auto">
            <a:xfrm>
              <a:off x="12993688" y="30226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4" name="Freeform 312"/>
            <p:cNvSpPr>
              <a:spLocks/>
            </p:cNvSpPr>
            <p:nvPr/>
          </p:nvSpPr>
          <p:spPr bwMode="auto">
            <a:xfrm>
              <a:off x="12974638" y="30194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5" name="Freeform 313"/>
            <p:cNvSpPr>
              <a:spLocks/>
            </p:cNvSpPr>
            <p:nvPr/>
          </p:nvSpPr>
          <p:spPr bwMode="auto">
            <a:xfrm>
              <a:off x="12869863" y="3016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6" name="Freeform 314"/>
            <p:cNvSpPr>
              <a:spLocks/>
            </p:cNvSpPr>
            <p:nvPr/>
          </p:nvSpPr>
          <p:spPr bwMode="auto">
            <a:xfrm>
              <a:off x="12844463" y="3009900"/>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7" name="Freeform 315"/>
            <p:cNvSpPr>
              <a:spLocks/>
            </p:cNvSpPr>
            <p:nvPr/>
          </p:nvSpPr>
          <p:spPr bwMode="auto">
            <a:xfrm>
              <a:off x="12793663" y="300355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8" name="Freeform 316"/>
            <p:cNvSpPr>
              <a:spLocks/>
            </p:cNvSpPr>
            <p:nvPr/>
          </p:nvSpPr>
          <p:spPr bwMode="auto">
            <a:xfrm>
              <a:off x="12736513" y="29972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9" name="Freeform 317"/>
            <p:cNvSpPr>
              <a:spLocks/>
            </p:cNvSpPr>
            <p:nvPr/>
          </p:nvSpPr>
          <p:spPr bwMode="auto">
            <a:xfrm>
              <a:off x="12707938" y="29940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0" name="Freeform 318"/>
            <p:cNvSpPr>
              <a:spLocks/>
            </p:cNvSpPr>
            <p:nvPr/>
          </p:nvSpPr>
          <p:spPr bwMode="auto">
            <a:xfrm>
              <a:off x="12679363" y="29908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1" name="Freeform 319"/>
            <p:cNvSpPr>
              <a:spLocks/>
            </p:cNvSpPr>
            <p:nvPr/>
          </p:nvSpPr>
          <p:spPr bwMode="auto">
            <a:xfrm>
              <a:off x="12660313" y="29845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2" name="Freeform 320"/>
            <p:cNvSpPr>
              <a:spLocks/>
            </p:cNvSpPr>
            <p:nvPr/>
          </p:nvSpPr>
          <p:spPr bwMode="auto">
            <a:xfrm>
              <a:off x="12615863" y="2987675"/>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3" name="Freeform 321"/>
            <p:cNvSpPr>
              <a:spLocks/>
            </p:cNvSpPr>
            <p:nvPr/>
          </p:nvSpPr>
          <p:spPr bwMode="auto">
            <a:xfrm>
              <a:off x="12593638" y="2987675"/>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4" name="Freeform 322"/>
            <p:cNvSpPr>
              <a:spLocks/>
            </p:cNvSpPr>
            <p:nvPr/>
          </p:nvSpPr>
          <p:spPr bwMode="auto">
            <a:xfrm>
              <a:off x="12387263" y="2955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5" name="Freeform 323"/>
            <p:cNvSpPr>
              <a:spLocks/>
            </p:cNvSpPr>
            <p:nvPr/>
          </p:nvSpPr>
          <p:spPr bwMode="auto">
            <a:xfrm>
              <a:off x="12269788" y="29337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6" name="Freeform 324"/>
            <p:cNvSpPr>
              <a:spLocks/>
            </p:cNvSpPr>
            <p:nvPr/>
          </p:nvSpPr>
          <p:spPr bwMode="auto">
            <a:xfrm>
              <a:off x="12190413" y="29368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7" name="Freeform 325"/>
            <p:cNvSpPr>
              <a:spLocks/>
            </p:cNvSpPr>
            <p:nvPr/>
          </p:nvSpPr>
          <p:spPr bwMode="auto">
            <a:xfrm>
              <a:off x="12161838" y="29368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8" name="Freeform 326"/>
            <p:cNvSpPr>
              <a:spLocks/>
            </p:cNvSpPr>
            <p:nvPr/>
          </p:nvSpPr>
          <p:spPr bwMode="auto">
            <a:xfrm>
              <a:off x="12142788" y="29368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9" name="Freeform 327"/>
            <p:cNvSpPr>
              <a:spLocks/>
            </p:cNvSpPr>
            <p:nvPr/>
          </p:nvSpPr>
          <p:spPr bwMode="auto">
            <a:xfrm>
              <a:off x="12120563" y="29368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0" name="Freeform 328"/>
            <p:cNvSpPr>
              <a:spLocks/>
            </p:cNvSpPr>
            <p:nvPr/>
          </p:nvSpPr>
          <p:spPr bwMode="auto">
            <a:xfrm>
              <a:off x="12082463" y="292735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1" name="Freeform 329"/>
            <p:cNvSpPr>
              <a:spLocks/>
            </p:cNvSpPr>
            <p:nvPr/>
          </p:nvSpPr>
          <p:spPr bwMode="auto">
            <a:xfrm>
              <a:off x="12028488" y="29178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2" name="Freeform 330"/>
            <p:cNvSpPr>
              <a:spLocks/>
            </p:cNvSpPr>
            <p:nvPr/>
          </p:nvSpPr>
          <p:spPr bwMode="auto">
            <a:xfrm>
              <a:off x="11958638" y="29051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3" name="Freeform 331"/>
            <p:cNvSpPr>
              <a:spLocks/>
            </p:cNvSpPr>
            <p:nvPr/>
          </p:nvSpPr>
          <p:spPr bwMode="auto">
            <a:xfrm>
              <a:off x="11926888" y="29019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4" name="Freeform 332"/>
            <p:cNvSpPr>
              <a:spLocks/>
            </p:cNvSpPr>
            <p:nvPr/>
          </p:nvSpPr>
          <p:spPr bwMode="auto">
            <a:xfrm>
              <a:off x="11882438" y="29019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5" name="Freeform 333"/>
            <p:cNvSpPr>
              <a:spLocks/>
            </p:cNvSpPr>
            <p:nvPr/>
          </p:nvSpPr>
          <p:spPr bwMode="auto">
            <a:xfrm>
              <a:off x="11822113" y="2889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6" name="Freeform 334"/>
            <p:cNvSpPr>
              <a:spLocks/>
            </p:cNvSpPr>
            <p:nvPr/>
          </p:nvSpPr>
          <p:spPr bwMode="auto">
            <a:xfrm>
              <a:off x="11793538" y="28860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7" name="Freeform 335"/>
            <p:cNvSpPr>
              <a:spLocks/>
            </p:cNvSpPr>
            <p:nvPr/>
          </p:nvSpPr>
          <p:spPr bwMode="auto">
            <a:xfrm>
              <a:off x="11749088" y="2889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8" name="Freeform 336"/>
            <p:cNvSpPr>
              <a:spLocks/>
            </p:cNvSpPr>
            <p:nvPr/>
          </p:nvSpPr>
          <p:spPr bwMode="auto">
            <a:xfrm>
              <a:off x="11710988" y="28829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9" name="Freeform 337"/>
            <p:cNvSpPr>
              <a:spLocks/>
            </p:cNvSpPr>
            <p:nvPr/>
          </p:nvSpPr>
          <p:spPr bwMode="auto">
            <a:xfrm>
              <a:off x="11679238" y="28829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0" name="Freeform 338"/>
            <p:cNvSpPr>
              <a:spLocks/>
            </p:cNvSpPr>
            <p:nvPr/>
          </p:nvSpPr>
          <p:spPr bwMode="auto">
            <a:xfrm>
              <a:off x="11637963" y="28797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1" name="Freeform 339"/>
            <p:cNvSpPr>
              <a:spLocks/>
            </p:cNvSpPr>
            <p:nvPr/>
          </p:nvSpPr>
          <p:spPr bwMode="auto">
            <a:xfrm>
              <a:off x="11609388" y="28797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2" name="Freeform 340"/>
            <p:cNvSpPr>
              <a:spLocks/>
            </p:cNvSpPr>
            <p:nvPr/>
          </p:nvSpPr>
          <p:spPr bwMode="auto">
            <a:xfrm>
              <a:off x="11574463" y="2879725"/>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3" name="Freeform 341"/>
            <p:cNvSpPr>
              <a:spLocks/>
            </p:cNvSpPr>
            <p:nvPr/>
          </p:nvSpPr>
          <p:spPr bwMode="auto">
            <a:xfrm>
              <a:off x="11555413" y="2879725"/>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4" name="Freeform 342"/>
            <p:cNvSpPr>
              <a:spLocks/>
            </p:cNvSpPr>
            <p:nvPr/>
          </p:nvSpPr>
          <p:spPr bwMode="auto">
            <a:xfrm>
              <a:off x="11387138" y="28606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5" name="Freeform 343"/>
            <p:cNvSpPr>
              <a:spLocks/>
            </p:cNvSpPr>
            <p:nvPr/>
          </p:nvSpPr>
          <p:spPr bwMode="auto">
            <a:xfrm>
              <a:off x="11333163" y="28511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6" name="Freeform 344"/>
            <p:cNvSpPr>
              <a:spLocks/>
            </p:cNvSpPr>
            <p:nvPr/>
          </p:nvSpPr>
          <p:spPr bwMode="auto">
            <a:xfrm>
              <a:off x="11291888" y="2841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7" name="Freeform 345"/>
            <p:cNvSpPr>
              <a:spLocks/>
            </p:cNvSpPr>
            <p:nvPr/>
          </p:nvSpPr>
          <p:spPr bwMode="auto">
            <a:xfrm>
              <a:off x="11237913" y="28384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8" name="Freeform 346"/>
            <p:cNvSpPr>
              <a:spLocks/>
            </p:cNvSpPr>
            <p:nvPr/>
          </p:nvSpPr>
          <p:spPr bwMode="auto">
            <a:xfrm>
              <a:off x="11206163" y="28384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9" name="Freeform 347"/>
            <p:cNvSpPr>
              <a:spLocks/>
            </p:cNvSpPr>
            <p:nvPr/>
          </p:nvSpPr>
          <p:spPr bwMode="auto">
            <a:xfrm>
              <a:off x="11072813" y="283210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0" name="Freeform 348"/>
            <p:cNvSpPr>
              <a:spLocks/>
            </p:cNvSpPr>
            <p:nvPr/>
          </p:nvSpPr>
          <p:spPr bwMode="auto">
            <a:xfrm>
              <a:off x="11012488" y="2835275"/>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1" name="Freeform 349"/>
            <p:cNvSpPr>
              <a:spLocks/>
            </p:cNvSpPr>
            <p:nvPr/>
          </p:nvSpPr>
          <p:spPr bwMode="auto">
            <a:xfrm>
              <a:off x="10952163" y="2835275"/>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2" name="Freeform 350"/>
            <p:cNvSpPr>
              <a:spLocks/>
            </p:cNvSpPr>
            <p:nvPr/>
          </p:nvSpPr>
          <p:spPr bwMode="auto">
            <a:xfrm>
              <a:off x="10920413" y="2835275"/>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3" name="Freeform 351"/>
            <p:cNvSpPr>
              <a:spLocks/>
            </p:cNvSpPr>
            <p:nvPr/>
          </p:nvSpPr>
          <p:spPr bwMode="auto">
            <a:xfrm>
              <a:off x="10869613" y="2835275"/>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F4D57E21-BD88-8ADD-EC9A-6AA236D9642F}"/>
              </a:ext>
            </a:extLst>
          </p:cNvPr>
          <p:cNvSpPr txBox="1"/>
          <p:nvPr/>
        </p:nvSpPr>
        <p:spPr>
          <a:xfrm>
            <a:off x="576613" y="1200833"/>
            <a:ext cx="17221689" cy="646331"/>
          </a:xfrm>
          <a:prstGeom prst="rect">
            <a:avLst/>
          </a:prstGeom>
          <a:noFill/>
        </p:spPr>
        <p:txBody>
          <a:bodyPr wrap="square" rtlCol="0">
            <a:spAutoFit/>
          </a:bodyPr>
          <a:lstStyle/>
          <a:p>
            <a:pPr algn="ctr"/>
            <a:r>
              <a:rPr lang="en-US" sz="3600" b="1" dirty="0">
                <a:solidFill>
                  <a:schemeClr val="accent2"/>
                </a:solidFill>
              </a:rPr>
              <a:t>Ribociclib + NSAI prolonged </a:t>
            </a:r>
            <a:r>
              <a:rPr lang="en-US" sz="3600" b="1" dirty="0" err="1">
                <a:solidFill>
                  <a:schemeClr val="accent2"/>
                </a:solidFill>
              </a:rPr>
              <a:t>iDFS</a:t>
            </a:r>
            <a:r>
              <a:rPr lang="en-US" sz="3600" b="1" dirty="0">
                <a:solidFill>
                  <a:schemeClr val="accent2"/>
                </a:solidFill>
              </a:rPr>
              <a:t> regardless of nodal status</a:t>
            </a:r>
          </a:p>
        </p:txBody>
      </p:sp>
      <p:sp>
        <p:nvSpPr>
          <p:cNvPr id="5" name="TextBox 4">
            <a:extLst>
              <a:ext uri="{FF2B5EF4-FFF2-40B4-BE49-F238E27FC236}">
                <a16:creationId xmlns:a16="http://schemas.microsoft.com/office/drawing/2014/main" id="{66EE244D-B387-D4FC-2ACC-684F33CF961F}"/>
              </a:ext>
            </a:extLst>
          </p:cNvPr>
          <p:cNvSpPr txBox="1"/>
          <p:nvPr/>
        </p:nvSpPr>
        <p:spPr>
          <a:xfrm>
            <a:off x="6124209" y="2443352"/>
            <a:ext cx="1793248" cy="492443"/>
          </a:xfrm>
          <a:prstGeom prst="rect">
            <a:avLst/>
          </a:prstGeom>
          <a:noFill/>
        </p:spPr>
        <p:txBody>
          <a:bodyPr wrap="none" rtlCol="0">
            <a:spAutoFit/>
          </a:bodyPr>
          <a:lstStyle/>
          <a:p>
            <a:r>
              <a:rPr lang="en-US" sz="2600" b="1" dirty="0" err="1">
                <a:solidFill>
                  <a:schemeClr val="accent2"/>
                </a:solidFill>
              </a:rPr>
              <a:t>Ribo</a:t>
            </a:r>
            <a:r>
              <a:rPr lang="en-US" sz="2600" b="1" dirty="0">
                <a:solidFill>
                  <a:schemeClr val="accent2"/>
                </a:solidFill>
              </a:rPr>
              <a:t> + NSAI</a:t>
            </a:r>
          </a:p>
        </p:txBody>
      </p:sp>
      <p:sp>
        <p:nvSpPr>
          <p:cNvPr id="6" name="TextBox 5">
            <a:extLst>
              <a:ext uri="{FF2B5EF4-FFF2-40B4-BE49-F238E27FC236}">
                <a16:creationId xmlns:a16="http://schemas.microsoft.com/office/drawing/2014/main" id="{DC14E0A1-3C64-48EB-66DF-9DE19AE88DD0}"/>
              </a:ext>
            </a:extLst>
          </p:cNvPr>
          <p:cNvSpPr txBox="1"/>
          <p:nvPr/>
        </p:nvSpPr>
        <p:spPr>
          <a:xfrm>
            <a:off x="14962815" y="2641282"/>
            <a:ext cx="1793248" cy="492443"/>
          </a:xfrm>
          <a:prstGeom prst="rect">
            <a:avLst/>
          </a:prstGeom>
          <a:noFill/>
        </p:spPr>
        <p:txBody>
          <a:bodyPr wrap="none" rtlCol="0">
            <a:spAutoFit/>
          </a:bodyPr>
          <a:lstStyle/>
          <a:p>
            <a:r>
              <a:rPr lang="en-US" sz="2600" b="1" dirty="0" err="1">
                <a:solidFill>
                  <a:schemeClr val="accent2"/>
                </a:solidFill>
              </a:rPr>
              <a:t>Ribo</a:t>
            </a:r>
            <a:r>
              <a:rPr lang="en-US" sz="2600" b="1" dirty="0">
                <a:solidFill>
                  <a:schemeClr val="accent2"/>
                </a:solidFill>
              </a:rPr>
              <a:t> + NSAI</a:t>
            </a:r>
          </a:p>
        </p:txBody>
      </p:sp>
      <p:sp>
        <p:nvSpPr>
          <p:cNvPr id="7" name="TextBox 6">
            <a:extLst>
              <a:ext uri="{FF2B5EF4-FFF2-40B4-BE49-F238E27FC236}">
                <a16:creationId xmlns:a16="http://schemas.microsoft.com/office/drawing/2014/main" id="{4BA011CD-0B94-3722-07FE-667F972728D9}"/>
              </a:ext>
            </a:extLst>
          </p:cNvPr>
          <p:cNvSpPr txBox="1"/>
          <p:nvPr/>
        </p:nvSpPr>
        <p:spPr>
          <a:xfrm>
            <a:off x="13900120" y="3550308"/>
            <a:ext cx="1697068" cy="492443"/>
          </a:xfrm>
          <a:prstGeom prst="rect">
            <a:avLst/>
          </a:prstGeom>
          <a:noFill/>
        </p:spPr>
        <p:txBody>
          <a:bodyPr wrap="none" rtlCol="0">
            <a:spAutoFit/>
          </a:bodyPr>
          <a:lstStyle/>
          <a:p>
            <a:r>
              <a:rPr lang="en-US" sz="2600" b="1" dirty="0">
                <a:solidFill>
                  <a:schemeClr val="bg1">
                    <a:lumMod val="75000"/>
                  </a:schemeClr>
                </a:solidFill>
              </a:rPr>
              <a:t>NSAI alone</a:t>
            </a:r>
          </a:p>
        </p:txBody>
      </p:sp>
      <p:sp>
        <p:nvSpPr>
          <p:cNvPr id="8" name="TextBox 7">
            <a:extLst>
              <a:ext uri="{FF2B5EF4-FFF2-40B4-BE49-F238E27FC236}">
                <a16:creationId xmlns:a16="http://schemas.microsoft.com/office/drawing/2014/main" id="{9301180F-47CC-E47D-DDBA-190F0D62FE47}"/>
              </a:ext>
            </a:extLst>
          </p:cNvPr>
          <p:cNvSpPr txBox="1"/>
          <p:nvPr/>
        </p:nvSpPr>
        <p:spPr>
          <a:xfrm>
            <a:off x="5289520" y="3397250"/>
            <a:ext cx="1697068" cy="492443"/>
          </a:xfrm>
          <a:prstGeom prst="rect">
            <a:avLst/>
          </a:prstGeom>
          <a:noFill/>
        </p:spPr>
        <p:txBody>
          <a:bodyPr wrap="none" rtlCol="0">
            <a:spAutoFit/>
          </a:bodyPr>
          <a:lstStyle/>
          <a:p>
            <a:r>
              <a:rPr lang="en-US" sz="2600" b="1" dirty="0">
                <a:solidFill>
                  <a:schemeClr val="bg1">
                    <a:lumMod val="75000"/>
                  </a:schemeClr>
                </a:solidFill>
              </a:rPr>
              <a:t>NSAI alone</a:t>
            </a:r>
          </a:p>
        </p:txBody>
      </p:sp>
    </p:spTree>
    <p:extLst>
      <p:ext uri="{BB962C8B-B14F-4D97-AF65-F5344CB8AC3E}">
        <p14:creationId xmlns:p14="http://schemas.microsoft.com/office/powerpoint/2010/main" val="310722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0750"/>
            <a:ext cx="18313982" cy="720784"/>
          </a:xfrm>
        </p:spPr>
        <p:txBody>
          <a:bodyPr/>
          <a:lstStyle/>
          <a:p>
            <a:r>
              <a:rPr lang="en-US" dirty="0"/>
              <a:t>NATALEE </a:t>
            </a:r>
            <a:r>
              <a:rPr lang="en-US" dirty="0" err="1"/>
              <a:t>iDFS</a:t>
            </a:r>
            <a:r>
              <a:rPr lang="en-US" dirty="0"/>
              <a:t> by Menopausal Status</a:t>
            </a:r>
          </a:p>
        </p:txBody>
      </p:sp>
      <p:sp>
        <p:nvSpPr>
          <p:cNvPr id="4" name="Text Placeholder 3"/>
          <p:cNvSpPr>
            <a:spLocks noGrp="1"/>
          </p:cNvSpPr>
          <p:nvPr>
            <p:ph type="body" sz="quarter" idx="10"/>
          </p:nvPr>
        </p:nvSpPr>
        <p:spPr>
          <a:xfrm>
            <a:off x="574390" y="9607952"/>
            <a:ext cx="17168091" cy="384128"/>
          </a:xfrm>
        </p:spPr>
        <p:txBody>
          <a:bodyPr/>
          <a:lstStyle/>
          <a:p>
            <a:r>
              <a:rPr lang="en-US" dirty="0" err="1"/>
              <a:t>Bardia</a:t>
            </a:r>
            <a:r>
              <a:rPr lang="en-US" dirty="0"/>
              <a:t> A, et al. </a:t>
            </a:r>
            <a:r>
              <a:rPr lang="en-US" i="1" dirty="0"/>
              <a:t>Ann Oncol. </a:t>
            </a:r>
            <a:r>
              <a:rPr lang="en-US" dirty="0"/>
              <a:t>2023;34(suppl 2): S1261-S1262 (abstract LBA23). </a:t>
            </a:r>
          </a:p>
        </p:txBody>
      </p:sp>
      <p:graphicFrame>
        <p:nvGraphicFramePr>
          <p:cNvPr id="13" name="Table 10">
            <a:extLst>
              <a:ext uri="{FF2B5EF4-FFF2-40B4-BE49-F238E27FC236}">
                <a16:creationId xmlns:a16="http://schemas.microsoft.com/office/drawing/2014/main" id="{BE007F43-EC88-A229-6539-C8123305EEC7}"/>
              </a:ext>
            </a:extLst>
          </p:cNvPr>
          <p:cNvGraphicFramePr>
            <a:graphicFrameLocks noGrp="1"/>
          </p:cNvGraphicFramePr>
          <p:nvPr>
            <p:extLst>
              <p:ext uri="{D42A27DB-BD31-4B8C-83A1-F6EECF244321}">
                <p14:modId xmlns:p14="http://schemas.microsoft.com/office/powerpoint/2010/main" val="1244415446"/>
              </p:ext>
            </p:extLst>
          </p:nvPr>
        </p:nvGraphicFramePr>
        <p:xfrm>
          <a:off x="10842239" y="5644541"/>
          <a:ext cx="6074161" cy="1682496"/>
        </p:xfrm>
        <a:graphic>
          <a:graphicData uri="http://schemas.openxmlformats.org/drawingml/2006/table">
            <a:tbl>
              <a:tblPr firstRow="1" bandRow="1">
                <a:tableStyleId>{5C22544A-7EE6-4342-B048-85BDC9FD1C3A}</a:tableStyleId>
              </a:tblPr>
              <a:tblGrid>
                <a:gridCol w="2279401">
                  <a:extLst>
                    <a:ext uri="{9D8B030D-6E8A-4147-A177-3AD203B41FA5}">
                      <a16:colId xmlns:a16="http://schemas.microsoft.com/office/drawing/2014/main" val="1675947710"/>
                    </a:ext>
                  </a:extLst>
                </a:gridCol>
                <a:gridCol w="1874520">
                  <a:extLst>
                    <a:ext uri="{9D8B030D-6E8A-4147-A177-3AD203B41FA5}">
                      <a16:colId xmlns:a16="http://schemas.microsoft.com/office/drawing/2014/main" val="1269547977"/>
                    </a:ext>
                  </a:extLst>
                </a:gridCol>
                <a:gridCol w="1920240">
                  <a:extLst>
                    <a:ext uri="{9D8B030D-6E8A-4147-A177-3AD203B41FA5}">
                      <a16:colId xmlns:a16="http://schemas.microsoft.com/office/drawing/2014/main" val="2716469778"/>
                    </a:ext>
                  </a:extLst>
                </a:gridCol>
              </a:tblGrid>
              <a:tr h="457200">
                <a:tc>
                  <a:txBody>
                    <a:bodyPr/>
                    <a:lstStyle/>
                    <a:p>
                      <a:endParaRPr lang="en-US" sz="2400" dirty="0"/>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err="1"/>
                        <a:t>Ribo</a:t>
                      </a:r>
                      <a:r>
                        <a:rPr lang="en-US" sz="2400" dirty="0"/>
                        <a:t> + NSAI</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t>NSAI alone</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14161708"/>
                  </a:ext>
                </a:extLst>
              </a:tr>
              <a:tr h="347472">
                <a:tc>
                  <a:txBody>
                    <a:bodyPr/>
                    <a:lstStyle/>
                    <a:p>
                      <a:r>
                        <a:rPr lang="en-US" sz="2400" b="1" dirty="0">
                          <a:solidFill>
                            <a:schemeClr val="accent2">
                              <a:lumMod val="50000"/>
                            </a:schemeClr>
                          </a:solidFill>
                        </a:rPr>
                        <a:t>n/N</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bg1"/>
                          </a:solidFill>
                        </a:rPr>
                        <a:t>118/1423</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144/1420</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1894755"/>
                  </a:ext>
                </a:extLst>
              </a:tr>
              <a:tr h="347472">
                <a:tc>
                  <a:txBody>
                    <a:bodyPr/>
                    <a:lstStyle/>
                    <a:p>
                      <a:r>
                        <a:rPr lang="en-US" sz="2400" b="1" dirty="0">
                          <a:solidFill>
                            <a:schemeClr val="accent2">
                              <a:lumMod val="50000"/>
                            </a:schemeClr>
                          </a:solidFill>
                        </a:rPr>
                        <a:t>3-Year </a:t>
                      </a:r>
                      <a:r>
                        <a:rPr lang="en-US" sz="2400" b="1" dirty="0" err="1">
                          <a:solidFill>
                            <a:schemeClr val="accent2">
                              <a:lumMod val="50000"/>
                            </a:schemeClr>
                          </a:solidFill>
                        </a:rPr>
                        <a:t>iDFS</a:t>
                      </a:r>
                      <a:r>
                        <a:rPr lang="en-US" sz="2400" b="1" dirty="0">
                          <a:solidFill>
                            <a:schemeClr val="accent2">
                              <a:lumMod val="50000"/>
                            </a:schemeClr>
                          </a:solidFill>
                        </a:rPr>
                        <a:t> rate</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solidFill>
                            <a:schemeClr val="bg1"/>
                          </a:solidFill>
                        </a:rPr>
                        <a:t>90%</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86%</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8149293"/>
                  </a:ext>
                </a:extLst>
              </a:tr>
              <a:tr h="347472">
                <a:tc gridSpan="3">
                  <a:txBody>
                    <a:bodyPr/>
                    <a:lstStyle/>
                    <a:p>
                      <a:pPr algn="ctr"/>
                      <a:r>
                        <a:rPr lang="en-US" sz="2400" dirty="0">
                          <a:solidFill>
                            <a:schemeClr val="bg1"/>
                          </a:solidFill>
                        </a:rPr>
                        <a:t>HR = 0.781 (95% CI: 0.613–0.997)</a:t>
                      </a:r>
                    </a:p>
                  </a:txBody>
                  <a:tcPr marL="137160" marR="137160" marT="13716" marB="13716">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400" dirty="0">
                          <a:solidFill>
                            <a:schemeClr val="bg1"/>
                          </a:solidFill>
                        </a:rPr>
                        <a:t>HR = 0.781 (95% CI: 0.613–0.997)</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31754864"/>
                  </a:ext>
                </a:extLst>
              </a:tr>
            </a:tbl>
          </a:graphicData>
        </a:graphic>
      </p:graphicFrame>
      <p:graphicFrame>
        <p:nvGraphicFramePr>
          <p:cNvPr id="102" name="Table 10">
            <a:extLst>
              <a:ext uri="{FF2B5EF4-FFF2-40B4-BE49-F238E27FC236}">
                <a16:creationId xmlns:a16="http://schemas.microsoft.com/office/drawing/2014/main" id="{BE007F43-EC88-A229-6539-C8123305EEC7}"/>
              </a:ext>
            </a:extLst>
          </p:cNvPr>
          <p:cNvGraphicFramePr>
            <a:graphicFrameLocks noGrp="1"/>
          </p:cNvGraphicFramePr>
          <p:nvPr>
            <p:extLst>
              <p:ext uri="{D42A27DB-BD31-4B8C-83A1-F6EECF244321}">
                <p14:modId xmlns:p14="http://schemas.microsoft.com/office/powerpoint/2010/main" val="2087881223"/>
              </p:ext>
            </p:extLst>
          </p:nvPr>
        </p:nvGraphicFramePr>
        <p:xfrm>
          <a:off x="2007955" y="5644541"/>
          <a:ext cx="6008285" cy="1682496"/>
        </p:xfrm>
        <a:graphic>
          <a:graphicData uri="http://schemas.openxmlformats.org/drawingml/2006/table">
            <a:tbl>
              <a:tblPr firstRow="1" bandRow="1">
                <a:tableStyleId>{5C22544A-7EE6-4342-B048-85BDC9FD1C3A}</a:tableStyleId>
              </a:tblPr>
              <a:tblGrid>
                <a:gridCol w="2289725">
                  <a:extLst>
                    <a:ext uri="{9D8B030D-6E8A-4147-A177-3AD203B41FA5}">
                      <a16:colId xmlns:a16="http://schemas.microsoft.com/office/drawing/2014/main" val="1675947710"/>
                    </a:ext>
                  </a:extLst>
                </a:gridCol>
                <a:gridCol w="1874520">
                  <a:extLst>
                    <a:ext uri="{9D8B030D-6E8A-4147-A177-3AD203B41FA5}">
                      <a16:colId xmlns:a16="http://schemas.microsoft.com/office/drawing/2014/main" val="1269547977"/>
                    </a:ext>
                  </a:extLst>
                </a:gridCol>
                <a:gridCol w="1844040">
                  <a:extLst>
                    <a:ext uri="{9D8B030D-6E8A-4147-A177-3AD203B41FA5}">
                      <a16:colId xmlns:a16="http://schemas.microsoft.com/office/drawing/2014/main" val="2716469778"/>
                    </a:ext>
                  </a:extLst>
                </a:gridCol>
              </a:tblGrid>
              <a:tr h="457200">
                <a:tc>
                  <a:txBody>
                    <a:bodyPr/>
                    <a:lstStyle/>
                    <a:p>
                      <a:endParaRPr lang="en-US" sz="2400" dirty="0"/>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err="1"/>
                        <a:t>Ribo</a:t>
                      </a:r>
                      <a:r>
                        <a:rPr lang="en-US" sz="2400" dirty="0"/>
                        <a:t> + NSAI</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t>NSAI alone</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14161708"/>
                  </a:ext>
                </a:extLst>
              </a:tr>
              <a:tr h="347472">
                <a:tc>
                  <a:txBody>
                    <a:bodyPr/>
                    <a:lstStyle/>
                    <a:p>
                      <a:r>
                        <a:rPr lang="en-US" sz="2400" b="1" dirty="0">
                          <a:solidFill>
                            <a:schemeClr val="accent2">
                              <a:lumMod val="50000"/>
                            </a:schemeClr>
                          </a:solidFill>
                        </a:rPr>
                        <a:t>n/N</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bg1"/>
                          </a:solidFill>
                        </a:rPr>
                        <a:t>71/1126</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93/1132</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1894755"/>
                  </a:ext>
                </a:extLst>
              </a:tr>
              <a:tr h="347472">
                <a:tc>
                  <a:txBody>
                    <a:bodyPr/>
                    <a:lstStyle/>
                    <a:p>
                      <a:r>
                        <a:rPr lang="en-US" sz="2400" b="1" dirty="0">
                          <a:solidFill>
                            <a:schemeClr val="accent2">
                              <a:lumMod val="50000"/>
                            </a:schemeClr>
                          </a:solidFill>
                        </a:rPr>
                        <a:t>3-Year </a:t>
                      </a:r>
                      <a:r>
                        <a:rPr lang="en-US" sz="2400" b="1" dirty="0" err="1">
                          <a:solidFill>
                            <a:schemeClr val="accent2">
                              <a:lumMod val="50000"/>
                            </a:schemeClr>
                          </a:solidFill>
                        </a:rPr>
                        <a:t>iDFS</a:t>
                      </a:r>
                      <a:r>
                        <a:rPr lang="en-US" sz="2400" b="1" dirty="0">
                          <a:solidFill>
                            <a:schemeClr val="accent2">
                              <a:lumMod val="50000"/>
                            </a:schemeClr>
                          </a:solidFill>
                        </a:rPr>
                        <a:t> rate</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solidFill>
                            <a:schemeClr val="bg1"/>
                          </a:solidFill>
                        </a:rPr>
                        <a:t>91%</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89%</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8149293"/>
                  </a:ext>
                </a:extLst>
              </a:tr>
              <a:tr h="347472">
                <a:tc gridSpan="3">
                  <a:txBody>
                    <a:bodyPr/>
                    <a:lstStyle/>
                    <a:p>
                      <a:pPr algn="ctr"/>
                      <a:r>
                        <a:rPr lang="en-US" sz="2400" dirty="0">
                          <a:solidFill>
                            <a:schemeClr val="bg1"/>
                          </a:solidFill>
                        </a:rPr>
                        <a:t>HR = 0.722 (95% CI: 0.530–0.983)</a:t>
                      </a:r>
                    </a:p>
                  </a:txBody>
                  <a:tcPr marL="137160" marR="137160" marT="13716" marB="13716">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400" dirty="0">
                          <a:solidFill>
                            <a:schemeClr val="bg1"/>
                          </a:solidFill>
                        </a:rPr>
                        <a:t>HR = 0.722 (95% CI: 0.530–0.983)</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31754864"/>
                  </a:ext>
                </a:extLst>
              </a:tr>
            </a:tbl>
          </a:graphicData>
        </a:graphic>
      </p:graphicFrame>
      <p:grpSp>
        <p:nvGrpSpPr>
          <p:cNvPr id="8550" name="Group 8549"/>
          <p:cNvGrpSpPr/>
          <p:nvPr/>
        </p:nvGrpSpPr>
        <p:grpSpPr>
          <a:xfrm>
            <a:off x="9402078" y="1977972"/>
            <a:ext cx="8196230" cy="6979121"/>
            <a:chOff x="9402078" y="1977972"/>
            <a:chExt cx="8196230" cy="6979121"/>
          </a:xfrm>
        </p:grpSpPr>
        <p:sp>
          <p:nvSpPr>
            <p:cNvPr id="9" name="TextBox 8"/>
            <p:cNvSpPr txBox="1"/>
            <p:nvPr/>
          </p:nvSpPr>
          <p:spPr>
            <a:xfrm rot="16200000">
              <a:off x="8965388" y="4882375"/>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11" name="TextBox 10"/>
            <p:cNvSpPr txBox="1"/>
            <p:nvPr/>
          </p:nvSpPr>
          <p:spPr>
            <a:xfrm>
              <a:off x="12221439" y="1977972"/>
              <a:ext cx="3469411" cy="646331"/>
            </a:xfrm>
            <a:prstGeom prst="rect">
              <a:avLst/>
            </a:prstGeom>
            <a:noFill/>
          </p:spPr>
          <p:txBody>
            <a:bodyPr wrap="none" rtlCol="0">
              <a:spAutoFit/>
            </a:bodyPr>
            <a:lstStyle/>
            <a:p>
              <a:pPr algn="ctr"/>
              <a:r>
                <a:rPr lang="en-US" sz="3600" b="1" dirty="0">
                  <a:solidFill>
                    <a:schemeClr val="accent2"/>
                  </a:solidFill>
                </a:rPr>
                <a:t>Postmenopausal</a:t>
              </a:r>
            </a:p>
          </p:txBody>
        </p:sp>
        <p:grpSp>
          <p:nvGrpSpPr>
            <p:cNvPr id="58" name="Group 57"/>
            <p:cNvGrpSpPr/>
            <p:nvPr/>
          </p:nvGrpSpPr>
          <p:grpSpPr>
            <a:xfrm>
              <a:off x="9983683" y="2684206"/>
              <a:ext cx="7316176" cy="5147187"/>
              <a:chOff x="-9372410" y="1648289"/>
              <a:chExt cx="8704518" cy="6666982"/>
            </a:xfrm>
          </p:grpSpPr>
          <p:sp>
            <p:nvSpPr>
              <p:cNvPr id="59" name="Rectangle 15">
                <a:extLst>
                  <a:ext uri="{FF2B5EF4-FFF2-40B4-BE49-F238E27FC236}">
                    <a16:creationId xmlns:a16="http://schemas.microsoft.com/office/drawing/2014/main" id="{B5CD9D22-EF0E-2F2A-F8F0-8F207294E04D}"/>
                  </a:ext>
                </a:extLst>
              </p:cNvPr>
              <p:cNvSpPr>
                <a:spLocks noChangeArrowheads="1"/>
              </p:cNvSpPr>
              <p:nvPr/>
            </p:nvSpPr>
            <p:spPr bwMode="auto">
              <a:xfrm>
                <a:off x="-9026337" y="758270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0</a:t>
                </a:r>
                <a:endParaRPr lang="en-US" altLang="en-US" sz="4800" b="1">
                  <a:solidFill>
                    <a:schemeClr val="bg1"/>
                  </a:solidFill>
                </a:endParaRPr>
              </a:p>
            </p:txBody>
          </p:sp>
          <p:sp>
            <p:nvSpPr>
              <p:cNvPr id="60" name="Rectangle 16">
                <a:extLst>
                  <a:ext uri="{FF2B5EF4-FFF2-40B4-BE49-F238E27FC236}">
                    <a16:creationId xmlns:a16="http://schemas.microsoft.com/office/drawing/2014/main" id="{825725F5-3F92-8921-DA68-268BE0C74489}"/>
                  </a:ext>
                </a:extLst>
              </p:cNvPr>
              <p:cNvSpPr>
                <a:spLocks noChangeArrowheads="1"/>
              </p:cNvSpPr>
              <p:nvPr/>
            </p:nvSpPr>
            <p:spPr bwMode="auto">
              <a:xfrm>
                <a:off x="-9196715" y="520681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40</a:t>
                </a:r>
                <a:endParaRPr lang="en-US" altLang="en-US" sz="4800" b="1">
                  <a:solidFill>
                    <a:schemeClr val="bg1"/>
                  </a:solidFill>
                </a:endParaRPr>
              </a:p>
            </p:txBody>
          </p:sp>
          <p:sp>
            <p:nvSpPr>
              <p:cNvPr id="61" name="Rectangle 17">
                <a:extLst>
                  <a:ext uri="{FF2B5EF4-FFF2-40B4-BE49-F238E27FC236}">
                    <a16:creationId xmlns:a16="http://schemas.microsoft.com/office/drawing/2014/main" id="{6FAA1781-4D28-6A7A-7418-575549F35316}"/>
                  </a:ext>
                </a:extLst>
              </p:cNvPr>
              <p:cNvSpPr>
                <a:spLocks noChangeArrowheads="1"/>
              </p:cNvSpPr>
              <p:nvPr/>
            </p:nvSpPr>
            <p:spPr bwMode="auto">
              <a:xfrm>
                <a:off x="-9196715" y="4024183"/>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60</a:t>
                </a:r>
                <a:endParaRPr lang="en-US" altLang="en-US" sz="4800" b="1">
                  <a:solidFill>
                    <a:schemeClr val="bg1"/>
                  </a:solidFill>
                </a:endParaRPr>
              </a:p>
            </p:txBody>
          </p:sp>
          <p:sp>
            <p:nvSpPr>
              <p:cNvPr id="62" name="Rectangle 18">
                <a:extLst>
                  <a:ext uri="{FF2B5EF4-FFF2-40B4-BE49-F238E27FC236}">
                    <a16:creationId xmlns:a16="http://schemas.microsoft.com/office/drawing/2014/main" id="{5C5F3599-78F4-2ADB-CD2D-ABEDF9BBCCED}"/>
                  </a:ext>
                </a:extLst>
              </p:cNvPr>
              <p:cNvSpPr>
                <a:spLocks noChangeArrowheads="1"/>
              </p:cNvSpPr>
              <p:nvPr/>
            </p:nvSpPr>
            <p:spPr bwMode="auto">
              <a:xfrm>
                <a:off x="-9196715" y="2836237"/>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80</a:t>
                </a:r>
                <a:endParaRPr lang="en-US" altLang="en-US" sz="4800" b="1">
                  <a:solidFill>
                    <a:schemeClr val="bg1"/>
                  </a:solidFill>
                </a:endParaRPr>
              </a:p>
            </p:txBody>
          </p:sp>
          <p:sp>
            <p:nvSpPr>
              <p:cNvPr id="63" name="Rectangle 19">
                <a:extLst>
                  <a:ext uri="{FF2B5EF4-FFF2-40B4-BE49-F238E27FC236}">
                    <a16:creationId xmlns:a16="http://schemas.microsoft.com/office/drawing/2014/main" id="{A63057C1-CAFB-EE99-D671-F4B5FD79F16E}"/>
                  </a:ext>
                </a:extLst>
              </p:cNvPr>
              <p:cNvSpPr>
                <a:spLocks noChangeArrowheads="1"/>
              </p:cNvSpPr>
              <p:nvPr/>
            </p:nvSpPr>
            <p:spPr bwMode="auto">
              <a:xfrm>
                <a:off x="-9372410" y="1648289"/>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dirty="0">
                    <a:solidFill>
                      <a:schemeClr val="bg1"/>
                    </a:solidFill>
                  </a:rPr>
                  <a:t>100</a:t>
                </a:r>
                <a:endParaRPr lang="en-US" altLang="en-US" sz="4800" b="1" dirty="0">
                  <a:solidFill>
                    <a:schemeClr val="bg1"/>
                  </a:solidFill>
                </a:endParaRPr>
              </a:p>
            </p:txBody>
          </p:sp>
          <p:sp>
            <p:nvSpPr>
              <p:cNvPr id="64" name="Rectangle 20">
                <a:extLst>
                  <a:ext uri="{FF2B5EF4-FFF2-40B4-BE49-F238E27FC236}">
                    <a16:creationId xmlns:a16="http://schemas.microsoft.com/office/drawing/2014/main" id="{7A49FCEE-F3A0-2DF9-AA77-8B9F494A8872}"/>
                  </a:ext>
                </a:extLst>
              </p:cNvPr>
              <p:cNvSpPr>
                <a:spLocks noChangeArrowheads="1"/>
              </p:cNvSpPr>
              <p:nvPr/>
            </p:nvSpPr>
            <p:spPr bwMode="auto">
              <a:xfrm>
                <a:off x="-8293992"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0</a:t>
                </a:r>
                <a:endParaRPr lang="en-US" altLang="en-US" sz="4400" b="1">
                  <a:solidFill>
                    <a:schemeClr val="bg1"/>
                  </a:solidFill>
                </a:endParaRPr>
              </a:p>
            </p:txBody>
          </p:sp>
          <p:sp>
            <p:nvSpPr>
              <p:cNvPr id="65" name="Rectangle 21">
                <a:extLst>
                  <a:ext uri="{FF2B5EF4-FFF2-40B4-BE49-F238E27FC236}">
                    <a16:creationId xmlns:a16="http://schemas.microsoft.com/office/drawing/2014/main" id="{5F34EF04-D780-B799-0108-7A85029823A4}"/>
                  </a:ext>
                </a:extLst>
              </p:cNvPr>
              <p:cNvSpPr>
                <a:spLocks noChangeArrowheads="1"/>
              </p:cNvSpPr>
              <p:nvPr/>
            </p:nvSpPr>
            <p:spPr bwMode="auto">
              <a:xfrm>
                <a:off x="-7387751"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6</a:t>
                </a:r>
                <a:endParaRPr lang="en-US" altLang="en-US" sz="4400" b="1">
                  <a:solidFill>
                    <a:schemeClr val="bg1"/>
                  </a:solidFill>
                </a:endParaRPr>
              </a:p>
            </p:txBody>
          </p:sp>
          <p:sp>
            <p:nvSpPr>
              <p:cNvPr id="66" name="Rectangle 22">
                <a:extLst>
                  <a:ext uri="{FF2B5EF4-FFF2-40B4-BE49-F238E27FC236}">
                    <a16:creationId xmlns:a16="http://schemas.microsoft.com/office/drawing/2014/main" id="{7A18D3FB-4FB3-3ECC-EBE9-2105636FAE63}"/>
                  </a:ext>
                </a:extLst>
              </p:cNvPr>
              <p:cNvSpPr>
                <a:spLocks noChangeArrowheads="1"/>
              </p:cNvSpPr>
              <p:nvPr/>
            </p:nvSpPr>
            <p:spPr bwMode="auto">
              <a:xfrm>
                <a:off x="-6560023"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12</a:t>
                </a:r>
                <a:endParaRPr lang="en-US" altLang="en-US" sz="4400" b="1">
                  <a:solidFill>
                    <a:schemeClr val="bg1"/>
                  </a:solidFill>
                </a:endParaRPr>
              </a:p>
            </p:txBody>
          </p:sp>
          <p:sp>
            <p:nvSpPr>
              <p:cNvPr id="67" name="Rectangle 23">
                <a:extLst>
                  <a:ext uri="{FF2B5EF4-FFF2-40B4-BE49-F238E27FC236}">
                    <a16:creationId xmlns:a16="http://schemas.microsoft.com/office/drawing/2014/main" id="{B6A5FD35-EC8A-9041-B6BB-16B31E377F91}"/>
                  </a:ext>
                </a:extLst>
              </p:cNvPr>
              <p:cNvSpPr>
                <a:spLocks noChangeArrowheads="1"/>
              </p:cNvSpPr>
              <p:nvPr/>
            </p:nvSpPr>
            <p:spPr bwMode="auto">
              <a:xfrm>
                <a:off x="-3849272"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30</a:t>
                </a:r>
                <a:endParaRPr lang="en-US" altLang="en-US" sz="4400" b="1">
                  <a:solidFill>
                    <a:schemeClr val="bg1"/>
                  </a:solidFill>
                </a:endParaRPr>
              </a:p>
            </p:txBody>
          </p:sp>
          <p:sp>
            <p:nvSpPr>
              <p:cNvPr id="68" name="Rectangle 24">
                <a:extLst>
                  <a:ext uri="{FF2B5EF4-FFF2-40B4-BE49-F238E27FC236}">
                    <a16:creationId xmlns:a16="http://schemas.microsoft.com/office/drawing/2014/main" id="{385FA291-EFB1-9B7B-629D-1D7DDEB26D5C}"/>
                  </a:ext>
                </a:extLst>
              </p:cNvPr>
              <p:cNvSpPr>
                <a:spLocks noChangeArrowheads="1"/>
              </p:cNvSpPr>
              <p:nvPr/>
            </p:nvSpPr>
            <p:spPr bwMode="auto">
              <a:xfrm>
                <a:off x="-4750197"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24</a:t>
                </a:r>
                <a:endParaRPr lang="en-US" altLang="en-US" sz="4400" b="1">
                  <a:solidFill>
                    <a:schemeClr val="bg1"/>
                  </a:solidFill>
                </a:endParaRPr>
              </a:p>
            </p:txBody>
          </p:sp>
          <p:sp>
            <p:nvSpPr>
              <p:cNvPr id="69" name="Rectangle 25">
                <a:extLst>
                  <a:ext uri="{FF2B5EF4-FFF2-40B4-BE49-F238E27FC236}">
                    <a16:creationId xmlns:a16="http://schemas.microsoft.com/office/drawing/2014/main" id="{F3CDBE9C-E93D-22BD-DACE-BF3D3978C00D}"/>
                  </a:ext>
                </a:extLst>
              </p:cNvPr>
              <p:cNvSpPr>
                <a:spLocks noChangeArrowheads="1"/>
              </p:cNvSpPr>
              <p:nvPr/>
            </p:nvSpPr>
            <p:spPr bwMode="auto">
              <a:xfrm>
                <a:off x="-5653781"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18</a:t>
                </a:r>
                <a:endParaRPr lang="en-US" altLang="en-US" sz="4400" b="1">
                  <a:solidFill>
                    <a:schemeClr val="bg1"/>
                  </a:solidFill>
                </a:endParaRPr>
              </a:p>
            </p:txBody>
          </p:sp>
          <p:sp>
            <p:nvSpPr>
              <p:cNvPr id="70" name="Rectangle 26">
                <a:extLst>
                  <a:ext uri="{FF2B5EF4-FFF2-40B4-BE49-F238E27FC236}">
                    <a16:creationId xmlns:a16="http://schemas.microsoft.com/office/drawing/2014/main" id="{B6E8BE2D-A464-AE45-31AB-CEA9B1270274}"/>
                  </a:ext>
                </a:extLst>
              </p:cNvPr>
              <p:cNvSpPr>
                <a:spLocks noChangeArrowheads="1"/>
              </p:cNvSpPr>
              <p:nvPr/>
            </p:nvSpPr>
            <p:spPr bwMode="auto">
              <a:xfrm>
                <a:off x="-2943030"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36</a:t>
                </a:r>
                <a:endParaRPr lang="en-US" altLang="en-US" sz="4400" b="1">
                  <a:solidFill>
                    <a:schemeClr val="bg1"/>
                  </a:solidFill>
                </a:endParaRPr>
              </a:p>
            </p:txBody>
          </p:sp>
          <p:sp>
            <p:nvSpPr>
              <p:cNvPr id="71" name="Rectangle 27">
                <a:extLst>
                  <a:ext uri="{FF2B5EF4-FFF2-40B4-BE49-F238E27FC236}">
                    <a16:creationId xmlns:a16="http://schemas.microsoft.com/office/drawing/2014/main" id="{95C5B1C8-0A70-7B16-C6A5-924D7F457EA9}"/>
                  </a:ext>
                </a:extLst>
              </p:cNvPr>
              <p:cNvSpPr>
                <a:spLocks noChangeArrowheads="1"/>
              </p:cNvSpPr>
              <p:nvPr/>
            </p:nvSpPr>
            <p:spPr bwMode="auto">
              <a:xfrm>
                <a:off x="-203944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42</a:t>
                </a:r>
                <a:endParaRPr lang="en-US" altLang="en-US" sz="4400" b="1">
                  <a:solidFill>
                    <a:schemeClr val="bg1"/>
                  </a:solidFill>
                </a:endParaRPr>
              </a:p>
            </p:txBody>
          </p:sp>
          <p:sp>
            <p:nvSpPr>
              <p:cNvPr id="72" name="Rectangle 28">
                <a:extLst>
                  <a:ext uri="{FF2B5EF4-FFF2-40B4-BE49-F238E27FC236}">
                    <a16:creationId xmlns:a16="http://schemas.microsoft.com/office/drawing/2014/main" id="{6CEE2D7D-6D8F-DE5D-5043-F9658FC35975}"/>
                  </a:ext>
                </a:extLst>
              </p:cNvPr>
              <p:cNvSpPr>
                <a:spLocks noChangeArrowheads="1"/>
              </p:cNvSpPr>
              <p:nvPr/>
            </p:nvSpPr>
            <p:spPr bwMode="auto">
              <a:xfrm>
                <a:off x="-113320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48</a:t>
                </a:r>
                <a:endParaRPr lang="en-US" altLang="en-US" sz="4400" b="1">
                  <a:solidFill>
                    <a:schemeClr val="bg1"/>
                  </a:solidFill>
                </a:endParaRPr>
              </a:p>
            </p:txBody>
          </p:sp>
          <p:sp>
            <p:nvSpPr>
              <p:cNvPr id="73" name="Rectangle 54">
                <a:extLst>
                  <a:ext uri="{FF2B5EF4-FFF2-40B4-BE49-F238E27FC236}">
                    <a16:creationId xmlns:a16="http://schemas.microsoft.com/office/drawing/2014/main" id="{FD316FA7-0703-616F-B8A0-337461E529A7}"/>
                  </a:ext>
                </a:extLst>
              </p:cNvPr>
              <p:cNvSpPr>
                <a:spLocks noChangeArrowheads="1"/>
              </p:cNvSpPr>
              <p:nvPr/>
            </p:nvSpPr>
            <p:spPr bwMode="auto">
              <a:xfrm>
                <a:off x="-9196715" y="639476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20</a:t>
                </a:r>
                <a:endParaRPr lang="en-US" altLang="en-US" sz="4800" b="1">
                  <a:solidFill>
                    <a:schemeClr val="bg1"/>
                  </a:solidFill>
                </a:endParaRPr>
              </a:p>
            </p:txBody>
          </p:sp>
          <p:sp>
            <p:nvSpPr>
              <p:cNvPr id="74" name="Rectangle 55">
                <a:extLst>
                  <a:ext uri="{FF2B5EF4-FFF2-40B4-BE49-F238E27FC236}">
                    <a16:creationId xmlns:a16="http://schemas.microsoft.com/office/drawing/2014/main" id="{101D1E93-53BC-0175-1D47-81B4F151696D}"/>
                  </a:ext>
                </a:extLst>
              </p:cNvPr>
              <p:cNvSpPr>
                <a:spLocks noChangeArrowheads="1"/>
              </p:cNvSpPr>
              <p:nvPr/>
            </p:nvSpPr>
            <p:spPr bwMode="auto">
              <a:xfrm>
                <a:off x="-9196715" y="698474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10</a:t>
                </a:r>
                <a:endParaRPr lang="en-US" altLang="en-US" sz="4800" b="1">
                  <a:solidFill>
                    <a:schemeClr val="bg1"/>
                  </a:solidFill>
                </a:endParaRPr>
              </a:p>
            </p:txBody>
          </p:sp>
          <p:sp>
            <p:nvSpPr>
              <p:cNvPr id="75" name="Rectangle 56">
                <a:extLst>
                  <a:ext uri="{FF2B5EF4-FFF2-40B4-BE49-F238E27FC236}">
                    <a16:creationId xmlns:a16="http://schemas.microsoft.com/office/drawing/2014/main" id="{64F61D0A-FB46-3A8D-11C1-63035A5D7FB5}"/>
                  </a:ext>
                </a:extLst>
              </p:cNvPr>
              <p:cNvSpPr>
                <a:spLocks noChangeArrowheads="1"/>
              </p:cNvSpPr>
              <p:nvPr/>
            </p:nvSpPr>
            <p:spPr bwMode="auto">
              <a:xfrm>
                <a:off x="-9196715" y="461682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50</a:t>
                </a:r>
                <a:endParaRPr lang="en-US" altLang="en-US" sz="4800" b="1">
                  <a:solidFill>
                    <a:schemeClr val="bg1"/>
                  </a:solidFill>
                </a:endParaRPr>
              </a:p>
            </p:txBody>
          </p:sp>
          <p:sp>
            <p:nvSpPr>
              <p:cNvPr id="76" name="Rectangle 57">
                <a:extLst>
                  <a:ext uri="{FF2B5EF4-FFF2-40B4-BE49-F238E27FC236}">
                    <a16:creationId xmlns:a16="http://schemas.microsoft.com/office/drawing/2014/main" id="{7E5286ED-EFAF-E345-1690-A5C7389A2ADA}"/>
                  </a:ext>
                </a:extLst>
              </p:cNvPr>
              <p:cNvSpPr>
                <a:spLocks noChangeArrowheads="1"/>
              </p:cNvSpPr>
              <p:nvPr/>
            </p:nvSpPr>
            <p:spPr bwMode="auto">
              <a:xfrm>
                <a:off x="-9196715" y="342888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70</a:t>
                </a:r>
                <a:endParaRPr lang="en-US" altLang="en-US" sz="4800" b="1">
                  <a:solidFill>
                    <a:schemeClr val="bg1"/>
                  </a:solidFill>
                </a:endParaRPr>
              </a:p>
            </p:txBody>
          </p:sp>
          <p:sp>
            <p:nvSpPr>
              <p:cNvPr id="77" name="Rectangle 58">
                <a:extLst>
                  <a:ext uri="{FF2B5EF4-FFF2-40B4-BE49-F238E27FC236}">
                    <a16:creationId xmlns:a16="http://schemas.microsoft.com/office/drawing/2014/main" id="{CE7078EB-3A9D-8211-41F6-254FE19BD3F1}"/>
                  </a:ext>
                </a:extLst>
              </p:cNvPr>
              <p:cNvSpPr>
                <a:spLocks noChangeArrowheads="1"/>
              </p:cNvSpPr>
              <p:nvPr/>
            </p:nvSpPr>
            <p:spPr bwMode="auto">
              <a:xfrm>
                <a:off x="-9196715" y="224624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90</a:t>
                </a:r>
                <a:endParaRPr lang="en-US" altLang="en-US" sz="4800" b="1">
                  <a:solidFill>
                    <a:schemeClr val="bg1"/>
                  </a:solidFill>
                </a:endParaRPr>
              </a:p>
            </p:txBody>
          </p:sp>
          <p:sp>
            <p:nvSpPr>
              <p:cNvPr id="78" name="Rectangle 59">
                <a:extLst>
                  <a:ext uri="{FF2B5EF4-FFF2-40B4-BE49-F238E27FC236}">
                    <a16:creationId xmlns:a16="http://schemas.microsoft.com/office/drawing/2014/main" id="{7F304A66-65D0-A221-9964-FE3E3D2EF216}"/>
                  </a:ext>
                </a:extLst>
              </p:cNvPr>
              <p:cNvSpPr>
                <a:spLocks noChangeArrowheads="1"/>
              </p:cNvSpPr>
              <p:nvPr/>
            </p:nvSpPr>
            <p:spPr bwMode="auto">
              <a:xfrm>
                <a:off x="-9196715" y="5804774"/>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30</a:t>
                </a:r>
                <a:endParaRPr lang="en-US" altLang="en-US" sz="4800" b="1">
                  <a:solidFill>
                    <a:schemeClr val="bg1"/>
                  </a:solidFill>
                </a:endParaRPr>
              </a:p>
            </p:txBody>
          </p:sp>
          <p:grpSp>
            <p:nvGrpSpPr>
              <p:cNvPr id="79" name="Group 78"/>
              <p:cNvGrpSpPr/>
              <p:nvPr/>
            </p:nvGrpSpPr>
            <p:grpSpPr>
              <a:xfrm>
                <a:off x="-8781543" y="1734192"/>
                <a:ext cx="8113651" cy="6221441"/>
                <a:chOff x="1653949" y="1715595"/>
                <a:chExt cx="7269957" cy="5574507"/>
              </a:xfrm>
            </p:grpSpPr>
            <p:sp>
              <p:nvSpPr>
                <p:cNvPr id="80" name="Line 50">
                  <a:extLst>
                    <a:ext uri="{FF2B5EF4-FFF2-40B4-BE49-F238E27FC236}">
                      <a16:creationId xmlns:a16="http://schemas.microsoft.com/office/drawing/2014/main" id="{5F80F321-8D26-DA6E-2709-C09D34AC3C8E}"/>
                    </a:ext>
                  </a:extLst>
                </p:cNvPr>
                <p:cNvSpPr>
                  <a:spLocks noChangeShapeType="1"/>
                </p:cNvSpPr>
                <p:nvPr/>
              </p:nvSpPr>
              <p:spPr bwMode="auto">
                <a:xfrm flipH="1">
                  <a:off x="1653949" y="179179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1" name="Line 51">
                  <a:extLst>
                    <a:ext uri="{FF2B5EF4-FFF2-40B4-BE49-F238E27FC236}">
                      <a16:creationId xmlns:a16="http://schemas.microsoft.com/office/drawing/2014/main" id="{8EDAF271-F046-98C4-2BE8-D9EF9DA7E68A}"/>
                    </a:ext>
                  </a:extLst>
                </p:cNvPr>
                <p:cNvSpPr>
                  <a:spLocks noChangeShapeType="1"/>
                </p:cNvSpPr>
                <p:nvPr/>
              </p:nvSpPr>
              <p:spPr bwMode="auto">
                <a:xfrm flipH="1">
                  <a:off x="1653949" y="28562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2" name="Line 52">
                  <a:extLst>
                    <a:ext uri="{FF2B5EF4-FFF2-40B4-BE49-F238E27FC236}">
                      <a16:creationId xmlns:a16="http://schemas.microsoft.com/office/drawing/2014/main" id="{EC4864DD-AA7C-1C38-EB1E-A95DEEDCF2AE}"/>
                    </a:ext>
                  </a:extLst>
                </p:cNvPr>
                <p:cNvSpPr>
                  <a:spLocks noChangeShapeType="1"/>
                </p:cNvSpPr>
                <p:nvPr/>
              </p:nvSpPr>
              <p:spPr bwMode="auto">
                <a:xfrm flipH="1">
                  <a:off x="1653949" y="3915870"/>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3" name="Line 53">
                  <a:extLst>
                    <a:ext uri="{FF2B5EF4-FFF2-40B4-BE49-F238E27FC236}">
                      <a16:creationId xmlns:a16="http://schemas.microsoft.com/office/drawing/2014/main" id="{A2E86EF8-52A6-38FA-5C88-03A45760C9A9}"/>
                    </a:ext>
                  </a:extLst>
                </p:cNvPr>
                <p:cNvSpPr>
                  <a:spLocks noChangeShapeType="1"/>
                </p:cNvSpPr>
                <p:nvPr/>
              </p:nvSpPr>
              <p:spPr bwMode="auto">
                <a:xfrm flipH="1">
                  <a:off x="1653949" y="49802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4" name="Line 60">
                  <a:extLst>
                    <a:ext uri="{FF2B5EF4-FFF2-40B4-BE49-F238E27FC236}">
                      <a16:creationId xmlns:a16="http://schemas.microsoft.com/office/drawing/2014/main" id="{2C6CA599-DC01-77E1-C6AC-C5AB9A731AE2}"/>
                    </a:ext>
                  </a:extLst>
                </p:cNvPr>
                <p:cNvSpPr>
                  <a:spLocks noChangeShapeType="1"/>
                </p:cNvSpPr>
                <p:nvPr/>
              </p:nvSpPr>
              <p:spPr bwMode="auto">
                <a:xfrm flipH="1">
                  <a:off x="1653949" y="60399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5" name="Line 61">
                  <a:extLst>
                    <a:ext uri="{FF2B5EF4-FFF2-40B4-BE49-F238E27FC236}">
                      <a16:creationId xmlns:a16="http://schemas.microsoft.com/office/drawing/2014/main" id="{4971962A-B5A6-0E62-0784-400CE933810B}"/>
                    </a:ext>
                  </a:extLst>
                </p:cNvPr>
                <p:cNvSpPr>
                  <a:spLocks noChangeShapeType="1"/>
                </p:cNvSpPr>
                <p:nvPr/>
              </p:nvSpPr>
              <p:spPr bwMode="auto">
                <a:xfrm flipH="1">
                  <a:off x="1653949" y="710436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6" name="Line 62">
                  <a:extLst>
                    <a:ext uri="{FF2B5EF4-FFF2-40B4-BE49-F238E27FC236}">
                      <a16:creationId xmlns:a16="http://schemas.microsoft.com/office/drawing/2014/main" id="{B21E78A6-66AF-3ED2-032E-DACB3A2BAC23}"/>
                    </a:ext>
                  </a:extLst>
                </p:cNvPr>
                <p:cNvSpPr>
                  <a:spLocks noChangeShapeType="1"/>
                </p:cNvSpPr>
                <p:nvPr/>
              </p:nvSpPr>
              <p:spPr bwMode="auto">
                <a:xfrm flipH="1">
                  <a:off x="1653949" y="23228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7" name="Line 63">
                  <a:extLst>
                    <a:ext uri="{FF2B5EF4-FFF2-40B4-BE49-F238E27FC236}">
                      <a16:creationId xmlns:a16="http://schemas.microsoft.com/office/drawing/2014/main" id="{C54227A5-D419-925D-FD5D-3218097BCEB2}"/>
                    </a:ext>
                  </a:extLst>
                </p:cNvPr>
                <p:cNvSpPr>
                  <a:spLocks noChangeShapeType="1"/>
                </p:cNvSpPr>
                <p:nvPr/>
              </p:nvSpPr>
              <p:spPr bwMode="auto">
                <a:xfrm flipH="1">
                  <a:off x="1653949" y="3387232"/>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8" name="Line 64">
                  <a:extLst>
                    <a:ext uri="{FF2B5EF4-FFF2-40B4-BE49-F238E27FC236}">
                      <a16:creationId xmlns:a16="http://schemas.microsoft.com/office/drawing/2014/main" id="{57D73FAD-C813-CC8A-9783-648411EAA86B}"/>
                    </a:ext>
                  </a:extLst>
                </p:cNvPr>
                <p:cNvSpPr>
                  <a:spLocks noChangeShapeType="1"/>
                </p:cNvSpPr>
                <p:nvPr/>
              </p:nvSpPr>
              <p:spPr bwMode="auto">
                <a:xfrm flipH="1">
                  <a:off x="1653949" y="44468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9" name="Line 65">
                  <a:extLst>
                    <a:ext uri="{FF2B5EF4-FFF2-40B4-BE49-F238E27FC236}">
                      <a16:creationId xmlns:a16="http://schemas.microsoft.com/office/drawing/2014/main" id="{D84D8208-8A13-A80C-0DF5-E228F980AC8A}"/>
                    </a:ext>
                  </a:extLst>
                </p:cNvPr>
                <p:cNvSpPr>
                  <a:spLocks noChangeShapeType="1"/>
                </p:cNvSpPr>
                <p:nvPr/>
              </p:nvSpPr>
              <p:spPr bwMode="auto">
                <a:xfrm flipH="1">
                  <a:off x="1653949" y="5508926"/>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0" name="Line 66">
                  <a:extLst>
                    <a:ext uri="{FF2B5EF4-FFF2-40B4-BE49-F238E27FC236}">
                      <a16:creationId xmlns:a16="http://schemas.microsoft.com/office/drawing/2014/main" id="{15E24DEF-1A98-3856-6F96-3E880AA4CE3F}"/>
                    </a:ext>
                  </a:extLst>
                </p:cNvPr>
                <p:cNvSpPr>
                  <a:spLocks noChangeShapeType="1"/>
                </p:cNvSpPr>
                <p:nvPr/>
              </p:nvSpPr>
              <p:spPr bwMode="auto">
                <a:xfrm flipH="1">
                  <a:off x="1653949" y="65733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1" name="Freeform 67">
                  <a:extLst>
                    <a:ext uri="{FF2B5EF4-FFF2-40B4-BE49-F238E27FC236}">
                      <a16:creationId xmlns:a16="http://schemas.microsoft.com/office/drawing/2014/main" id="{F160C9E7-9936-17FB-3C79-09D4428B1EFF}"/>
                    </a:ext>
                  </a:extLst>
                </p:cNvPr>
                <p:cNvSpPr>
                  <a:spLocks/>
                </p:cNvSpPr>
                <p:nvPr/>
              </p:nvSpPr>
              <p:spPr bwMode="auto">
                <a:xfrm>
                  <a:off x="1763486" y="1715595"/>
                  <a:ext cx="7160420" cy="5469732"/>
                </a:xfrm>
                <a:custGeom>
                  <a:avLst/>
                  <a:gdLst>
                    <a:gd name="T0" fmla="*/ 3007 w 3007"/>
                    <a:gd name="T1" fmla="*/ 2297 h 2297"/>
                    <a:gd name="T2" fmla="*/ 0 w 3007"/>
                    <a:gd name="T3" fmla="*/ 2297 h 2297"/>
                    <a:gd name="T4" fmla="*/ 0 w 3007"/>
                    <a:gd name="T5" fmla="*/ 0 h 2297"/>
                  </a:gdLst>
                  <a:ahLst/>
                  <a:cxnLst>
                    <a:cxn ang="0">
                      <a:pos x="T0" y="T1"/>
                    </a:cxn>
                    <a:cxn ang="0">
                      <a:pos x="T2" y="T3"/>
                    </a:cxn>
                    <a:cxn ang="0">
                      <a:pos x="T4" y="T5"/>
                    </a:cxn>
                  </a:cxnLst>
                  <a:rect l="0" t="0" r="r" b="b"/>
                  <a:pathLst>
                    <a:path w="3007" h="2297">
                      <a:moveTo>
                        <a:pt x="3007" y="2297"/>
                      </a:moveTo>
                      <a:lnTo>
                        <a:pt x="0" y="2297"/>
                      </a:lnTo>
                      <a:lnTo>
                        <a:pt x="0" y="0"/>
                      </a:lnTo>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2" name="Line 69">
                  <a:extLst>
                    <a:ext uri="{FF2B5EF4-FFF2-40B4-BE49-F238E27FC236}">
                      <a16:creationId xmlns:a16="http://schemas.microsoft.com/office/drawing/2014/main" id="{B85A4E76-215A-4236-B48F-D7B9E4223BAD}"/>
                    </a:ext>
                  </a:extLst>
                </p:cNvPr>
                <p:cNvSpPr>
                  <a:spLocks noChangeShapeType="1"/>
                </p:cNvSpPr>
                <p:nvPr/>
              </p:nvSpPr>
              <p:spPr bwMode="auto">
                <a:xfrm>
                  <a:off x="215401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3" name="Line 70">
                  <a:extLst>
                    <a:ext uri="{FF2B5EF4-FFF2-40B4-BE49-F238E27FC236}">
                      <a16:creationId xmlns:a16="http://schemas.microsoft.com/office/drawing/2014/main" id="{6B20E300-9661-CFAB-E70F-AE300D1D4DEB}"/>
                    </a:ext>
                  </a:extLst>
                </p:cNvPr>
                <p:cNvSpPr>
                  <a:spLocks noChangeShapeType="1"/>
                </p:cNvSpPr>
                <p:nvPr/>
              </p:nvSpPr>
              <p:spPr bwMode="auto">
                <a:xfrm>
                  <a:off x="377564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4" name="Line 71">
                  <a:extLst>
                    <a:ext uri="{FF2B5EF4-FFF2-40B4-BE49-F238E27FC236}">
                      <a16:creationId xmlns:a16="http://schemas.microsoft.com/office/drawing/2014/main" id="{B60363EA-4667-9A71-AAFF-EA52A851CB33}"/>
                    </a:ext>
                  </a:extLst>
                </p:cNvPr>
                <p:cNvSpPr>
                  <a:spLocks noChangeShapeType="1"/>
                </p:cNvSpPr>
                <p:nvPr/>
              </p:nvSpPr>
              <p:spPr bwMode="auto">
                <a:xfrm>
                  <a:off x="539489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5" name="Line 72">
                  <a:extLst>
                    <a:ext uri="{FF2B5EF4-FFF2-40B4-BE49-F238E27FC236}">
                      <a16:creationId xmlns:a16="http://schemas.microsoft.com/office/drawing/2014/main" id="{B813C89F-D4A1-A089-C890-3B9DB5675460}"/>
                    </a:ext>
                  </a:extLst>
                </p:cNvPr>
                <p:cNvSpPr>
                  <a:spLocks noChangeShapeType="1"/>
                </p:cNvSpPr>
                <p:nvPr/>
              </p:nvSpPr>
              <p:spPr bwMode="auto">
                <a:xfrm>
                  <a:off x="29660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6" name="Line 73">
                  <a:extLst>
                    <a:ext uri="{FF2B5EF4-FFF2-40B4-BE49-F238E27FC236}">
                      <a16:creationId xmlns:a16="http://schemas.microsoft.com/office/drawing/2014/main" id="{2E6B6BFC-E319-10F8-1335-266CCD7C4B16}"/>
                    </a:ext>
                  </a:extLst>
                </p:cNvPr>
                <p:cNvSpPr>
                  <a:spLocks noChangeShapeType="1"/>
                </p:cNvSpPr>
                <p:nvPr/>
              </p:nvSpPr>
              <p:spPr bwMode="auto">
                <a:xfrm>
                  <a:off x="45876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7" name="Line 74">
                  <a:extLst>
                    <a:ext uri="{FF2B5EF4-FFF2-40B4-BE49-F238E27FC236}">
                      <a16:creationId xmlns:a16="http://schemas.microsoft.com/office/drawing/2014/main" id="{EF8E11C7-89EF-0F03-5D04-66E215F9C48E}"/>
                    </a:ext>
                  </a:extLst>
                </p:cNvPr>
                <p:cNvSpPr>
                  <a:spLocks noChangeShapeType="1"/>
                </p:cNvSpPr>
                <p:nvPr/>
              </p:nvSpPr>
              <p:spPr bwMode="auto">
                <a:xfrm>
                  <a:off x="7016523"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8" name="Line 75">
                  <a:extLst>
                    <a:ext uri="{FF2B5EF4-FFF2-40B4-BE49-F238E27FC236}">
                      <a16:creationId xmlns:a16="http://schemas.microsoft.com/office/drawing/2014/main" id="{283A96CF-6D1B-C8A3-EAA0-B16D0CA871E3}"/>
                    </a:ext>
                  </a:extLst>
                </p:cNvPr>
                <p:cNvSpPr>
                  <a:spLocks noChangeShapeType="1"/>
                </p:cNvSpPr>
                <p:nvPr/>
              </p:nvSpPr>
              <p:spPr bwMode="auto">
                <a:xfrm>
                  <a:off x="78261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9" name="Line 76">
                  <a:extLst>
                    <a:ext uri="{FF2B5EF4-FFF2-40B4-BE49-F238E27FC236}">
                      <a16:creationId xmlns:a16="http://schemas.microsoft.com/office/drawing/2014/main" id="{8EB1FBE8-31DA-9600-C3ED-0B8F56882796}"/>
                    </a:ext>
                  </a:extLst>
                </p:cNvPr>
                <p:cNvSpPr>
                  <a:spLocks noChangeShapeType="1"/>
                </p:cNvSpPr>
                <p:nvPr/>
              </p:nvSpPr>
              <p:spPr bwMode="auto">
                <a:xfrm>
                  <a:off x="863815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0" name="Line 77">
                  <a:extLst>
                    <a:ext uri="{FF2B5EF4-FFF2-40B4-BE49-F238E27FC236}">
                      <a16:creationId xmlns:a16="http://schemas.microsoft.com/office/drawing/2014/main" id="{13D99736-EEA4-8172-7B30-745FF1851672}"/>
                    </a:ext>
                  </a:extLst>
                </p:cNvPr>
                <p:cNvSpPr>
                  <a:spLocks noChangeShapeType="1"/>
                </p:cNvSpPr>
                <p:nvPr/>
              </p:nvSpPr>
              <p:spPr bwMode="auto">
                <a:xfrm>
                  <a:off x="62045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grpSp>
        </p:grpSp>
        <p:sp>
          <p:nvSpPr>
            <p:cNvPr id="103" name="Rectangle 78">
              <a:extLst>
                <a:ext uri="{FF2B5EF4-FFF2-40B4-BE49-F238E27FC236}">
                  <a16:creationId xmlns:a16="http://schemas.microsoft.com/office/drawing/2014/main" id="{20EA180A-9BCB-7617-210F-E1415F9F8DFE}"/>
                </a:ext>
              </a:extLst>
            </p:cNvPr>
            <p:cNvSpPr>
              <a:spLocks noChangeArrowheads="1"/>
            </p:cNvSpPr>
            <p:nvPr/>
          </p:nvSpPr>
          <p:spPr bwMode="auto">
            <a:xfrm>
              <a:off x="9454785" y="8033763"/>
              <a:ext cx="81435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tabLst>
                  <a:tab pos="1608138" algn="ctr"/>
                  <a:tab pos="2344738" algn="ctr"/>
                  <a:tab pos="3141663" algn="ctr"/>
                  <a:tab pos="3894138" algn="ctr"/>
                  <a:tab pos="4689475" algn="ctr"/>
                  <a:tab pos="5427663" algn="ctr"/>
                  <a:tab pos="6180138" algn="ctr"/>
                  <a:tab pos="6916738" algn="ctr"/>
                  <a:tab pos="7654925" algn="ctr"/>
                </a:tabLst>
                <a:defRPr/>
              </a:pPr>
              <a:r>
                <a:rPr lang="en-US" altLang="en-US" sz="2000" b="1" dirty="0">
                  <a:solidFill>
                    <a:schemeClr val="bg1"/>
                  </a:solidFill>
                  <a:latin typeface="+mj-lt"/>
                </a:rPr>
                <a:t>No. at risk</a:t>
              </a:r>
            </a:p>
            <a:p>
              <a:pPr lvl="0" defTabSz="1371600" eaLnBrk="1" fontAlgn="auto" hangingPunct="1">
                <a:spcBef>
                  <a:spcPts val="0"/>
                </a:spcBef>
                <a:spcAft>
                  <a:spcPts val="0"/>
                </a:spcAft>
                <a:tabLst>
                  <a:tab pos="1608138" algn="ctr"/>
                  <a:tab pos="2344738" algn="ctr"/>
                  <a:tab pos="3141663" algn="ctr"/>
                  <a:tab pos="3894138" algn="ctr"/>
                  <a:tab pos="4689475" algn="ctr"/>
                  <a:tab pos="5427663" algn="ctr"/>
                  <a:tab pos="6180138" algn="ctr"/>
                  <a:tab pos="6916738" algn="ctr"/>
                  <a:tab pos="7654925" algn="ctr"/>
                </a:tabLst>
                <a:defRPr/>
              </a:pPr>
              <a:r>
                <a:rPr lang="en-US" altLang="en-US" sz="2000" b="1" dirty="0" err="1">
                  <a:solidFill>
                    <a:srgbClr val="6DCFF6">
                      <a:lumMod val="75000"/>
                    </a:srgbClr>
                  </a:solidFill>
                  <a:latin typeface="Calibri"/>
                </a:rPr>
                <a:t>Ribo+NSAI</a:t>
              </a:r>
              <a:r>
                <a:rPr lang="en-US" altLang="en-US" sz="2000" b="1" dirty="0">
                  <a:solidFill>
                    <a:srgbClr val="6DCFF6">
                      <a:lumMod val="75000"/>
                    </a:srgbClr>
                  </a:solidFill>
                  <a:latin typeface="Calibri"/>
                </a:rPr>
                <a:t>	</a:t>
              </a:r>
              <a:r>
                <a:rPr lang="en-US" altLang="en-US" sz="2000" b="1" dirty="0">
                  <a:solidFill>
                    <a:schemeClr val="bg1"/>
                  </a:solidFill>
                  <a:latin typeface="Calibri"/>
                </a:rPr>
                <a:t>1423	1303	1252	1203	963	641	186	9	0</a:t>
              </a:r>
            </a:p>
            <a:p>
              <a:pPr lvl="0" defTabSz="1371600" eaLnBrk="1" fontAlgn="auto" hangingPunct="1">
                <a:spcBef>
                  <a:spcPts val="0"/>
                </a:spcBef>
                <a:spcAft>
                  <a:spcPts val="0"/>
                </a:spcAft>
                <a:tabLst>
                  <a:tab pos="1608138" algn="ctr"/>
                  <a:tab pos="2344738" algn="ctr"/>
                  <a:tab pos="3141663" algn="ctr"/>
                  <a:tab pos="3894138" algn="ctr"/>
                  <a:tab pos="4689475" algn="ctr"/>
                  <a:tab pos="5427663" algn="ctr"/>
                  <a:tab pos="6180138" algn="ctr"/>
                  <a:tab pos="6916738" algn="ctr"/>
                  <a:tab pos="7654925" algn="ctr"/>
                </a:tabLst>
                <a:defRPr/>
              </a:pPr>
              <a:r>
                <a:rPr lang="en-US" altLang="en-US" sz="2000" b="1" dirty="0">
                  <a:solidFill>
                    <a:srgbClr val="868A89"/>
                  </a:solidFill>
                  <a:latin typeface="Calibri"/>
                </a:rPr>
                <a:t>NSAI alone	</a:t>
              </a:r>
              <a:r>
                <a:rPr lang="en-US" altLang="en-US" sz="2000" b="1" dirty="0">
                  <a:solidFill>
                    <a:schemeClr val="bg1"/>
                  </a:solidFill>
                  <a:latin typeface="Calibri"/>
                </a:rPr>
                <a:t>1420	1239	1187	1142	924	618	178	10	0</a:t>
              </a:r>
              <a:endParaRPr lang="en-US" altLang="en-US" sz="4400" b="1" dirty="0">
                <a:solidFill>
                  <a:schemeClr val="bg1"/>
                </a:solidFill>
                <a:latin typeface="Calibri"/>
              </a:endParaRPr>
            </a:p>
          </p:txBody>
        </p:sp>
        <p:sp>
          <p:nvSpPr>
            <p:cNvPr id="8" name="TextBox 7"/>
            <p:cNvSpPr txBox="1"/>
            <p:nvPr/>
          </p:nvSpPr>
          <p:spPr>
            <a:xfrm>
              <a:off x="13208000" y="7857543"/>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8350" name="Freeform 7"/>
            <p:cNvSpPr>
              <a:spLocks/>
            </p:cNvSpPr>
            <p:nvPr/>
          </p:nvSpPr>
          <p:spPr bwMode="auto">
            <a:xfrm>
              <a:off x="10963275" y="2822575"/>
              <a:ext cx="5746750" cy="695325"/>
            </a:xfrm>
            <a:custGeom>
              <a:avLst/>
              <a:gdLst>
                <a:gd name="T0" fmla="*/ 36 w 3620"/>
                <a:gd name="T1" fmla="*/ 0 h 438"/>
                <a:gd name="T2" fmla="*/ 96 w 3620"/>
                <a:gd name="T3" fmla="*/ 6 h 438"/>
                <a:gd name="T4" fmla="*/ 170 w 3620"/>
                <a:gd name="T5" fmla="*/ 22 h 438"/>
                <a:gd name="T6" fmla="*/ 206 w 3620"/>
                <a:gd name="T7" fmla="*/ 32 h 438"/>
                <a:gd name="T8" fmla="*/ 266 w 3620"/>
                <a:gd name="T9" fmla="*/ 36 h 438"/>
                <a:gd name="T10" fmla="*/ 320 w 3620"/>
                <a:gd name="T11" fmla="*/ 46 h 438"/>
                <a:gd name="T12" fmla="*/ 376 w 3620"/>
                <a:gd name="T13" fmla="*/ 52 h 438"/>
                <a:gd name="T14" fmla="*/ 460 w 3620"/>
                <a:gd name="T15" fmla="*/ 56 h 438"/>
                <a:gd name="T16" fmla="*/ 514 w 3620"/>
                <a:gd name="T17" fmla="*/ 70 h 438"/>
                <a:gd name="T18" fmla="*/ 600 w 3620"/>
                <a:gd name="T19" fmla="*/ 74 h 438"/>
                <a:gd name="T20" fmla="*/ 668 w 3620"/>
                <a:gd name="T21" fmla="*/ 80 h 438"/>
                <a:gd name="T22" fmla="*/ 782 w 3620"/>
                <a:gd name="T23" fmla="*/ 90 h 438"/>
                <a:gd name="T24" fmla="*/ 912 w 3620"/>
                <a:gd name="T25" fmla="*/ 100 h 438"/>
                <a:gd name="T26" fmla="*/ 936 w 3620"/>
                <a:gd name="T27" fmla="*/ 114 h 438"/>
                <a:gd name="T28" fmla="*/ 1072 w 3620"/>
                <a:gd name="T29" fmla="*/ 126 h 438"/>
                <a:gd name="T30" fmla="*/ 1138 w 3620"/>
                <a:gd name="T31" fmla="*/ 138 h 438"/>
                <a:gd name="T32" fmla="*/ 1220 w 3620"/>
                <a:gd name="T33" fmla="*/ 154 h 438"/>
                <a:gd name="T34" fmla="*/ 1298 w 3620"/>
                <a:gd name="T35" fmla="*/ 164 h 438"/>
                <a:gd name="T36" fmla="*/ 1372 w 3620"/>
                <a:gd name="T37" fmla="*/ 174 h 438"/>
                <a:gd name="T38" fmla="*/ 1420 w 3620"/>
                <a:gd name="T39" fmla="*/ 184 h 438"/>
                <a:gd name="T40" fmla="*/ 1474 w 3620"/>
                <a:gd name="T41" fmla="*/ 192 h 438"/>
                <a:gd name="T42" fmla="*/ 1582 w 3620"/>
                <a:gd name="T43" fmla="*/ 206 h 438"/>
                <a:gd name="T44" fmla="*/ 1662 w 3620"/>
                <a:gd name="T45" fmla="*/ 220 h 438"/>
                <a:gd name="T46" fmla="*/ 1692 w 3620"/>
                <a:gd name="T47" fmla="*/ 230 h 438"/>
                <a:gd name="T48" fmla="*/ 1794 w 3620"/>
                <a:gd name="T49" fmla="*/ 238 h 438"/>
                <a:gd name="T50" fmla="*/ 1988 w 3620"/>
                <a:gd name="T51" fmla="*/ 246 h 438"/>
                <a:gd name="T52" fmla="*/ 2044 w 3620"/>
                <a:gd name="T53" fmla="*/ 258 h 438"/>
                <a:gd name="T54" fmla="*/ 2080 w 3620"/>
                <a:gd name="T55" fmla="*/ 266 h 438"/>
                <a:gd name="T56" fmla="*/ 2214 w 3620"/>
                <a:gd name="T57" fmla="*/ 282 h 438"/>
                <a:gd name="T58" fmla="*/ 2266 w 3620"/>
                <a:gd name="T59" fmla="*/ 294 h 438"/>
                <a:gd name="T60" fmla="*/ 2294 w 3620"/>
                <a:gd name="T61" fmla="*/ 300 h 438"/>
                <a:gd name="T62" fmla="*/ 2350 w 3620"/>
                <a:gd name="T63" fmla="*/ 314 h 438"/>
                <a:gd name="T64" fmla="*/ 2388 w 3620"/>
                <a:gd name="T65" fmla="*/ 324 h 438"/>
                <a:gd name="T66" fmla="*/ 2434 w 3620"/>
                <a:gd name="T67" fmla="*/ 338 h 438"/>
                <a:gd name="T68" fmla="*/ 2496 w 3620"/>
                <a:gd name="T69" fmla="*/ 346 h 438"/>
                <a:gd name="T70" fmla="*/ 2524 w 3620"/>
                <a:gd name="T71" fmla="*/ 352 h 438"/>
                <a:gd name="T72" fmla="*/ 2668 w 3620"/>
                <a:gd name="T73" fmla="*/ 362 h 438"/>
                <a:gd name="T74" fmla="*/ 2690 w 3620"/>
                <a:gd name="T75" fmla="*/ 370 h 438"/>
                <a:gd name="T76" fmla="*/ 2720 w 3620"/>
                <a:gd name="T77" fmla="*/ 386 h 438"/>
                <a:gd name="T78" fmla="*/ 2740 w 3620"/>
                <a:gd name="T79" fmla="*/ 394 h 438"/>
                <a:gd name="T80" fmla="*/ 3054 w 3620"/>
                <a:gd name="T81" fmla="*/ 406 h 438"/>
                <a:gd name="T82" fmla="*/ 3620 w 3620"/>
                <a:gd name="T83"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0" h="438">
                  <a:moveTo>
                    <a:pt x="0" y="0"/>
                  </a:moveTo>
                  <a:lnTo>
                    <a:pt x="36" y="0"/>
                  </a:lnTo>
                  <a:lnTo>
                    <a:pt x="36" y="6"/>
                  </a:lnTo>
                  <a:lnTo>
                    <a:pt x="96" y="6"/>
                  </a:lnTo>
                  <a:lnTo>
                    <a:pt x="96" y="22"/>
                  </a:lnTo>
                  <a:lnTo>
                    <a:pt x="170" y="22"/>
                  </a:lnTo>
                  <a:lnTo>
                    <a:pt x="170" y="32"/>
                  </a:lnTo>
                  <a:lnTo>
                    <a:pt x="206" y="32"/>
                  </a:lnTo>
                  <a:lnTo>
                    <a:pt x="206" y="36"/>
                  </a:lnTo>
                  <a:lnTo>
                    <a:pt x="266" y="36"/>
                  </a:lnTo>
                  <a:lnTo>
                    <a:pt x="266" y="46"/>
                  </a:lnTo>
                  <a:lnTo>
                    <a:pt x="320" y="46"/>
                  </a:lnTo>
                  <a:lnTo>
                    <a:pt x="320" y="52"/>
                  </a:lnTo>
                  <a:lnTo>
                    <a:pt x="376" y="52"/>
                  </a:lnTo>
                  <a:lnTo>
                    <a:pt x="376" y="56"/>
                  </a:lnTo>
                  <a:lnTo>
                    <a:pt x="460" y="56"/>
                  </a:lnTo>
                  <a:lnTo>
                    <a:pt x="460" y="70"/>
                  </a:lnTo>
                  <a:lnTo>
                    <a:pt x="514" y="70"/>
                  </a:lnTo>
                  <a:lnTo>
                    <a:pt x="514" y="74"/>
                  </a:lnTo>
                  <a:lnTo>
                    <a:pt x="600" y="74"/>
                  </a:lnTo>
                  <a:lnTo>
                    <a:pt x="606" y="80"/>
                  </a:lnTo>
                  <a:lnTo>
                    <a:pt x="668" y="80"/>
                  </a:lnTo>
                  <a:lnTo>
                    <a:pt x="668" y="90"/>
                  </a:lnTo>
                  <a:lnTo>
                    <a:pt x="782" y="90"/>
                  </a:lnTo>
                  <a:lnTo>
                    <a:pt x="782" y="100"/>
                  </a:lnTo>
                  <a:lnTo>
                    <a:pt x="912" y="100"/>
                  </a:lnTo>
                  <a:lnTo>
                    <a:pt x="926" y="114"/>
                  </a:lnTo>
                  <a:lnTo>
                    <a:pt x="936" y="114"/>
                  </a:lnTo>
                  <a:lnTo>
                    <a:pt x="948" y="126"/>
                  </a:lnTo>
                  <a:lnTo>
                    <a:pt x="1072" y="126"/>
                  </a:lnTo>
                  <a:lnTo>
                    <a:pt x="1072" y="138"/>
                  </a:lnTo>
                  <a:lnTo>
                    <a:pt x="1138" y="138"/>
                  </a:lnTo>
                  <a:lnTo>
                    <a:pt x="1138" y="154"/>
                  </a:lnTo>
                  <a:lnTo>
                    <a:pt x="1220" y="154"/>
                  </a:lnTo>
                  <a:lnTo>
                    <a:pt x="1220" y="164"/>
                  </a:lnTo>
                  <a:lnTo>
                    <a:pt x="1298" y="164"/>
                  </a:lnTo>
                  <a:lnTo>
                    <a:pt x="1298" y="174"/>
                  </a:lnTo>
                  <a:lnTo>
                    <a:pt x="1372" y="174"/>
                  </a:lnTo>
                  <a:lnTo>
                    <a:pt x="1372" y="184"/>
                  </a:lnTo>
                  <a:lnTo>
                    <a:pt x="1420" y="184"/>
                  </a:lnTo>
                  <a:lnTo>
                    <a:pt x="1420" y="192"/>
                  </a:lnTo>
                  <a:lnTo>
                    <a:pt x="1474" y="192"/>
                  </a:lnTo>
                  <a:lnTo>
                    <a:pt x="1474" y="206"/>
                  </a:lnTo>
                  <a:lnTo>
                    <a:pt x="1582" y="206"/>
                  </a:lnTo>
                  <a:lnTo>
                    <a:pt x="1582" y="220"/>
                  </a:lnTo>
                  <a:lnTo>
                    <a:pt x="1662" y="220"/>
                  </a:lnTo>
                  <a:lnTo>
                    <a:pt x="1662" y="230"/>
                  </a:lnTo>
                  <a:lnTo>
                    <a:pt x="1692" y="230"/>
                  </a:lnTo>
                  <a:lnTo>
                    <a:pt x="1692" y="238"/>
                  </a:lnTo>
                  <a:lnTo>
                    <a:pt x="1794" y="238"/>
                  </a:lnTo>
                  <a:lnTo>
                    <a:pt x="1794" y="246"/>
                  </a:lnTo>
                  <a:lnTo>
                    <a:pt x="1988" y="246"/>
                  </a:lnTo>
                  <a:lnTo>
                    <a:pt x="1988" y="258"/>
                  </a:lnTo>
                  <a:lnTo>
                    <a:pt x="2044" y="258"/>
                  </a:lnTo>
                  <a:lnTo>
                    <a:pt x="2044" y="266"/>
                  </a:lnTo>
                  <a:lnTo>
                    <a:pt x="2080" y="266"/>
                  </a:lnTo>
                  <a:lnTo>
                    <a:pt x="2080" y="282"/>
                  </a:lnTo>
                  <a:lnTo>
                    <a:pt x="2214" y="282"/>
                  </a:lnTo>
                  <a:lnTo>
                    <a:pt x="2214" y="294"/>
                  </a:lnTo>
                  <a:lnTo>
                    <a:pt x="2266" y="294"/>
                  </a:lnTo>
                  <a:lnTo>
                    <a:pt x="2266" y="300"/>
                  </a:lnTo>
                  <a:lnTo>
                    <a:pt x="2294" y="300"/>
                  </a:lnTo>
                  <a:lnTo>
                    <a:pt x="2294" y="314"/>
                  </a:lnTo>
                  <a:lnTo>
                    <a:pt x="2350" y="314"/>
                  </a:lnTo>
                  <a:lnTo>
                    <a:pt x="2350" y="324"/>
                  </a:lnTo>
                  <a:lnTo>
                    <a:pt x="2388" y="324"/>
                  </a:lnTo>
                  <a:lnTo>
                    <a:pt x="2388" y="338"/>
                  </a:lnTo>
                  <a:lnTo>
                    <a:pt x="2434" y="338"/>
                  </a:lnTo>
                  <a:lnTo>
                    <a:pt x="2434" y="346"/>
                  </a:lnTo>
                  <a:lnTo>
                    <a:pt x="2496" y="346"/>
                  </a:lnTo>
                  <a:lnTo>
                    <a:pt x="2496" y="352"/>
                  </a:lnTo>
                  <a:lnTo>
                    <a:pt x="2524" y="352"/>
                  </a:lnTo>
                  <a:lnTo>
                    <a:pt x="2524" y="362"/>
                  </a:lnTo>
                  <a:lnTo>
                    <a:pt x="2668" y="362"/>
                  </a:lnTo>
                  <a:lnTo>
                    <a:pt x="2668" y="370"/>
                  </a:lnTo>
                  <a:lnTo>
                    <a:pt x="2690" y="370"/>
                  </a:lnTo>
                  <a:lnTo>
                    <a:pt x="2690" y="386"/>
                  </a:lnTo>
                  <a:lnTo>
                    <a:pt x="2720" y="386"/>
                  </a:lnTo>
                  <a:lnTo>
                    <a:pt x="2720" y="394"/>
                  </a:lnTo>
                  <a:lnTo>
                    <a:pt x="2740" y="394"/>
                  </a:lnTo>
                  <a:lnTo>
                    <a:pt x="2740" y="406"/>
                  </a:lnTo>
                  <a:lnTo>
                    <a:pt x="3054" y="406"/>
                  </a:lnTo>
                  <a:lnTo>
                    <a:pt x="3054" y="438"/>
                  </a:lnTo>
                  <a:lnTo>
                    <a:pt x="3620" y="438"/>
                  </a:lnTo>
                </a:path>
              </a:pathLst>
            </a:custGeom>
            <a:noFill/>
            <a:ln w="381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1" name="Freeform 8"/>
            <p:cNvSpPr>
              <a:spLocks/>
            </p:cNvSpPr>
            <p:nvPr/>
          </p:nvSpPr>
          <p:spPr bwMode="auto">
            <a:xfrm>
              <a:off x="16637000" y="3438525"/>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2" name="Freeform 9"/>
            <p:cNvSpPr>
              <a:spLocks/>
            </p:cNvSpPr>
            <p:nvPr/>
          </p:nvSpPr>
          <p:spPr bwMode="auto">
            <a:xfrm>
              <a:off x="16573500" y="34385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3" name="Freeform 10"/>
            <p:cNvSpPr>
              <a:spLocks/>
            </p:cNvSpPr>
            <p:nvPr/>
          </p:nvSpPr>
          <p:spPr bwMode="auto">
            <a:xfrm>
              <a:off x="16532225" y="34385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4" name="Freeform 11"/>
            <p:cNvSpPr>
              <a:spLocks/>
            </p:cNvSpPr>
            <p:nvPr/>
          </p:nvSpPr>
          <p:spPr bwMode="auto">
            <a:xfrm>
              <a:off x="16402050" y="34385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5" name="Freeform 12"/>
            <p:cNvSpPr>
              <a:spLocks/>
            </p:cNvSpPr>
            <p:nvPr/>
          </p:nvSpPr>
          <p:spPr bwMode="auto">
            <a:xfrm>
              <a:off x="16179800" y="3438525"/>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6" name="Freeform 13"/>
            <p:cNvSpPr>
              <a:spLocks/>
            </p:cNvSpPr>
            <p:nvPr/>
          </p:nvSpPr>
          <p:spPr bwMode="auto">
            <a:xfrm>
              <a:off x="16119475" y="34385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7" name="Freeform 14"/>
            <p:cNvSpPr>
              <a:spLocks/>
            </p:cNvSpPr>
            <p:nvPr/>
          </p:nvSpPr>
          <p:spPr bwMode="auto">
            <a:xfrm>
              <a:off x="15967075" y="34385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8" name="Freeform 15"/>
            <p:cNvSpPr>
              <a:spLocks/>
            </p:cNvSpPr>
            <p:nvPr/>
          </p:nvSpPr>
          <p:spPr bwMode="auto">
            <a:xfrm>
              <a:off x="15884525" y="34385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9" name="Freeform 16"/>
            <p:cNvSpPr>
              <a:spLocks/>
            </p:cNvSpPr>
            <p:nvPr/>
          </p:nvSpPr>
          <p:spPr bwMode="auto">
            <a:xfrm>
              <a:off x="15855950" y="34385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0" name="Freeform 17"/>
            <p:cNvSpPr>
              <a:spLocks/>
            </p:cNvSpPr>
            <p:nvPr/>
          </p:nvSpPr>
          <p:spPr bwMode="auto">
            <a:xfrm>
              <a:off x="15830550" y="34385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1" name="Freeform 18"/>
            <p:cNvSpPr>
              <a:spLocks/>
            </p:cNvSpPr>
            <p:nvPr/>
          </p:nvSpPr>
          <p:spPr bwMode="auto">
            <a:xfrm>
              <a:off x="15801975" y="34385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2" name="Freeform 19"/>
            <p:cNvSpPr>
              <a:spLocks/>
            </p:cNvSpPr>
            <p:nvPr/>
          </p:nvSpPr>
          <p:spPr bwMode="auto">
            <a:xfrm>
              <a:off x="15779750" y="34385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3" name="Freeform 20"/>
            <p:cNvSpPr>
              <a:spLocks/>
            </p:cNvSpPr>
            <p:nvPr/>
          </p:nvSpPr>
          <p:spPr bwMode="auto">
            <a:xfrm>
              <a:off x="15741650" y="34385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4" name="Freeform 21"/>
            <p:cNvSpPr>
              <a:spLocks/>
            </p:cNvSpPr>
            <p:nvPr/>
          </p:nvSpPr>
          <p:spPr bwMode="auto">
            <a:xfrm>
              <a:off x="15703550" y="3397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5" name="Freeform 22"/>
            <p:cNvSpPr>
              <a:spLocks/>
            </p:cNvSpPr>
            <p:nvPr/>
          </p:nvSpPr>
          <p:spPr bwMode="auto">
            <a:xfrm>
              <a:off x="15684500" y="3397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6" name="Freeform 23"/>
            <p:cNvSpPr>
              <a:spLocks/>
            </p:cNvSpPr>
            <p:nvPr/>
          </p:nvSpPr>
          <p:spPr bwMode="auto">
            <a:xfrm>
              <a:off x="15617825" y="3397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7" name="Freeform 24"/>
            <p:cNvSpPr>
              <a:spLocks/>
            </p:cNvSpPr>
            <p:nvPr/>
          </p:nvSpPr>
          <p:spPr bwMode="auto">
            <a:xfrm>
              <a:off x="15586075" y="3397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8" name="Freeform 25"/>
            <p:cNvSpPr>
              <a:spLocks/>
            </p:cNvSpPr>
            <p:nvPr/>
          </p:nvSpPr>
          <p:spPr bwMode="auto">
            <a:xfrm>
              <a:off x="15557500" y="3397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9" name="Freeform 26"/>
            <p:cNvSpPr>
              <a:spLocks/>
            </p:cNvSpPr>
            <p:nvPr/>
          </p:nvSpPr>
          <p:spPr bwMode="auto">
            <a:xfrm>
              <a:off x="15522575" y="3397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0" name="Freeform 27"/>
            <p:cNvSpPr>
              <a:spLocks/>
            </p:cNvSpPr>
            <p:nvPr/>
          </p:nvSpPr>
          <p:spPr bwMode="auto">
            <a:xfrm>
              <a:off x="15487650" y="3397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1" name="Freeform 28"/>
            <p:cNvSpPr>
              <a:spLocks/>
            </p:cNvSpPr>
            <p:nvPr/>
          </p:nvSpPr>
          <p:spPr bwMode="auto">
            <a:xfrm>
              <a:off x="15468600" y="3397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2" name="Freeform 29"/>
            <p:cNvSpPr>
              <a:spLocks/>
            </p:cNvSpPr>
            <p:nvPr/>
          </p:nvSpPr>
          <p:spPr bwMode="auto">
            <a:xfrm>
              <a:off x="15417800" y="3397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3" name="Freeform 30"/>
            <p:cNvSpPr>
              <a:spLocks/>
            </p:cNvSpPr>
            <p:nvPr/>
          </p:nvSpPr>
          <p:spPr bwMode="auto">
            <a:xfrm>
              <a:off x="15392400" y="3397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4" name="Freeform 31"/>
            <p:cNvSpPr>
              <a:spLocks/>
            </p:cNvSpPr>
            <p:nvPr/>
          </p:nvSpPr>
          <p:spPr bwMode="auto">
            <a:xfrm>
              <a:off x="15351125" y="3397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5" name="Freeform 32"/>
            <p:cNvSpPr>
              <a:spLocks/>
            </p:cNvSpPr>
            <p:nvPr/>
          </p:nvSpPr>
          <p:spPr bwMode="auto">
            <a:xfrm>
              <a:off x="15319375" y="3397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6" name="Freeform 33"/>
            <p:cNvSpPr>
              <a:spLocks/>
            </p:cNvSpPr>
            <p:nvPr/>
          </p:nvSpPr>
          <p:spPr bwMode="auto">
            <a:xfrm>
              <a:off x="15287625" y="3397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7" name="Freeform 34"/>
            <p:cNvSpPr>
              <a:spLocks/>
            </p:cNvSpPr>
            <p:nvPr/>
          </p:nvSpPr>
          <p:spPr bwMode="auto">
            <a:xfrm>
              <a:off x="15259050" y="3397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8" name="Freeform 35"/>
            <p:cNvSpPr>
              <a:spLocks/>
            </p:cNvSpPr>
            <p:nvPr/>
          </p:nvSpPr>
          <p:spPr bwMode="auto">
            <a:xfrm>
              <a:off x="15236825" y="33972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9" name="Freeform 36"/>
            <p:cNvSpPr>
              <a:spLocks/>
            </p:cNvSpPr>
            <p:nvPr/>
          </p:nvSpPr>
          <p:spPr bwMode="auto">
            <a:xfrm>
              <a:off x="15211425" y="336550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0" name="Freeform 37"/>
            <p:cNvSpPr>
              <a:spLocks/>
            </p:cNvSpPr>
            <p:nvPr/>
          </p:nvSpPr>
          <p:spPr bwMode="auto">
            <a:xfrm>
              <a:off x="15173325" y="33496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1" name="Freeform 38"/>
            <p:cNvSpPr>
              <a:spLocks/>
            </p:cNvSpPr>
            <p:nvPr/>
          </p:nvSpPr>
          <p:spPr bwMode="auto">
            <a:xfrm>
              <a:off x="15144750" y="33305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2" name="Freeform 39"/>
            <p:cNvSpPr>
              <a:spLocks/>
            </p:cNvSpPr>
            <p:nvPr/>
          </p:nvSpPr>
          <p:spPr bwMode="auto">
            <a:xfrm>
              <a:off x="15116175" y="3311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3" name="Freeform 40"/>
            <p:cNvSpPr>
              <a:spLocks/>
            </p:cNvSpPr>
            <p:nvPr/>
          </p:nvSpPr>
          <p:spPr bwMode="auto">
            <a:xfrm>
              <a:off x="15097125" y="3311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4" name="Freeform 41"/>
            <p:cNvSpPr>
              <a:spLocks/>
            </p:cNvSpPr>
            <p:nvPr/>
          </p:nvSpPr>
          <p:spPr bwMode="auto">
            <a:xfrm>
              <a:off x="15055850" y="33115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5" name="Freeform 42"/>
            <p:cNvSpPr>
              <a:spLocks/>
            </p:cNvSpPr>
            <p:nvPr/>
          </p:nvSpPr>
          <p:spPr bwMode="auto">
            <a:xfrm>
              <a:off x="15017750" y="3311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6" name="Freeform 43"/>
            <p:cNvSpPr>
              <a:spLocks/>
            </p:cNvSpPr>
            <p:nvPr/>
          </p:nvSpPr>
          <p:spPr bwMode="auto">
            <a:xfrm>
              <a:off x="14992350" y="3311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7" name="Freeform 44"/>
            <p:cNvSpPr>
              <a:spLocks/>
            </p:cNvSpPr>
            <p:nvPr/>
          </p:nvSpPr>
          <p:spPr bwMode="auto">
            <a:xfrm>
              <a:off x="14941550" y="3311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8" name="Freeform 45"/>
            <p:cNvSpPr>
              <a:spLocks/>
            </p:cNvSpPr>
            <p:nvPr/>
          </p:nvSpPr>
          <p:spPr bwMode="auto">
            <a:xfrm>
              <a:off x="14903450" y="33115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9" name="Freeform 46"/>
            <p:cNvSpPr>
              <a:spLocks/>
            </p:cNvSpPr>
            <p:nvPr/>
          </p:nvSpPr>
          <p:spPr bwMode="auto">
            <a:xfrm>
              <a:off x="14843125" y="3308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0" name="Freeform 47"/>
            <p:cNvSpPr>
              <a:spLocks/>
            </p:cNvSpPr>
            <p:nvPr/>
          </p:nvSpPr>
          <p:spPr bwMode="auto">
            <a:xfrm>
              <a:off x="14817725" y="3292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1" name="Freeform 48"/>
            <p:cNvSpPr>
              <a:spLocks/>
            </p:cNvSpPr>
            <p:nvPr/>
          </p:nvSpPr>
          <p:spPr bwMode="auto">
            <a:xfrm>
              <a:off x="14776450" y="3292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2" name="Freeform 49"/>
            <p:cNvSpPr>
              <a:spLocks/>
            </p:cNvSpPr>
            <p:nvPr/>
          </p:nvSpPr>
          <p:spPr bwMode="auto">
            <a:xfrm>
              <a:off x="14754225" y="32829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3" name="Freeform 50"/>
            <p:cNvSpPr>
              <a:spLocks/>
            </p:cNvSpPr>
            <p:nvPr/>
          </p:nvSpPr>
          <p:spPr bwMode="auto">
            <a:xfrm>
              <a:off x="14687550" y="32766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4" name="Freeform 51"/>
            <p:cNvSpPr>
              <a:spLocks/>
            </p:cNvSpPr>
            <p:nvPr/>
          </p:nvSpPr>
          <p:spPr bwMode="auto">
            <a:xfrm>
              <a:off x="14620875" y="32543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5" name="Freeform 52"/>
            <p:cNvSpPr>
              <a:spLocks/>
            </p:cNvSpPr>
            <p:nvPr/>
          </p:nvSpPr>
          <p:spPr bwMode="auto">
            <a:xfrm>
              <a:off x="14592300" y="32480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6" name="Freeform 53"/>
            <p:cNvSpPr>
              <a:spLocks/>
            </p:cNvSpPr>
            <p:nvPr/>
          </p:nvSpPr>
          <p:spPr bwMode="auto">
            <a:xfrm>
              <a:off x="14551025" y="32353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7" name="Freeform 54"/>
            <p:cNvSpPr>
              <a:spLocks/>
            </p:cNvSpPr>
            <p:nvPr/>
          </p:nvSpPr>
          <p:spPr bwMode="auto">
            <a:xfrm>
              <a:off x="14525625" y="32258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8" name="Freeform 55"/>
            <p:cNvSpPr>
              <a:spLocks/>
            </p:cNvSpPr>
            <p:nvPr/>
          </p:nvSpPr>
          <p:spPr bwMode="auto">
            <a:xfrm>
              <a:off x="14493875" y="3216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9" name="Freeform 56"/>
            <p:cNvSpPr>
              <a:spLocks/>
            </p:cNvSpPr>
            <p:nvPr/>
          </p:nvSpPr>
          <p:spPr bwMode="auto">
            <a:xfrm>
              <a:off x="14458950" y="3216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0" name="Freeform 57"/>
            <p:cNvSpPr>
              <a:spLocks/>
            </p:cNvSpPr>
            <p:nvPr/>
          </p:nvSpPr>
          <p:spPr bwMode="auto">
            <a:xfrm>
              <a:off x="14401800" y="32067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1" name="Freeform 58"/>
            <p:cNvSpPr>
              <a:spLocks/>
            </p:cNvSpPr>
            <p:nvPr/>
          </p:nvSpPr>
          <p:spPr bwMode="auto">
            <a:xfrm>
              <a:off x="14322425" y="31940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2" name="Freeform 59"/>
            <p:cNvSpPr>
              <a:spLocks/>
            </p:cNvSpPr>
            <p:nvPr/>
          </p:nvSpPr>
          <p:spPr bwMode="auto">
            <a:xfrm>
              <a:off x="14189075" y="3181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3" name="Freeform 60"/>
            <p:cNvSpPr>
              <a:spLocks/>
            </p:cNvSpPr>
            <p:nvPr/>
          </p:nvSpPr>
          <p:spPr bwMode="auto">
            <a:xfrm>
              <a:off x="14141450" y="31686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4" name="Freeform 61"/>
            <p:cNvSpPr>
              <a:spLocks/>
            </p:cNvSpPr>
            <p:nvPr/>
          </p:nvSpPr>
          <p:spPr bwMode="auto">
            <a:xfrm>
              <a:off x="14081125" y="31623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5" name="Freeform 62"/>
            <p:cNvSpPr>
              <a:spLocks/>
            </p:cNvSpPr>
            <p:nvPr/>
          </p:nvSpPr>
          <p:spPr bwMode="auto">
            <a:xfrm>
              <a:off x="14033500" y="31464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6" name="Freeform 63"/>
            <p:cNvSpPr>
              <a:spLocks/>
            </p:cNvSpPr>
            <p:nvPr/>
          </p:nvSpPr>
          <p:spPr bwMode="auto">
            <a:xfrm>
              <a:off x="13995400" y="31464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7" name="Freeform 64"/>
            <p:cNvSpPr>
              <a:spLocks/>
            </p:cNvSpPr>
            <p:nvPr/>
          </p:nvSpPr>
          <p:spPr bwMode="auto">
            <a:xfrm>
              <a:off x="13944600" y="3143250"/>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8" name="Freeform 65"/>
            <p:cNvSpPr>
              <a:spLocks/>
            </p:cNvSpPr>
            <p:nvPr/>
          </p:nvSpPr>
          <p:spPr bwMode="auto">
            <a:xfrm>
              <a:off x="13919200" y="31432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9" name="Freeform 66"/>
            <p:cNvSpPr>
              <a:spLocks/>
            </p:cNvSpPr>
            <p:nvPr/>
          </p:nvSpPr>
          <p:spPr bwMode="auto">
            <a:xfrm>
              <a:off x="13890625" y="3143250"/>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0" name="Freeform 67"/>
            <p:cNvSpPr>
              <a:spLocks/>
            </p:cNvSpPr>
            <p:nvPr/>
          </p:nvSpPr>
          <p:spPr bwMode="auto">
            <a:xfrm>
              <a:off x="13865225" y="31432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1" name="Freeform 68"/>
            <p:cNvSpPr>
              <a:spLocks/>
            </p:cNvSpPr>
            <p:nvPr/>
          </p:nvSpPr>
          <p:spPr bwMode="auto">
            <a:xfrm>
              <a:off x="13801725" y="31369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2" name="Freeform 69"/>
            <p:cNvSpPr>
              <a:spLocks/>
            </p:cNvSpPr>
            <p:nvPr/>
          </p:nvSpPr>
          <p:spPr bwMode="auto">
            <a:xfrm>
              <a:off x="13773150" y="313690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3" name="Freeform 70"/>
            <p:cNvSpPr>
              <a:spLocks/>
            </p:cNvSpPr>
            <p:nvPr/>
          </p:nvSpPr>
          <p:spPr bwMode="auto">
            <a:xfrm>
              <a:off x="13747750" y="31369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4" name="Freeform 71"/>
            <p:cNvSpPr>
              <a:spLocks/>
            </p:cNvSpPr>
            <p:nvPr/>
          </p:nvSpPr>
          <p:spPr bwMode="auto">
            <a:xfrm>
              <a:off x="13693775" y="312420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5" name="Freeform 72"/>
            <p:cNvSpPr>
              <a:spLocks/>
            </p:cNvSpPr>
            <p:nvPr/>
          </p:nvSpPr>
          <p:spPr bwMode="auto">
            <a:xfrm>
              <a:off x="13636625" y="31178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6" name="Freeform 73"/>
            <p:cNvSpPr>
              <a:spLocks/>
            </p:cNvSpPr>
            <p:nvPr/>
          </p:nvSpPr>
          <p:spPr bwMode="auto">
            <a:xfrm>
              <a:off x="13671550" y="31178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7" name="Freeform 74"/>
            <p:cNvSpPr>
              <a:spLocks/>
            </p:cNvSpPr>
            <p:nvPr/>
          </p:nvSpPr>
          <p:spPr bwMode="auto">
            <a:xfrm>
              <a:off x="13585825" y="3111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8" name="Freeform 75"/>
            <p:cNvSpPr>
              <a:spLocks/>
            </p:cNvSpPr>
            <p:nvPr/>
          </p:nvSpPr>
          <p:spPr bwMode="auto">
            <a:xfrm>
              <a:off x="13560425" y="311150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9" name="Freeform 76"/>
            <p:cNvSpPr>
              <a:spLocks/>
            </p:cNvSpPr>
            <p:nvPr/>
          </p:nvSpPr>
          <p:spPr bwMode="auto">
            <a:xfrm>
              <a:off x="13528675" y="31019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0" name="Freeform 77"/>
            <p:cNvSpPr>
              <a:spLocks/>
            </p:cNvSpPr>
            <p:nvPr/>
          </p:nvSpPr>
          <p:spPr bwMode="auto">
            <a:xfrm>
              <a:off x="13496925" y="3095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1" name="Freeform 78"/>
            <p:cNvSpPr>
              <a:spLocks/>
            </p:cNvSpPr>
            <p:nvPr/>
          </p:nvSpPr>
          <p:spPr bwMode="auto">
            <a:xfrm>
              <a:off x="13446125" y="30924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2" name="Freeform 79"/>
            <p:cNvSpPr>
              <a:spLocks/>
            </p:cNvSpPr>
            <p:nvPr/>
          </p:nvSpPr>
          <p:spPr bwMode="auto">
            <a:xfrm>
              <a:off x="13414375" y="30924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3" name="Freeform 80"/>
            <p:cNvSpPr>
              <a:spLocks/>
            </p:cNvSpPr>
            <p:nvPr/>
          </p:nvSpPr>
          <p:spPr bwMode="auto">
            <a:xfrm>
              <a:off x="13363575" y="3070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4" name="Freeform 81"/>
            <p:cNvSpPr>
              <a:spLocks/>
            </p:cNvSpPr>
            <p:nvPr/>
          </p:nvSpPr>
          <p:spPr bwMode="auto">
            <a:xfrm>
              <a:off x="13265150" y="30670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5" name="Freeform 82"/>
            <p:cNvSpPr>
              <a:spLocks/>
            </p:cNvSpPr>
            <p:nvPr/>
          </p:nvSpPr>
          <p:spPr bwMode="auto">
            <a:xfrm>
              <a:off x="13061950" y="30289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6" name="Freeform 83"/>
            <p:cNvSpPr>
              <a:spLocks/>
            </p:cNvSpPr>
            <p:nvPr/>
          </p:nvSpPr>
          <p:spPr bwMode="auto">
            <a:xfrm>
              <a:off x="13039725" y="3022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7" name="Freeform 84"/>
            <p:cNvSpPr>
              <a:spLocks/>
            </p:cNvSpPr>
            <p:nvPr/>
          </p:nvSpPr>
          <p:spPr bwMode="auto">
            <a:xfrm>
              <a:off x="13011150" y="3016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8" name="Freeform 85"/>
            <p:cNvSpPr>
              <a:spLocks/>
            </p:cNvSpPr>
            <p:nvPr/>
          </p:nvSpPr>
          <p:spPr bwMode="auto">
            <a:xfrm>
              <a:off x="12855575" y="30067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9" name="Freeform 86"/>
            <p:cNvSpPr>
              <a:spLocks/>
            </p:cNvSpPr>
            <p:nvPr/>
          </p:nvSpPr>
          <p:spPr bwMode="auto">
            <a:xfrm>
              <a:off x="12820650" y="30035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0" name="Freeform 87"/>
            <p:cNvSpPr>
              <a:spLocks/>
            </p:cNvSpPr>
            <p:nvPr/>
          </p:nvSpPr>
          <p:spPr bwMode="auto">
            <a:xfrm>
              <a:off x="12706350" y="29908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1" name="Freeform 88"/>
            <p:cNvSpPr>
              <a:spLocks/>
            </p:cNvSpPr>
            <p:nvPr/>
          </p:nvSpPr>
          <p:spPr bwMode="auto">
            <a:xfrm>
              <a:off x="12665075" y="29781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2" name="Freeform 89"/>
            <p:cNvSpPr>
              <a:spLocks/>
            </p:cNvSpPr>
            <p:nvPr/>
          </p:nvSpPr>
          <p:spPr bwMode="auto">
            <a:xfrm>
              <a:off x="12598400" y="29622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3" name="Freeform 90"/>
            <p:cNvSpPr>
              <a:spLocks/>
            </p:cNvSpPr>
            <p:nvPr/>
          </p:nvSpPr>
          <p:spPr bwMode="auto">
            <a:xfrm>
              <a:off x="12512675" y="2949575"/>
              <a:ext cx="146050" cy="149225"/>
            </a:xfrm>
            <a:custGeom>
              <a:avLst/>
              <a:gdLst>
                <a:gd name="T0" fmla="*/ 52 w 92"/>
                <a:gd name="T1" fmla="*/ 0 h 94"/>
                <a:gd name="T2" fmla="*/ 52 w 92"/>
                <a:gd name="T3" fmla="*/ 40 h 94"/>
                <a:gd name="T4" fmla="*/ 92 w 92"/>
                <a:gd name="T5" fmla="*/ 40 h 94"/>
                <a:gd name="T6" fmla="*/ 92 w 92"/>
                <a:gd name="T7" fmla="*/ 52 h 94"/>
                <a:gd name="T8" fmla="*/ 52 w 92"/>
                <a:gd name="T9" fmla="*/ 52 h 94"/>
                <a:gd name="T10" fmla="*/ 52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4" name="Freeform 91"/>
            <p:cNvSpPr>
              <a:spLocks/>
            </p:cNvSpPr>
            <p:nvPr/>
          </p:nvSpPr>
          <p:spPr bwMode="auto">
            <a:xfrm>
              <a:off x="12398375" y="2943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5" name="Freeform 92"/>
            <p:cNvSpPr>
              <a:spLocks/>
            </p:cNvSpPr>
            <p:nvPr/>
          </p:nvSpPr>
          <p:spPr bwMode="auto">
            <a:xfrm>
              <a:off x="12360275" y="2930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6" name="Freeform 93"/>
            <p:cNvSpPr>
              <a:spLocks/>
            </p:cNvSpPr>
            <p:nvPr/>
          </p:nvSpPr>
          <p:spPr bwMode="auto">
            <a:xfrm>
              <a:off x="12309475" y="29146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7" name="Freeform 94"/>
            <p:cNvSpPr>
              <a:spLocks/>
            </p:cNvSpPr>
            <p:nvPr/>
          </p:nvSpPr>
          <p:spPr bwMode="auto">
            <a:xfrm>
              <a:off x="12261850" y="29051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8" name="Freeform 95"/>
            <p:cNvSpPr>
              <a:spLocks/>
            </p:cNvSpPr>
            <p:nvPr/>
          </p:nvSpPr>
          <p:spPr bwMode="auto">
            <a:xfrm>
              <a:off x="12011025" y="28924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9" name="Freeform 96"/>
            <p:cNvSpPr>
              <a:spLocks/>
            </p:cNvSpPr>
            <p:nvPr/>
          </p:nvSpPr>
          <p:spPr bwMode="auto">
            <a:xfrm>
              <a:off x="11969750" y="28829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0" name="Freeform 97"/>
            <p:cNvSpPr>
              <a:spLocks/>
            </p:cNvSpPr>
            <p:nvPr/>
          </p:nvSpPr>
          <p:spPr bwMode="auto">
            <a:xfrm>
              <a:off x="11890375" y="28733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1" name="Freeform 98"/>
            <p:cNvSpPr>
              <a:spLocks/>
            </p:cNvSpPr>
            <p:nvPr/>
          </p:nvSpPr>
          <p:spPr bwMode="auto">
            <a:xfrm>
              <a:off x="11776075" y="28670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2" name="Freeform 99"/>
            <p:cNvSpPr>
              <a:spLocks/>
            </p:cNvSpPr>
            <p:nvPr/>
          </p:nvSpPr>
          <p:spPr bwMode="auto">
            <a:xfrm>
              <a:off x="11734800" y="28638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3" name="Freeform 100"/>
            <p:cNvSpPr>
              <a:spLocks/>
            </p:cNvSpPr>
            <p:nvPr/>
          </p:nvSpPr>
          <p:spPr bwMode="auto">
            <a:xfrm>
              <a:off x="11699875" y="28543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4" name="Freeform 101"/>
            <p:cNvSpPr>
              <a:spLocks/>
            </p:cNvSpPr>
            <p:nvPr/>
          </p:nvSpPr>
          <p:spPr bwMode="auto">
            <a:xfrm>
              <a:off x="11642725" y="28543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5" name="Freeform 102"/>
            <p:cNvSpPr>
              <a:spLocks/>
            </p:cNvSpPr>
            <p:nvPr/>
          </p:nvSpPr>
          <p:spPr bwMode="auto">
            <a:xfrm>
              <a:off x="11598275" y="2841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6" name="Freeform 103"/>
            <p:cNvSpPr>
              <a:spLocks/>
            </p:cNvSpPr>
            <p:nvPr/>
          </p:nvSpPr>
          <p:spPr bwMode="auto">
            <a:xfrm>
              <a:off x="11547475" y="28448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7" name="Freeform 104"/>
            <p:cNvSpPr>
              <a:spLocks/>
            </p:cNvSpPr>
            <p:nvPr/>
          </p:nvSpPr>
          <p:spPr bwMode="auto">
            <a:xfrm>
              <a:off x="11398250" y="28257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8" name="Freeform 105"/>
            <p:cNvSpPr>
              <a:spLocks/>
            </p:cNvSpPr>
            <p:nvPr/>
          </p:nvSpPr>
          <p:spPr bwMode="auto">
            <a:xfrm>
              <a:off x="11299825" y="28098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9" name="Freeform 106"/>
            <p:cNvSpPr>
              <a:spLocks/>
            </p:cNvSpPr>
            <p:nvPr/>
          </p:nvSpPr>
          <p:spPr bwMode="auto">
            <a:xfrm>
              <a:off x="11264900" y="2803525"/>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0" name="Freeform 107"/>
            <p:cNvSpPr>
              <a:spLocks/>
            </p:cNvSpPr>
            <p:nvPr/>
          </p:nvSpPr>
          <p:spPr bwMode="auto">
            <a:xfrm>
              <a:off x="11220450" y="27971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1" name="Freeform 108"/>
            <p:cNvSpPr>
              <a:spLocks/>
            </p:cNvSpPr>
            <p:nvPr/>
          </p:nvSpPr>
          <p:spPr bwMode="auto">
            <a:xfrm>
              <a:off x="11153775" y="2784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2" name="Freeform 109"/>
            <p:cNvSpPr>
              <a:spLocks/>
            </p:cNvSpPr>
            <p:nvPr/>
          </p:nvSpPr>
          <p:spPr bwMode="auto">
            <a:xfrm>
              <a:off x="11115675" y="2784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3" name="Freeform 110"/>
            <p:cNvSpPr>
              <a:spLocks/>
            </p:cNvSpPr>
            <p:nvPr/>
          </p:nvSpPr>
          <p:spPr bwMode="auto">
            <a:xfrm>
              <a:off x="11033125" y="27654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4" name="Freeform 111"/>
            <p:cNvSpPr>
              <a:spLocks/>
            </p:cNvSpPr>
            <p:nvPr/>
          </p:nvSpPr>
          <p:spPr bwMode="auto">
            <a:xfrm>
              <a:off x="10953750" y="27495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5" name="Freeform 112"/>
            <p:cNvSpPr>
              <a:spLocks/>
            </p:cNvSpPr>
            <p:nvPr/>
          </p:nvSpPr>
          <p:spPr bwMode="auto">
            <a:xfrm>
              <a:off x="10918825" y="27495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4" name="Freeform 191"/>
            <p:cNvSpPr>
              <a:spLocks/>
            </p:cNvSpPr>
            <p:nvPr/>
          </p:nvSpPr>
          <p:spPr bwMode="auto">
            <a:xfrm>
              <a:off x="10956925" y="2822575"/>
              <a:ext cx="5686425" cy="1606550"/>
            </a:xfrm>
            <a:custGeom>
              <a:avLst/>
              <a:gdLst>
                <a:gd name="T0" fmla="*/ 48 w 3582"/>
                <a:gd name="T1" fmla="*/ 0 h 1012"/>
                <a:gd name="T2" fmla="*/ 248 w 3582"/>
                <a:gd name="T3" fmla="*/ 8 h 1012"/>
                <a:gd name="T4" fmla="*/ 286 w 3582"/>
                <a:gd name="T5" fmla="*/ 8 h 1012"/>
                <a:gd name="T6" fmla="*/ 316 w 3582"/>
                <a:gd name="T7" fmla="*/ 18 h 1012"/>
                <a:gd name="T8" fmla="*/ 370 w 3582"/>
                <a:gd name="T9" fmla="*/ 26 h 1012"/>
                <a:gd name="T10" fmla="*/ 490 w 3582"/>
                <a:gd name="T11" fmla="*/ 32 h 1012"/>
                <a:gd name="T12" fmla="*/ 700 w 3582"/>
                <a:gd name="T13" fmla="*/ 42 h 1012"/>
                <a:gd name="T14" fmla="*/ 720 w 3582"/>
                <a:gd name="T15" fmla="*/ 56 h 1012"/>
                <a:gd name="T16" fmla="*/ 774 w 3582"/>
                <a:gd name="T17" fmla="*/ 64 h 1012"/>
                <a:gd name="T18" fmla="*/ 850 w 3582"/>
                <a:gd name="T19" fmla="*/ 68 h 1012"/>
                <a:gd name="T20" fmla="*/ 918 w 3582"/>
                <a:gd name="T21" fmla="*/ 78 h 1012"/>
                <a:gd name="T22" fmla="*/ 984 w 3582"/>
                <a:gd name="T23" fmla="*/ 88 h 1012"/>
                <a:gd name="T24" fmla="*/ 1060 w 3582"/>
                <a:gd name="T25" fmla="*/ 88 h 1012"/>
                <a:gd name="T26" fmla="*/ 1106 w 3582"/>
                <a:gd name="T27" fmla="*/ 110 h 1012"/>
                <a:gd name="T28" fmla="*/ 1202 w 3582"/>
                <a:gd name="T29" fmla="*/ 116 h 1012"/>
                <a:gd name="T30" fmla="*/ 1242 w 3582"/>
                <a:gd name="T31" fmla="*/ 128 h 1012"/>
                <a:gd name="T32" fmla="*/ 1372 w 3582"/>
                <a:gd name="T33" fmla="*/ 136 h 1012"/>
                <a:gd name="T34" fmla="*/ 1414 w 3582"/>
                <a:gd name="T35" fmla="*/ 144 h 1012"/>
                <a:gd name="T36" fmla="*/ 1480 w 3582"/>
                <a:gd name="T37" fmla="*/ 156 h 1012"/>
                <a:gd name="T38" fmla="*/ 1576 w 3582"/>
                <a:gd name="T39" fmla="*/ 164 h 1012"/>
                <a:gd name="T40" fmla="*/ 1596 w 3582"/>
                <a:gd name="T41" fmla="*/ 172 h 1012"/>
                <a:gd name="T42" fmla="*/ 1658 w 3582"/>
                <a:gd name="T43" fmla="*/ 180 h 1012"/>
                <a:gd name="T44" fmla="*/ 1698 w 3582"/>
                <a:gd name="T45" fmla="*/ 186 h 1012"/>
                <a:gd name="T46" fmla="*/ 1722 w 3582"/>
                <a:gd name="T47" fmla="*/ 194 h 1012"/>
                <a:gd name="T48" fmla="*/ 1806 w 3582"/>
                <a:gd name="T49" fmla="*/ 208 h 1012"/>
                <a:gd name="T50" fmla="*/ 1856 w 3582"/>
                <a:gd name="T51" fmla="*/ 218 h 1012"/>
                <a:gd name="T52" fmla="*/ 1976 w 3582"/>
                <a:gd name="T53" fmla="*/ 228 h 1012"/>
                <a:gd name="T54" fmla="*/ 2076 w 3582"/>
                <a:gd name="T55" fmla="*/ 242 h 1012"/>
                <a:gd name="T56" fmla="*/ 2206 w 3582"/>
                <a:gd name="T57" fmla="*/ 254 h 1012"/>
                <a:gd name="T58" fmla="*/ 2340 w 3582"/>
                <a:gd name="T59" fmla="*/ 258 h 1012"/>
                <a:gd name="T60" fmla="*/ 2472 w 3582"/>
                <a:gd name="T61" fmla="*/ 264 h 1012"/>
                <a:gd name="T62" fmla="*/ 2660 w 3582"/>
                <a:gd name="T63" fmla="*/ 272 h 1012"/>
                <a:gd name="T64" fmla="*/ 2740 w 3582"/>
                <a:gd name="T65" fmla="*/ 282 h 1012"/>
                <a:gd name="T66" fmla="*/ 2764 w 3582"/>
                <a:gd name="T67" fmla="*/ 296 h 1012"/>
                <a:gd name="T68" fmla="*/ 2952 w 3582"/>
                <a:gd name="T69" fmla="*/ 306 h 1012"/>
                <a:gd name="T70" fmla="*/ 2970 w 3582"/>
                <a:gd name="T71" fmla="*/ 322 h 1012"/>
                <a:gd name="T72" fmla="*/ 3138 w 3582"/>
                <a:gd name="T73" fmla="*/ 386 h 1012"/>
                <a:gd name="T74" fmla="*/ 3240 w 3582"/>
                <a:gd name="T75" fmla="*/ 566 h 1012"/>
                <a:gd name="T76" fmla="*/ 3292 w 3582"/>
                <a:gd name="T77" fmla="*/ 776 h 1012"/>
                <a:gd name="T78" fmla="*/ 3546 w 3582"/>
                <a:gd name="T79"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2" h="1012">
                  <a:moveTo>
                    <a:pt x="0" y="0"/>
                  </a:moveTo>
                  <a:lnTo>
                    <a:pt x="48" y="0"/>
                  </a:lnTo>
                  <a:lnTo>
                    <a:pt x="58" y="8"/>
                  </a:lnTo>
                  <a:lnTo>
                    <a:pt x="248" y="8"/>
                  </a:lnTo>
                  <a:lnTo>
                    <a:pt x="260" y="8"/>
                  </a:lnTo>
                  <a:lnTo>
                    <a:pt x="286" y="8"/>
                  </a:lnTo>
                  <a:lnTo>
                    <a:pt x="296" y="18"/>
                  </a:lnTo>
                  <a:lnTo>
                    <a:pt x="316" y="18"/>
                  </a:lnTo>
                  <a:lnTo>
                    <a:pt x="324" y="26"/>
                  </a:lnTo>
                  <a:lnTo>
                    <a:pt x="370" y="26"/>
                  </a:lnTo>
                  <a:lnTo>
                    <a:pt x="376" y="32"/>
                  </a:lnTo>
                  <a:lnTo>
                    <a:pt x="490" y="32"/>
                  </a:lnTo>
                  <a:lnTo>
                    <a:pt x="498" y="42"/>
                  </a:lnTo>
                  <a:lnTo>
                    <a:pt x="700" y="42"/>
                  </a:lnTo>
                  <a:lnTo>
                    <a:pt x="700" y="56"/>
                  </a:lnTo>
                  <a:lnTo>
                    <a:pt x="720" y="56"/>
                  </a:lnTo>
                  <a:lnTo>
                    <a:pt x="728" y="64"/>
                  </a:lnTo>
                  <a:lnTo>
                    <a:pt x="774" y="64"/>
                  </a:lnTo>
                  <a:lnTo>
                    <a:pt x="778" y="68"/>
                  </a:lnTo>
                  <a:lnTo>
                    <a:pt x="850" y="68"/>
                  </a:lnTo>
                  <a:lnTo>
                    <a:pt x="860" y="78"/>
                  </a:lnTo>
                  <a:lnTo>
                    <a:pt x="918" y="78"/>
                  </a:lnTo>
                  <a:lnTo>
                    <a:pt x="928" y="88"/>
                  </a:lnTo>
                  <a:lnTo>
                    <a:pt x="984" y="88"/>
                  </a:lnTo>
                  <a:lnTo>
                    <a:pt x="1000" y="88"/>
                  </a:lnTo>
                  <a:lnTo>
                    <a:pt x="1060" y="88"/>
                  </a:lnTo>
                  <a:lnTo>
                    <a:pt x="1074" y="100"/>
                  </a:lnTo>
                  <a:lnTo>
                    <a:pt x="1106" y="110"/>
                  </a:lnTo>
                  <a:lnTo>
                    <a:pt x="1114" y="116"/>
                  </a:lnTo>
                  <a:lnTo>
                    <a:pt x="1202" y="116"/>
                  </a:lnTo>
                  <a:lnTo>
                    <a:pt x="1202" y="128"/>
                  </a:lnTo>
                  <a:lnTo>
                    <a:pt x="1242" y="128"/>
                  </a:lnTo>
                  <a:lnTo>
                    <a:pt x="1250" y="136"/>
                  </a:lnTo>
                  <a:lnTo>
                    <a:pt x="1372" y="136"/>
                  </a:lnTo>
                  <a:lnTo>
                    <a:pt x="1372" y="144"/>
                  </a:lnTo>
                  <a:lnTo>
                    <a:pt x="1414" y="144"/>
                  </a:lnTo>
                  <a:lnTo>
                    <a:pt x="1468" y="144"/>
                  </a:lnTo>
                  <a:lnTo>
                    <a:pt x="1480" y="156"/>
                  </a:lnTo>
                  <a:lnTo>
                    <a:pt x="1568" y="156"/>
                  </a:lnTo>
                  <a:lnTo>
                    <a:pt x="1576" y="164"/>
                  </a:lnTo>
                  <a:lnTo>
                    <a:pt x="1596" y="164"/>
                  </a:lnTo>
                  <a:lnTo>
                    <a:pt x="1596" y="172"/>
                  </a:lnTo>
                  <a:lnTo>
                    <a:pt x="1658" y="172"/>
                  </a:lnTo>
                  <a:lnTo>
                    <a:pt x="1658" y="180"/>
                  </a:lnTo>
                  <a:lnTo>
                    <a:pt x="1698" y="180"/>
                  </a:lnTo>
                  <a:lnTo>
                    <a:pt x="1698" y="186"/>
                  </a:lnTo>
                  <a:lnTo>
                    <a:pt x="1722" y="186"/>
                  </a:lnTo>
                  <a:lnTo>
                    <a:pt x="1722" y="194"/>
                  </a:lnTo>
                  <a:lnTo>
                    <a:pt x="1806" y="194"/>
                  </a:lnTo>
                  <a:lnTo>
                    <a:pt x="1806" y="208"/>
                  </a:lnTo>
                  <a:lnTo>
                    <a:pt x="1844" y="208"/>
                  </a:lnTo>
                  <a:lnTo>
                    <a:pt x="1856" y="218"/>
                  </a:lnTo>
                  <a:lnTo>
                    <a:pt x="1968" y="218"/>
                  </a:lnTo>
                  <a:lnTo>
                    <a:pt x="1976" y="228"/>
                  </a:lnTo>
                  <a:lnTo>
                    <a:pt x="2062" y="228"/>
                  </a:lnTo>
                  <a:lnTo>
                    <a:pt x="2076" y="242"/>
                  </a:lnTo>
                  <a:lnTo>
                    <a:pt x="2194" y="242"/>
                  </a:lnTo>
                  <a:lnTo>
                    <a:pt x="2206" y="254"/>
                  </a:lnTo>
                  <a:lnTo>
                    <a:pt x="2322" y="254"/>
                  </a:lnTo>
                  <a:lnTo>
                    <a:pt x="2340" y="258"/>
                  </a:lnTo>
                  <a:lnTo>
                    <a:pt x="2466" y="258"/>
                  </a:lnTo>
                  <a:lnTo>
                    <a:pt x="2472" y="264"/>
                  </a:lnTo>
                  <a:lnTo>
                    <a:pt x="2652" y="264"/>
                  </a:lnTo>
                  <a:lnTo>
                    <a:pt x="2660" y="272"/>
                  </a:lnTo>
                  <a:lnTo>
                    <a:pt x="2732" y="272"/>
                  </a:lnTo>
                  <a:lnTo>
                    <a:pt x="2740" y="282"/>
                  </a:lnTo>
                  <a:lnTo>
                    <a:pt x="2764" y="282"/>
                  </a:lnTo>
                  <a:lnTo>
                    <a:pt x="2764" y="296"/>
                  </a:lnTo>
                  <a:lnTo>
                    <a:pt x="2952" y="296"/>
                  </a:lnTo>
                  <a:lnTo>
                    <a:pt x="2952" y="306"/>
                  </a:lnTo>
                  <a:lnTo>
                    <a:pt x="2970" y="306"/>
                  </a:lnTo>
                  <a:lnTo>
                    <a:pt x="2970" y="322"/>
                  </a:lnTo>
                  <a:lnTo>
                    <a:pt x="3138" y="322"/>
                  </a:lnTo>
                  <a:lnTo>
                    <a:pt x="3138" y="386"/>
                  </a:lnTo>
                  <a:lnTo>
                    <a:pt x="3240" y="386"/>
                  </a:lnTo>
                  <a:lnTo>
                    <a:pt x="3240" y="566"/>
                  </a:lnTo>
                  <a:lnTo>
                    <a:pt x="3292" y="566"/>
                  </a:lnTo>
                  <a:lnTo>
                    <a:pt x="3292" y="776"/>
                  </a:lnTo>
                  <a:lnTo>
                    <a:pt x="3546" y="776"/>
                  </a:lnTo>
                  <a:lnTo>
                    <a:pt x="3546" y="1012"/>
                  </a:lnTo>
                  <a:lnTo>
                    <a:pt x="3582" y="1012"/>
                  </a:lnTo>
                </a:path>
              </a:pathLst>
            </a:custGeom>
            <a:noFill/>
            <a:ln w="38100">
              <a:solidFill>
                <a:srgbClr val="19B4F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5" name="Freeform 192"/>
            <p:cNvSpPr>
              <a:spLocks/>
            </p:cNvSpPr>
            <p:nvPr/>
          </p:nvSpPr>
          <p:spPr bwMode="auto">
            <a:xfrm>
              <a:off x="16557625" y="43624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6" name="Freeform 193"/>
            <p:cNvSpPr>
              <a:spLocks/>
            </p:cNvSpPr>
            <p:nvPr/>
          </p:nvSpPr>
          <p:spPr bwMode="auto">
            <a:xfrm>
              <a:off x="16519525" y="43624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7" name="Freeform 194"/>
            <p:cNvSpPr>
              <a:spLocks/>
            </p:cNvSpPr>
            <p:nvPr/>
          </p:nvSpPr>
          <p:spPr bwMode="auto">
            <a:xfrm>
              <a:off x="16176625" y="39751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8" name="Freeform 195"/>
            <p:cNvSpPr>
              <a:spLocks/>
            </p:cNvSpPr>
            <p:nvPr/>
          </p:nvSpPr>
          <p:spPr bwMode="auto">
            <a:xfrm>
              <a:off x="16071850" y="3651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9" name="Freeform 196"/>
            <p:cNvSpPr>
              <a:spLocks/>
            </p:cNvSpPr>
            <p:nvPr/>
          </p:nvSpPr>
          <p:spPr bwMode="auto">
            <a:xfrm>
              <a:off x="16030575" y="3365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0" name="Freeform 197"/>
            <p:cNvSpPr>
              <a:spLocks/>
            </p:cNvSpPr>
            <p:nvPr/>
          </p:nvSpPr>
          <p:spPr bwMode="auto">
            <a:xfrm>
              <a:off x="15998825" y="3365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1" name="Freeform 198"/>
            <p:cNvSpPr>
              <a:spLocks/>
            </p:cNvSpPr>
            <p:nvPr/>
          </p:nvSpPr>
          <p:spPr bwMode="auto">
            <a:xfrm>
              <a:off x="15973425" y="3365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2" name="Freeform 199"/>
            <p:cNvSpPr>
              <a:spLocks/>
            </p:cNvSpPr>
            <p:nvPr/>
          </p:nvSpPr>
          <p:spPr bwMode="auto">
            <a:xfrm>
              <a:off x="15928975" y="3365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3" name="Freeform 200"/>
            <p:cNvSpPr>
              <a:spLocks/>
            </p:cNvSpPr>
            <p:nvPr/>
          </p:nvSpPr>
          <p:spPr bwMode="auto">
            <a:xfrm>
              <a:off x="15897225" y="33655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4" name="Freeform 201"/>
            <p:cNvSpPr>
              <a:spLocks/>
            </p:cNvSpPr>
            <p:nvPr/>
          </p:nvSpPr>
          <p:spPr bwMode="auto">
            <a:xfrm>
              <a:off x="15868650" y="3365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5" name="Freeform 202"/>
            <p:cNvSpPr>
              <a:spLocks/>
            </p:cNvSpPr>
            <p:nvPr/>
          </p:nvSpPr>
          <p:spPr bwMode="auto">
            <a:xfrm>
              <a:off x="15843250" y="3254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6" name="Freeform 203"/>
            <p:cNvSpPr>
              <a:spLocks/>
            </p:cNvSpPr>
            <p:nvPr/>
          </p:nvSpPr>
          <p:spPr bwMode="auto">
            <a:xfrm>
              <a:off x="15817850" y="3254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7" name="Freeform 204"/>
            <p:cNvSpPr>
              <a:spLocks/>
            </p:cNvSpPr>
            <p:nvPr/>
          </p:nvSpPr>
          <p:spPr bwMode="auto">
            <a:xfrm>
              <a:off x="15792450" y="3254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8" name="Freeform 205"/>
            <p:cNvSpPr>
              <a:spLocks/>
            </p:cNvSpPr>
            <p:nvPr/>
          </p:nvSpPr>
          <p:spPr bwMode="auto">
            <a:xfrm>
              <a:off x="15767050" y="3254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07"/>
            <p:cNvSpPr>
              <a:spLocks/>
            </p:cNvSpPr>
            <p:nvPr/>
          </p:nvSpPr>
          <p:spPr bwMode="auto">
            <a:xfrm>
              <a:off x="15741650" y="3254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08"/>
            <p:cNvSpPr>
              <a:spLocks/>
            </p:cNvSpPr>
            <p:nvPr/>
          </p:nvSpPr>
          <p:spPr bwMode="auto">
            <a:xfrm>
              <a:off x="15706725" y="3254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09"/>
            <p:cNvSpPr>
              <a:spLocks/>
            </p:cNvSpPr>
            <p:nvPr/>
          </p:nvSpPr>
          <p:spPr bwMode="auto">
            <a:xfrm>
              <a:off x="15687675" y="32543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10"/>
            <p:cNvSpPr>
              <a:spLocks/>
            </p:cNvSpPr>
            <p:nvPr/>
          </p:nvSpPr>
          <p:spPr bwMode="auto">
            <a:xfrm>
              <a:off x="15643225" y="3254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11"/>
            <p:cNvSpPr>
              <a:spLocks/>
            </p:cNvSpPr>
            <p:nvPr/>
          </p:nvSpPr>
          <p:spPr bwMode="auto">
            <a:xfrm>
              <a:off x="15611475" y="32512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12"/>
            <p:cNvSpPr>
              <a:spLocks/>
            </p:cNvSpPr>
            <p:nvPr/>
          </p:nvSpPr>
          <p:spPr bwMode="auto">
            <a:xfrm>
              <a:off x="15570200" y="32194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13"/>
            <p:cNvSpPr>
              <a:spLocks/>
            </p:cNvSpPr>
            <p:nvPr/>
          </p:nvSpPr>
          <p:spPr bwMode="auto">
            <a:xfrm>
              <a:off x="15538450" y="32067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14"/>
            <p:cNvSpPr>
              <a:spLocks/>
            </p:cNvSpPr>
            <p:nvPr/>
          </p:nvSpPr>
          <p:spPr bwMode="auto">
            <a:xfrm>
              <a:off x="15503525" y="32067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15"/>
            <p:cNvSpPr>
              <a:spLocks/>
            </p:cNvSpPr>
            <p:nvPr/>
          </p:nvSpPr>
          <p:spPr bwMode="auto">
            <a:xfrm>
              <a:off x="15478125" y="32067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16"/>
            <p:cNvSpPr>
              <a:spLocks/>
            </p:cNvSpPr>
            <p:nvPr/>
          </p:nvSpPr>
          <p:spPr bwMode="auto">
            <a:xfrm>
              <a:off x="15452725" y="32067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17"/>
            <p:cNvSpPr>
              <a:spLocks/>
            </p:cNvSpPr>
            <p:nvPr/>
          </p:nvSpPr>
          <p:spPr bwMode="auto">
            <a:xfrm>
              <a:off x="15424150" y="32067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18"/>
            <p:cNvSpPr>
              <a:spLocks/>
            </p:cNvSpPr>
            <p:nvPr/>
          </p:nvSpPr>
          <p:spPr bwMode="auto">
            <a:xfrm>
              <a:off x="15379700" y="32067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19"/>
            <p:cNvSpPr>
              <a:spLocks/>
            </p:cNvSpPr>
            <p:nvPr/>
          </p:nvSpPr>
          <p:spPr bwMode="auto">
            <a:xfrm>
              <a:off x="15354300" y="32067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20"/>
            <p:cNvSpPr>
              <a:spLocks/>
            </p:cNvSpPr>
            <p:nvPr/>
          </p:nvSpPr>
          <p:spPr bwMode="auto">
            <a:xfrm>
              <a:off x="15328900" y="32067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21"/>
            <p:cNvSpPr>
              <a:spLocks/>
            </p:cNvSpPr>
            <p:nvPr/>
          </p:nvSpPr>
          <p:spPr bwMode="auto">
            <a:xfrm>
              <a:off x="15303500" y="32067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22"/>
            <p:cNvSpPr>
              <a:spLocks/>
            </p:cNvSpPr>
            <p:nvPr/>
          </p:nvSpPr>
          <p:spPr bwMode="auto">
            <a:xfrm>
              <a:off x="15281275" y="32067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23"/>
            <p:cNvSpPr>
              <a:spLocks/>
            </p:cNvSpPr>
            <p:nvPr/>
          </p:nvSpPr>
          <p:spPr bwMode="auto">
            <a:xfrm>
              <a:off x="15268575" y="31908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24"/>
            <p:cNvSpPr>
              <a:spLocks/>
            </p:cNvSpPr>
            <p:nvPr/>
          </p:nvSpPr>
          <p:spPr bwMode="auto">
            <a:xfrm>
              <a:off x="15233650" y="31750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25"/>
            <p:cNvSpPr>
              <a:spLocks/>
            </p:cNvSpPr>
            <p:nvPr/>
          </p:nvSpPr>
          <p:spPr bwMode="auto">
            <a:xfrm>
              <a:off x="15201900" y="31623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26"/>
            <p:cNvSpPr>
              <a:spLocks/>
            </p:cNvSpPr>
            <p:nvPr/>
          </p:nvSpPr>
          <p:spPr bwMode="auto">
            <a:xfrm>
              <a:off x="15176500" y="31623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27"/>
            <p:cNvSpPr>
              <a:spLocks/>
            </p:cNvSpPr>
            <p:nvPr/>
          </p:nvSpPr>
          <p:spPr bwMode="auto">
            <a:xfrm>
              <a:off x="15147925" y="31623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28"/>
            <p:cNvSpPr>
              <a:spLocks/>
            </p:cNvSpPr>
            <p:nvPr/>
          </p:nvSpPr>
          <p:spPr bwMode="auto">
            <a:xfrm>
              <a:off x="15122525" y="31623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2" name="Freeform 229"/>
            <p:cNvSpPr>
              <a:spLocks/>
            </p:cNvSpPr>
            <p:nvPr/>
          </p:nvSpPr>
          <p:spPr bwMode="auto">
            <a:xfrm>
              <a:off x="15084425" y="31654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3" name="Freeform 230"/>
            <p:cNvSpPr>
              <a:spLocks/>
            </p:cNvSpPr>
            <p:nvPr/>
          </p:nvSpPr>
          <p:spPr bwMode="auto">
            <a:xfrm>
              <a:off x="15059025" y="316547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5" name="Freeform 231"/>
            <p:cNvSpPr>
              <a:spLocks/>
            </p:cNvSpPr>
            <p:nvPr/>
          </p:nvSpPr>
          <p:spPr bwMode="auto">
            <a:xfrm>
              <a:off x="15020925" y="31654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6" name="Freeform 232"/>
            <p:cNvSpPr>
              <a:spLocks/>
            </p:cNvSpPr>
            <p:nvPr/>
          </p:nvSpPr>
          <p:spPr bwMode="auto">
            <a:xfrm>
              <a:off x="14976475" y="31654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7" name="Freeform 233"/>
            <p:cNvSpPr>
              <a:spLocks/>
            </p:cNvSpPr>
            <p:nvPr/>
          </p:nvSpPr>
          <p:spPr bwMode="auto">
            <a:xfrm>
              <a:off x="14893925" y="31654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8" name="Freeform 234"/>
            <p:cNvSpPr>
              <a:spLocks/>
            </p:cNvSpPr>
            <p:nvPr/>
          </p:nvSpPr>
          <p:spPr bwMode="auto">
            <a:xfrm>
              <a:off x="14805025" y="3152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9" name="Freeform 235"/>
            <p:cNvSpPr>
              <a:spLocks/>
            </p:cNvSpPr>
            <p:nvPr/>
          </p:nvSpPr>
          <p:spPr bwMode="auto">
            <a:xfrm>
              <a:off x="14766925" y="3152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0" name="Freeform 236"/>
            <p:cNvSpPr>
              <a:spLocks/>
            </p:cNvSpPr>
            <p:nvPr/>
          </p:nvSpPr>
          <p:spPr bwMode="auto">
            <a:xfrm>
              <a:off x="14725650" y="3152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1" name="Freeform 237"/>
            <p:cNvSpPr>
              <a:spLocks/>
            </p:cNvSpPr>
            <p:nvPr/>
          </p:nvSpPr>
          <p:spPr bwMode="auto">
            <a:xfrm>
              <a:off x="14700250" y="315277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2" name="Freeform 238"/>
            <p:cNvSpPr>
              <a:spLocks/>
            </p:cNvSpPr>
            <p:nvPr/>
          </p:nvSpPr>
          <p:spPr bwMode="auto">
            <a:xfrm>
              <a:off x="14639925" y="3152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3" name="Freeform 239"/>
            <p:cNvSpPr>
              <a:spLocks/>
            </p:cNvSpPr>
            <p:nvPr/>
          </p:nvSpPr>
          <p:spPr bwMode="auto">
            <a:xfrm>
              <a:off x="14582775" y="3152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4" name="Freeform 240"/>
            <p:cNvSpPr>
              <a:spLocks/>
            </p:cNvSpPr>
            <p:nvPr/>
          </p:nvSpPr>
          <p:spPr bwMode="auto">
            <a:xfrm>
              <a:off x="14554200" y="3152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5" name="Freeform 241"/>
            <p:cNvSpPr>
              <a:spLocks/>
            </p:cNvSpPr>
            <p:nvPr/>
          </p:nvSpPr>
          <p:spPr bwMode="auto">
            <a:xfrm>
              <a:off x="14531975" y="3143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6" name="Freeform 242"/>
            <p:cNvSpPr>
              <a:spLocks/>
            </p:cNvSpPr>
            <p:nvPr/>
          </p:nvSpPr>
          <p:spPr bwMode="auto">
            <a:xfrm>
              <a:off x="14497050" y="3143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7" name="Freeform 243"/>
            <p:cNvSpPr>
              <a:spLocks/>
            </p:cNvSpPr>
            <p:nvPr/>
          </p:nvSpPr>
          <p:spPr bwMode="auto">
            <a:xfrm>
              <a:off x="14468475" y="31432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8" name="Freeform 244"/>
            <p:cNvSpPr>
              <a:spLocks/>
            </p:cNvSpPr>
            <p:nvPr/>
          </p:nvSpPr>
          <p:spPr bwMode="auto">
            <a:xfrm>
              <a:off x="14443075" y="3143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9" name="Freeform 245"/>
            <p:cNvSpPr>
              <a:spLocks/>
            </p:cNvSpPr>
            <p:nvPr/>
          </p:nvSpPr>
          <p:spPr bwMode="auto">
            <a:xfrm>
              <a:off x="14414500" y="3143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0" name="Freeform 246"/>
            <p:cNvSpPr>
              <a:spLocks/>
            </p:cNvSpPr>
            <p:nvPr/>
          </p:nvSpPr>
          <p:spPr bwMode="auto">
            <a:xfrm>
              <a:off x="14392275" y="313055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1" name="Freeform 247"/>
            <p:cNvSpPr>
              <a:spLocks/>
            </p:cNvSpPr>
            <p:nvPr/>
          </p:nvSpPr>
          <p:spPr bwMode="auto">
            <a:xfrm>
              <a:off x="14331950" y="31242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2" name="Freeform 248"/>
            <p:cNvSpPr>
              <a:spLocks/>
            </p:cNvSpPr>
            <p:nvPr/>
          </p:nvSpPr>
          <p:spPr bwMode="auto">
            <a:xfrm>
              <a:off x="14268450" y="31242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3" name="Freeform 249"/>
            <p:cNvSpPr>
              <a:spLocks/>
            </p:cNvSpPr>
            <p:nvPr/>
          </p:nvSpPr>
          <p:spPr bwMode="auto">
            <a:xfrm>
              <a:off x="14243050" y="31242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4" name="Freeform 250"/>
            <p:cNvSpPr>
              <a:spLocks/>
            </p:cNvSpPr>
            <p:nvPr/>
          </p:nvSpPr>
          <p:spPr bwMode="auto">
            <a:xfrm>
              <a:off x="14182725" y="31210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5" name="Freeform 251"/>
            <p:cNvSpPr>
              <a:spLocks/>
            </p:cNvSpPr>
            <p:nvPr/>
          </p:nvSpPr>
          <p:spPr bwMode="auto">
            <a:xfrm>
              <a:off x="14119225" y="311150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6" name="Freeform 252"/>
            <p:cNvSpPr>
              <a:spLocks/>
            </p:cNvSpPr>
            <p:nvPr/>
          </p:nvSpPr>
          <p:spPr bwMode="auto">
            <a:xfrm>
              <a:off x="14081125" y="31051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7" name="Freeform 253"/>
            <p:cNvSpPr>
              <a:spLocks/>
            </p:cNvSpPr>
            <p:nvPr/>
          </p:nvSpPr>
          <p:spPr bwMode="auto">
            <a:xfrm>
              <a:off x="14011275" y="309880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8" name="Freeform 254"/>
            <p:cNvSpPr>
              <a:spLocks/>
            </p:cNvSpPr>
            <p:nvPr/>
          </p:nvSpPr>
          <p:spPr bwMode="auto">
            <a:xfrm>
              <a:off x="13992225" y="30924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9" name="Freeform 255"/>
            <p:cNvSpPr>
              <a:spLocks/>
            </p:cNvSpPr>
            <p:nvPr/>
          </p:nvSpPr>
          <p:spPr bwMode="auto">
            <a:xfrm>
              <a:off x="13947775" y="308927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0" name="Freeform 256"/>
            <p:cNvSpPr>
              <a:spLocks/>
            </p:cNvSpPr>
            <p:nvPr/>
          </p:nvSpPr>
          <p:spPr bwMode="auto">
            <a:xfrm>
              <a:off x="13903325" y="30861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1" name="Freeform 257"/>
            <p:cNvSpPr>
              <a:spLocks/>
            </p:cNvSpPr>
            <p:nvPr/>
          </p:nvSpPr>
          <p:spPr bwMode="auto">
            <a:xfrm>
              <a:off x="13846175" y="307975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2" name="Freeform 258"/>
            <p:cNvSpPr>
              <a:spLocks/>
            </p:cNvSpPr>
            <p:nvPr/>
          </p:nvSpPr>
          <p:spPr bwMode="auto">
            <a:xfrm>
              <a:off x="13801725" y="30702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3" name="Freeform 259"/>
            <p:cNvSpPr>
              <a:spLocks/>
            </p:cNvSpPr>
            <p:nvPr/>
          </p:nvSpPr>
          <p:spPr bwMode="auto">
            <a:xfrm>
              <a:off x="13763625" y="3063875"/>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4" name="Freeform 260"/>
            <p:cNvSpPr>
              <a:spLocks/>
            </p:cNvSpPr>
            <p:nvPr/>
          </p:nvSpPr>
          <p:spPr bwMode="auto">
            <a:xfrm>
              <a:off x="13719175" y="30543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5" name="Freeform 261"/>
            <p:cNvSpPr>
              <a:spLocks/>
            </p:cNvSpPr>
            <p:nvPr/>
          </p:nvSpPr>
          <p:spPr bwMode="auto">
            <a:xfrm>
              <a:off x="13693775" y="3054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6" name="Freeform 262"/>
            <p:cNvSpPr>
              <a:spLocks/>
            </p:cNvSpPr>
            <p:nvPr/>
          </p:nvSpPr>
          <p:spPr bwMode="auto">
            <a:xfrm>
              <a:off x="13573125" y="3038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7" name="Freeform 263"/>
            <p:cNvSpPr>
              <a:spLocks/>
            </p:cNvSpPr>
            <p:nvPr/>
          </p:nvSpPr>
          <p:spPr bwMode="auto">
            <a:xfrm>
              <a:off x="13477875" y="30226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8" name="Freeform 264"/>
            <p:cNvSpPr>
              <a:spLocks/>
            </p:cNvSpPr>
            <p:nvPr/>
          </p:nvSpPr>
          <p:spPr bwMode="auto">
            <a:xfrm>
              <a:off x="13458825" y="3022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9" name="Freeform 265"/>
            <p:cNvSpPr>
              <a:spLocks/>
            </p:cNvSpPr>
            <p:nvPr/>
          </p:nvSpPr>
          <p:spPr bwMode="auto">
            <a:xfrm>
              <a:off x="13430250" y="30194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0" name="Freeform 266"/>
            <p:cNvSpPr>
              <a:spLocks/>
            </p:cNvSpPr>
            <p:nvPr/>
          </p:nvSpPr>
          <p:spPr bwMode="auto">
            <a:xfrm>
              <a:off x="13401675" y="30099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1" name="Freeform 267"/>
            <p:cNvSpPr>
              <a:spLocks/>
            </p:cNvSpPr>
            <p:nvPr/>
          </p:nvSpPr>
          <p:spPr bwMode="auto">
            <a:xfrm>
              <a:off x="13366750" y="30035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2" name="Freeform 268"/>
            <p:cNvSpPr>
              <a:spLocks/>
            </p:cNvSpPr>
            <p:nvPr/>
          </p:nvSpPr>
          <p:spPr bwMode="auto">
            <a:xfrm>
              <a:off x="13331825" y="2997200"/>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3" name="Freeform 269"/>
            <p:cNvSpPr>
              <a:spLocks/>
            </p:cNvSpPr>
            <p:nvPr/>
          </p:nvSpPr>
          <p:spPr bwMode="auto">
            <a:xfrm>
              <a:off x="13122275" y="298450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4" name="Freeform 270"/>
            <p:cNvSpPr>
              <a:spLocks/>
            </p:cNvSpPr>
            <p:nvPr/>
          </p:nvSpPr>
          <p:spPr bwMode="auto">
            <a:xfrm>
              <a:off x="13027025" y="2962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5" name="Freeform 271"/>
            <p:cNvSpPr>
              <a:spLocks/>
            </p:cNvSpPr>
            <p:nvPr/>
          </p:nvSpPr>
          <p:spPr bwMode="auto">
            <a:xfrm>
              <a:off x="13014325" y="2962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6" name="Freeform 272"/>
            <p:cNvSpPr>
              <a:spLocks/>
            </p:cNvSpPr>
            <p:nvPr/>
          </p:nvSpPr>
          <p:spPr bwMode="auto">
            <a:xfrm>
              <a:off x="12903200" y="29527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7" name="Freeform 273"/>
            <p:cNvSpPr>
              <a:spLocks/>
            </p:cNvSpPr>
            <p:nvPr/>
          </p:nvSpPr>
          <p:spPr bwMode="auto">
            <a:xfrm>
              <a:off x="12785725" y="29273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8" name="Freeform 274"/>
            <p:cNvSpPr>
              <a:spLocks/>
            </p:cNvSpPr>
            <p:nvPr/>
          </p:nvSpPr>
          <p:spPr bwMode="auto">
            <a:xfrm>
              <a:off x="12747625" y="292735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9" name="Freeform 275"/>
            <p:cNvSpPr>
              <a:spLocks/>
            </p:cNvSpPr>
            <p:nvPr/>
          </p:nvSpPr>
          <p:spPr bwMode="auto">
            <a:xfrm>
              <a:off x="12693650" y="29210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0" name="Freeform 276"/>
            <p:cNvSpPr>
              <a:spLocks/>
            </p:cNvSpPr>
            <p:nvPr/>
          </p:nvSpPr>
          <p:spPr bwMode="auto">
            <a:xfrm>
              <a:off x="12652375" y="29178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1" name="Freeform 277"/>
            <p:cNvSpPr>
              <a:spLocks/>
            </p:cNvSpPr>
            <p:nvPr/>
          </p:nvSpPr>
          <p:spPr bwMode="auto">
            <a:xfrm>
              <a:off x="12417425" y="2882900"/>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2" name="Freeform 278"/>
            <p:cNvSpPr>
              <a:spLocks/>
            </p:cNvSpPr>
            <p:nvPr/>
          </p:nvSpPr>
          <p:spPr bwMode="auto">
            <a:xfrm>
              <a:off x="12382500" y="2876550"/>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3" name="Freeform 279"/>
            <p:cNvSpPr>
              <a:spLocks/>
            </p:cNvSpPr>
            <p:nvPr/>
          </p:nvSpPr>
          <p:spPr bwMode="auto">
            <a:xfrm>
              <a:off x="12312650" y="28670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4" name="Freeform 280"/>
            <p:cNvSpPr>
              <a:spLocks/>
            </p:cNvSpPr>
            <p:nvPr/>
          </p:nvSpPr>
          <p:spPr bwMode="auto">
            <a:xfrm>
              <a:off x="12217400" y="28670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5" name="Freeform 281"/>
            <p:cNvSpPr>
              <a:spLocks/>
            </p:cNvSpPr>
            <p:nvPr/>
          </p:nvSpPr>
          <p:spPr bwMode="auto">
            <a:xfrm>
              <a:off x="12185650" y="28670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6" name="Freeform 282"/>
            <p:cNvSpPr>
              <a:spLocks/>
            </p:cNvSpPr>
            <p:nvPr/>
          </p:nvSpPr>
          <p:spPr bwMode="auto">
            <a:xfrm>
              <a:off x="12163425" y="28606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7" name="Freeform 283"/>
            <p:cNvSpPr>
              <a:spLocks/>
            </p:cNvSpPr>
            <p:nvPr/>
          </p:nvSpPr>
          <p:spPr bwMode="auto">
            <a:xfrm>
              <a:off x="12122150" y="286067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8" name="Freeform 284"/>
            <p:cNvSpPr>
              <a:spLocks/>
            </p:cNvSpPr>
            <p:nvPr/>
          </p:nvSpPr>
          <p:spPr bwMode="auto">
            <a:xfrm>
              <a:off x="11995150" y="2828925"/>
              <a:ext cx="146050" cy="146050"/>
            </a:xfrm>
            <a:custGeom>
              <a:avLst/>
              <a:gdLst>
                <a:gd name="T0" fmla="*/ 52 w 92"/>
                <a:gd name="T1" fmla="*/ 0 h 92"/>
                <a:gd name="T2" fmla="*/ 52 w 92"/>
                <a:gd name="T3" fmla="*/ 40 h 92"/>
                <a:gd name="T4" fmla="*/ 92 w 92"/>
                <a:gd name="T5" fmla="*/ 40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40"/>
                  </a:lnTo>
                  <a:lnTo>
                    <a:pt x="92" y="40"/>
                  </a:lnTo>
                  <a:lnTo>
                    <a:pt x="92"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9" name="Freeform 285"/>
            <p:cNvSpPr>
              <a:spLocks/>
            </p:cNvSpPr>
            <p:nvPr/>
          </p:nvSpPr>
          <p:spPr bwMode="auto">
            <a:xfrm>
              <a:off x="11972925" y="2816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0" name="Freeform 286"/>
            <p:cNvSpPr>
              <a:spLocks/>
            </p:cNvSpPr>
            <p:nvPr/>
          </p:nvSpPr>
          <p:spPr bwMode="auto">
            <a:xfrm>
              <a:off x="11922125" y="28194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1" name="Freeform 287"/>
            <p:cNvSpPr>
              <a:spLocks/>
            </p:cNvSpPr>
            <p:nvPr/>
          </p:nvSpPr>
          <p:spPr bwMode="auto">
            <a:xfrm>
              <a:off x="11833225" y="28130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2" name="Freeform 288"/>
            <p:cNvSpPr>
              <a:spLocks/>
            </p:cNvSpPr>
            <p:nvPr/>
          </p:nvSpPr>
          <p:spPr bwMode="auto">
            <a:xfrm>
              <a:off x="11782425" y="28130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3" name="Freeform 289"/>
            <p:cNvSpPr>
              <a:spLocks/>
            </p:cNvSpPr>
            <p:nvPr/>
          </p:nvSpPr>
          <p:spPr bwMode="auto">
            <a:xfrm>
              <a:off x="11718925" y="28035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4" name="Freeform 290"/>
            <p:cNvSpPr>
              <a:spLocks/>
            </p:cNvSpPr>
            <p:nvPr/>
          </p:nvSpPr>
          <p:spPr bwMode="auto">
            <a:xfrm>
              <a:off x="11649075" y="280035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5" name="Freeform 291"/>
            <p:cNvSpPr>
              <a:spLocks/>
            </p:cNvSpPr>
            <p:nvPr/>
          </p:nvSpPr>
          <p:spPr bwMode="auto">
            <a:xfrm>
              <a:off x="11617325" y="2797175"/>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6" name="Freeform 292"/>
            <p:cNvSpPr>
              <a:spLocks/>
            </p:cNvSpPr>
            <p:nvPr/>
          </p:nvSpPr>
          <p:spPr bwMode="auto">
            <a:xfrm>
              <a:off x="11598275" y="27971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7" name="Freeform 293"/>
            <p:cNvSpPr>
              <a:spLocks/>
            </p:cNvSpPr>
            <p:nvPr/>
          </p:nvSpPr>
          <p:spPr bwMode="auto">
            <a:xfrm>
              <a:off x="11430000" y="27908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8" name="Freeform 294"/>
            <p:cNvSpPr>
              <a:spLocks/>
            </p:cNvSpPr>
            <p:nvPr/>
          </p:nvSpPr>
          <p:spPr bwMode="auto">
            <a:xfrm>
              <a:off x="11369675" y="27749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9" name="Freeform 295"/>
            <p:cNvSpPr>
              <a:spLocks/>
            </p:cNvSpPr>
            <p:nvPr/>
          </p:nvSpPr>
          <p:spPr bwMode="auto">
            <a:xfrm>
              <a:off x="11334750" y="2774950"/>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0" name="Freeform 296"/>
            <p:cNvSpPr>
              <a:spLocks/>
            </p:cNvSpPr>
            <p:nvPr/>
          </p:nvSpPr>
          <p:spPr bwMode="auto">
            <a:xfrm>
              <a:off x="11306175" y="27654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1" name="Freeform 297"/>
            <p:cNvSpPr>
              <a:spLocks/>
            </p:cNvSpPr>
            <p:nvPr/>
          </p:nvSpPr>
          <p:spPr bwMode="auto">
            <a:xfrm>
              <a:off x="11277600" y="276225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2" name="Freeform 298"/>
            <p:cNvSpPr>
              <a:spLocks/>
            </p:cNvSpPr>
            <p:nvPr/>
          </p:nvSpPr>
          <p:spPr bwMode="auto">
            <a:xfrm>
              <a:off x="11249025" y="27654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3" name="Freeform 299"/>
            <p:cNvSpPr>
              <a:spLocks/>
            </p:cNvSpPr>
            <p:nvPr/>
          </p:nvSpPr>
          <p:spPr bwMode="auto">
            <a:xfrm>
              <a:off x="11233150" y="27654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4" name="Freeform 300"/>
            <p:cNvSpPr>
              <a:spLocks/>
            </p:cNvSpPr>
            <p:nvPr/>
          </p:nvSpPr>
          <p:spPr bwMode="auto">
            <a:xfrm>
              <a:off x="11077575" y="27559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5" name="Freeform 301"/>
            <p:cNvSpPr>
              <a:spLocks/>
            </p:cNvSpPr>
            <p:nvPr/>
          </p:nvSpPr>
          <p:spPr bwMode="auto">
            <a:xfrm>
              <a:off x="11036300" y="27559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6" name="Freeform 302"/>
            <p:cNvSpPr>
              <a:spLocks/>
            </p:cNvSpPr>
            <p:nvPr/>
          </p:nvSpPr>
          <p:spPr bwMode="auto">
            <a:xfrm>
              <a:off x="10979150" y="27559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7" name="Freeform 303"/>
            <p:cNvSpPr>
              <a:spLocks/>
            </p:cNvSpPr>
            <p:nvPr/>
          </p:nvSpPr>
          <p:spPr bwMode="auto">
            <a:xfrm>
              <a:off x="10944225" y="27463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8" name="Freeform 304"/>
            <p:cNvSpPr>
              <a:spLocks/>
            </p:cNvSpPr>
            <p:nvPr/>
          </p:nvSpPr>
          <p:spPr bwMode="auto">
            <a:xfrm>
              <a:off x="10902950" y="27432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49" name="Group 8548"/>
          <p:cNvGrpSpPr/>
          <p:nvPr/>
        </p:nvGrpSpPr>
        <p:grpSpPr>
          <a:xfrm>
            <a:off x="520792" y="2038384"/>
            <a:ext cx="8143523" cy="6918709"/>
            <a:chOff x="520792" y="2038384"/>
            <a:chExt cx="8143523" cy="6918709"/>
          </a:xfrm>
        </p:grpSpPr>
        <p:sp>
          <p:nvSpPr>
            <p:cNvPr id="6" name="TextBox 5"/>
            <p:cNvSpPr txBox="1"/>
            <p:nvPr/>
          </p:nvSpPr>
          <p:spPr>
            <a:xfrm rot="16200000">
              <a:off x="116357" y="4882374"/>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10" name="TextBox 9"/>
            <p:cNvSpPr txBox="1"/>
            <p:nvPr/>
          </p:nvSpPr>
          <p:spPr>
            <a:xfrm>
              <a:off x="3580884" y="2038384"/>
              <a:ext cx="3175485" cy="646331"/>
            </a:xfrm>
            <a:prstGeom prst="rect">
              <a:avLst/>
            </a:prstGeom>
            <a:noFill/>
          </p:spPr>
          <p:txBody>
            <a:bodyPr wrap="none" rtlCol="0">
              <a:spAutoFit/>
            </a:bodyPr>
            <a:lstStyle/>
            <a:p>
              <a:pPr algn="ctr"/>
              <a:r>
                <a:rPr lang="en-US" sz="3600" b="1" dirty="0">
                  <a:solidFill>
                    <a:schemeClr val="accent2"/>
                  </a:solidFill>
                </a:rPr>
                <a:t>Premenopausal</a:t>
              </a:r>
            </a:p>
          </p:txBody>
        </p:sp>
        <p:grpSp>
          <p:nvGrpSpPr>
            <p:cNvPr id="14" name="Group 13"/>
            <p:cNvGrpSpPr/>
            <p:nvPr/>
          </p:nvGrpSpPr>
          <p:grpSpPr>
            <a:xfrm>
              <a:off x="1149399" y="2684206"/>
              <a:ext cx="7316176" cy="5147187"/>
              <a:chOff x="-9372410" y="1648289"/>
              <a:chExt cx="8704518" cy="6666982"/>
            </a:xfrm>
          </p:grpSpPr>
          <p:sp>
            <p:nvSpPr>
              <p:cNvPr id="15" name="Rectangle 15">
                <a:extLst>
                  <a:ext uri="{FF2B5EF4-FFF2-40B4-BE49-F238E27FC236}">
                    <a16:creationId xmlns:a16="http://schemas.microsoft.com/office/drawing/2014/main" id="{B5CD9D22-EF0E-2F2A-F8F0-8F207294E04D}"/>
                  </a:ext>
                </a:extLst>
              </p:cNvPr>
              <p:cNvSpPr>
                <a:spLocks noChangeArrowheads="1"/>
              </p:cNvSpPr>
              <p:nvPr/>
            </p:nvSpPr>
            <p:spPr bwMode="auto">
              <a:xfrm>
                <a:off x="-9026337" y="758270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0</a:t>
                </a:r>
                <a:endParaRPr lang="en-US" altLang="en-US" sz="4800" b="1">
                  <a:solidFill>
                    <a:schemeClr val="bg1"/>
                  </a:solidFill>
                </a:endParaRPr>
              </a:p>
            </p:txBody>
          </p:sp>
          <p:sp>
            <p:nvSpPr>
              <p:cNvPr id="16" name="Rectangle 16">
                <a:extLst>
                  <a:ext uri="{FF2B5EF4-FFF2-40B4-BE49-F238E27FC236}">
                    <a16:creationId xmlns:a16="http://schemas.microsoft.com/office/drawing/2014/main" id="{825725F5-3F92-8921-DA68-268BE0C74489}"/>
                  </a:ext>
                </a:extLst>
              </p:cNvPr>
              <p:cNvSpPr>
                <a:spLocks noChangeArrowheads="1"/>
              </p:cNvSpPr>
              <p:nvPr/>
            </p:nvSpPr>
            <p:spPr bwMode="auto">
              <a:xfrm>
                <a:off x="-9196715" y="520681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40</a:t>
                </a:r>
                <a:endParaRPr lang="en-US" altLang="en-US" sz="4800" b="1">
                  <a:solidFill>
                    <a:schemeClr val="bg1"/>
                  </a:solidFill>
                </a:endParaRPr>
              </a:p>
            </p:txBody>
          </p:sp>
          <p:sp>
            <p:nvSpPr>
              <p:cNvPr id="17" name="Rectangle 17">
                <a:extLst>
                  <a:ext uri="{FF2B5EF4-FFF2-40B4-BE49-F238E27FC236}">
                    <a16:creationId xmlns:a16="http://schemas.microsoft.com/office/drawing/2014/main" id="{6FAA1781-4D28-6A7A-7418-575549F35316}"/>
                  </a:ext>
                </a:extLst>
              </p:cNvPr>
              <p:cNvSpPr>
                <a:spLocks noChangeArrowheads="1"/>
              </p:cNvSpPr>
              <p:nvPr/>
            </p:nvSpPr>
            <p:spPr bwMode="auto">
              <a:xfrm>
                <a:off x="-9196715" y="4024183"/>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60</a:t>
                </a:r>
                <a:endParaRPr lang="en-US" altLang="en-US" sz="4800" b="1">
                  <a:solidFill>
                    <a:schemeClr val="bg1"/>
                  </a:solidFill>
                </a:endParaRPr>
              </a:p>
            </p:txBody>
          </p:sp>
          <p:sp>
            <p:nvSpPr>
              <p:cNvPr id="18" name="Rectangle 18">
                <a:extLst>
                  <a:ext uri="{FF2B5EF4-FFF2-40B4-BE49-F238E27FC236}">
                    <a16:creationId xmlns:a16="http://schemas.microsoft.com/office/drawing/2014/main" id="{5C5F3599-78F4-2ADB-CD2D-ABEDF9BBCCED}"/>
                  </a:ext>
                </a:extLst>
              </p:cNvPr>
              <p:cNvSpPr>
                <a:spLocks noChangeArrowheads="1"/>
              </p:cNvSpPr>
              <p:nvPr/>
            </p:nvSpPr>
            <p:spPr bwMode="auto">
              <a:xfrm>
                <a:off x="-9196715" y="2836237"/>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80</a:t>
                </a:r>
                <a:endParaRPr lang="en-US" altLang="en-US" sz="4800" b="1">
                  <a:solidFill>
                    <a:schemeClr val="bg1"/>
                  </a:solidFill>
                </a:endParaRPr>
              </a:p>
            </p:txBody>
          </p:sp>
          <p:sp>
            <p:nvSpPr>
              <p:cNvPr id="19" name="Rectangle 19">
                <a:extLst>
                  <a:ext uri="{FF2B5EF4-FFF2-40B4-BE49-F238E27FC236}">
                    <a16:creationId xmlns:a16="http://schemas.microsoft.com/office/drawing/2014/main" id="{A63057C1-CAFB-EE99-D671-F4B5FD79F16E}"/>
                  </a:ext>
                </a:extLst>
              </p:cNvPr>
              <p:cNvSpPr>
                <a:spLocks noChangeArrowheads="1"/>
              </p:cNvSpPr>
              <p:nvPr/>
            </p:nvSpPr>
            <p:spPr bwMode="auto">
              <a:xfrm>
                <a:off x="-9372410" y="1648289"/>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dirty="0">
                    <a:solidFill>
                      <a:schemeClr val="bg1"/>
                    </a:solidFill>
                  </a:rPr>
                  <a:t>100</a:t>
                </a:r>
                <a:endParaRPr lang="en-US" altLang="en-US" sz="4800" b="1" dirty="0">
                  <a:solidFill>
                    <a:schemeClr val="bg1"/>
                  </a:solidFill>
                </a:endParaRPr>
              </a:p>
            </p:txBody>
          </p:sp>
          <p:sp>
            <p:nvSpPr>
              <p:cNvPr id="20" name="Rectangle 20">
                <a:extLst>
                  <a:ext uri="{FF2B5EF4-FFF2-40B4-BE49-F238E27FC236}">
                    <a16:creationId xmlns:a16="http://schemas.microsoft.com/office/drawing/2014/main" id="{7A49FCEE-F3A0-2DF9-AA77-8B9F494A8872}"/>
                  </a:ext>
                </a:extLst>
              </p:cNvPr>
              <p:cNvSpPr>
                <a:spLocks noChangeArrowheads="1"/>
              </p:cNvSpPr>
              <p:nvPr/>
            </p:nvSpPr>
            <p:spPr bwMode="auto">
              <a:xfrm>
                <a:off x="-8293992"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0</a:t>
                </a:r>
                <a:endParaRPr lang="en-US" altLang="en-US" sz="4400" b="1">
                  <a:solidFill>
                    <a:schemeClr val="bg1"/>
                  </a:solidFill>
                </a:endParaRPr>
              </a:p>
            </p:txBody>
          </p:sp>
          <p:sp>
            <p:nvSpPr>
              <p:cNvPr id="21" name="Rectangle 21">
                <a:extLst>
                  <a:ext uri="{FF2B5EF4-FFF2-40B4-BE49-F238E27FC236}">
                    <a16:creationId xmlns:a16="http://schemas.microsoft.com/office/drawing/2014/main" id="{5F34EF04-D780-B799-0108-7A85029823A4}"/>
                  </a:ext>
                </a:extLst>
              </p:cNvPr>
              <p:cNvSpPr>
                <a:spLocks noChangeArrowheads="1"/>
              </p:cNvSpPr>
              <p:nvPr/>
            </p:nvSpPr>
            <p:spPr bwMode="auto">
              <a:xfrm>
                <a:off x="-7387751"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6</a:t>
                </a:r>
                <a:endParaRPr lang="en-US" altLang="en-US" sz="4400" b="1">
                  <a:solidFill>
                    <a:schemeClr val="bg1"/>
                  </a:solidFill>
                </a:endParaRPr>
              </a:p>
            </p:txBody>
          </p:sp>
          <p:sp>
            <p:nvSpPr>
              <p:cNvPr id="22" name="Rectangle 22">
                <a:extLst>
                  <a:ext uri="{FF2B5EF4-FFF2-40B4-BE49-F238E27FC236}">
                    <a16:creationId xmlns:a16="http://schemas.microsoft.com/office/drawing/2014/main" id="{7A18D3FB-4FB3-3ECC-EBE9-2105636FAE63}"/>
                  </a:ext>
                </a:extLst>
              </p:cNvPr>
              <p:cNvSpPr>
                <a:spLocks noChangeArrowheads="1"/>
              </p:cNvSpPr>
              <p:nvPr/>
            </p:nvSpPr>
            <p:spPr bwMode="auto">
              <a:xfrm>
                <a:off x="-6560023"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12</a:t>
                </a:r>
                <a:endParaRPr lang="en-US" altLang="en-US" sz="4400" b="1">
                  <a:solidFill>
                    <a:schemeClr val="bg1"/>
                  </a:solidFill>
                </a:endParaRPr>
              </a:p>
            </p:txBody>
          </p:sp>
          <p:sp>
            <p:nvSpPr>
              <p:cNvPr id="23" name="Rectangle 23">
                <a:extLst>
                  <a:ext uri="{FF2B5EF4-FFF2-40B4-BE49-F238E27FC236}">
                    <a16:creationId xmlns:a16="http://schemas.microsoft.com/office/drawing/2014/main" id="{B6A5FD35-EC8A-9041-B6BB-16B31E377F91}"/>
                  </a:ext>
                </a:extLst>
              </p:cNvPr>
              <p:cNvSpPr>
                <a:spLocks noChangeArrowheads="1"/>
              </p:cNvSpPr>
              <p:nvPr/>
            </p:nvSpPr>
            <p:spPr bwMode="auto">
              <a:xfrm>
                <a:off x="-3849272"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30</a:t>
                </a:r>
                <a:endParaRPr lang="en-US" altLang="en-US" sz="4400" b="1">
                  <a:solidFill>
                    <a:schemeClr val="bg1"/>
                  </a:solidFill>
                </a:endParaRPr>
              </a:p>
            </p:txBody>
          </p:sp>
          <p:sp>
            <p:nvSpPr>
              <p:cNvPr id="24" name="Rectangle 24">
                <a:extLst>
                  <a:ext uri="{FF2B5EF4-FFF2-40B4-BE49-F238E27FC236}">
                    <a16:creationId xmlns:a16="http://schemas.microsoft.com/office/drawing/2014/main" id="{385FA291-EFB1-9B7B-629D-1D7DDEB26D5C}"/>
                  </a:ext>
                </a:extLst>
              </p:cNvPr>
              <p:cNvSpPr>
                <a:spLocks noChangeArrowheads="1"/>
              </p:cNvSpPr>
              <p:nvPr/>
            </p:nvSpPr>
            <p:spPr bwMode="auto">
              <a:xfrm>
                <a:off x="-4750197"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24</a:t>
                </a:r>
                <a:endParaRPr lang="en-US" altLang="en-US" sz="4400" b="1">
                  <a:solidFill>
                    <a:schemeClr val="bg1"/>
                  </a:solidFill>
                </a:endParaRPr>
              </a:p>
            </p:txBody>
          </p:sp>
          <p:sp>
            <p:nvSpPr>
              <p:cNvPr id="25" name="Rectangle 25">
                <a:extLst>
                  <a:ext uri="{FF2B5EF4-FFF2-40B4-BE49-F238E27FC236}">
                    <a16:creationId xmlns:a16="http://schemas.microsoft.com/office/drawing/2014/main" id="{F3CDBE9C-E93D-22BD-DACE-BF3D3978C00D}"/>
                  </a:ext>
                </a:extLst>
              </p:cNvPr>
              <p:cNvSpPr>
                <a:spLocks noChangeArrowheads="1"/>
              </p:cNvSpPr>
              <p:nvPr/>
            </p:nvSpPr>
            <p:spPr bwMode="auto">
              <a:xfrm>
                <a:off x="-5653781"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18</a:t>
                </a:r>
                <a:endParaRPr lang="en-US" altLang="en-US" sz="4400" b="1">
                  <a:solidFill>
                    <a:schemeClr val="bg1"/>
                  </a:solidFill>
                </a:endParaRPr>
              </a:p>
            </p:txBody>
          </p:sp>
          <p:sp>
            <p:nvSpPr>
              <p:cNvPr id="26" name="Rectangle 26">
                <a:extLst>
                  <a:ext uri="{FF2B5EF4-FFF2-40B4-BE49-F238E27FC236}">
                    <a16:creationId xmlns:a16="http://schemas.microsoft.com/office/drawing/2014/main" id="{B6E8BE2D-A464-AE45-31AB-CEA9B1270274}"/>
                  </a:ext>
                </a:extLst>
              </p:cNvPr>
              <p:cNvSpPr>
                <a:spLocks noChangeArrowheads="1"/>
              </p:cNvSpPr>
              <p:nvPr/>
            </p:nvSpPr>
            <p:spPr bwMode="auto">
              <a:xfrm>
                <a:off x="-2943030"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36</a:t>
                </a:r>
                <a:endParaRPr lang="en-US" altLang="en-US" sz="4400" b="1">
                  <a:solidFill>
                    <a:schemeClr val="bg1"/>
                  </a:solidFill>
                </a:endParaRPr>
              </a:p>
            </p:txBody>
          </p:sp>
          <p:sp>
            <p:nvSpPr>
              <p:cNvPr id="27" name="Rectangle 27">
                <a:extLst>
                  <a:ext uri="{FF2B5EF4-FFF2-40B4-BE49-F238E27FC236}">
                    <a16:creationId xmlns:a16="http://schemas.microsoft.com/office/drawing/2014/main" id="{95C5B1C8-0A70-7B16-C6A5-924D7F457EA9}"/>
                  </a:ext>
                </a:extLst>
              </p:cNvPr>
              <p:cNvSpPr>
                <a:spLocks noChangeArrowheads="1"/>
              </p:cNvSpPr>
              <p:nvPr/>
            </p:nvSpPr>
            <p:spPr bwMode="auto">
              <a:xfrm>
                <a:off x="-203944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42</a:t>
                </a:r>
                <a:endParaRPr lang="en-US" altLang="en-US" sz="4400" b="1">
                  <a:solidFill>
                    <a:schemeClr val="bg1"/>
                  </a:solidFill>
                </a:endParaRPr>
              </a:p>
            </p:txBody>
          </p:sp>
          <p:sp>
            <p:nvSpPr>
              <p:cNvPr id="28" name="Rectangle 28">
                <a:extLst>
                  <a:ext uri="{FF2B5EF4-FFF2-40B4-BE49-F238E27FC236}">
                    <a16:creationId xmlns:a16="http://schemas.microsoft.com/office/drawing/2014/main" id="{6CEE2D7D-6D8F-DE5D-5043-F9658FC35975}"/>
                  </a:ext>
                </a:extLst>
              </p:cNvPr>
              <p:cNvSpPr>
                <a:spLocks noChangeArrowheads="1"/>
              </p:cNvSpPr>
              <p:nvPr/>
            </p:nvSpPr>
            <p:spPr bwMode="auto">
              <a:xfrm>
                <a:off x="-113320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48</a:t>
                </a:r>
                <a:endParaRPr lang="en-US" altLang="en-US" sz="4400" b="1">
                  <a:solidFill>
                    <a:schemeClr val="bg1"/>
                  </a:solidFill>
                </a:endParaRPr>
              </a:p>
            </p:txBody>
          </p:sp>
          <p:sp>
            <p:nvSpPr>
              <p:cNvPr id="29" name="Rectangle 54">
                <a:extLst>
                  <a:ext uri="{FF2B5EF4-FFF2-40B4-BE49-F238E27FC236}">
                    <a16:creationId xmlns:a16="http://schemas.microsoft.com/office/drawing/2014/main" id="{FD316FA7-0703-616F-B8A0-337461E529A7}"/>
                  </a:ext>
                </a:extLst>
              </p:cNvPr>
              <p:cNvSpPr>
                <a:spLocks noChangeArrowheads="1"/>
              </p:cNvSpPr>
              <p:nvPr/>
            </p:nvSpPr>
            <p:spPr bwMode="auto">
              <a:xfrm>
                <a:off x="-9196715" y="639476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20</a:t>
                </a:r>
                <a:endParaRPr lang="en-US" altLang="en-US" sz="4800" b="1">
                  <a:solidFill>
                    <a:schemeClr val="bg1"/>
                  </a:solidFill>
                </a:endParaRPr>
              </a:p>
            </p:txBody>
          </p:sp>
          <p:sp>
            <p:nvSpPr>
              <p:cNvPr id="30" name="Rectangle 55">
                <a:extLst>
                  <a:ext uri="{FF2B5EF4-FFF2-40B4-BE49-F238E27FC236}">
                    <a16:creationId xmlns:a16="http://schemas.microsoft.com/office/drawing/2014/main" id="{101D1E93-53BC-0175-1D47-81B4F151696D}"/>
                  </a:ext>
                </a:extLst>
              </p:cNvPr>
              <p:cNvSpPr>
                <a:spLocks noChangeArrowheads="1"/>
              </p:cNvSpPr>
              <p:nvPr/>
            </p:nvSpPr>
            <p:spPr bwMode="auto">
              <a:xfrm>
                <a:off x="-9196715" y="698474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10</a:t>
                </a:r>
                <a:endParaRPr lang="en-US" altLang="en-US" sz="4800" b="1">
                  <a:solidFill>
                    <a:schemeClr val="bg1"/>
                  </a:solidFill>
                </a:endParaRPr>
              </a:p>
            </p:txBody>
          </p:sp>
          <p:sp>
            <p:nvSpPr>
              <p:cNvPr id="31" name="Rectangle 56">
                <a:extLst>
                  <a:ext uri="{FF2B5EF4-FFF2-40B4-BE49-F238E27FC236}">
                    <a16:creationId xmlns:a16="http://schemas.microsoft.com/office/drawing/2014/main" id="{64F61D0A-FB46-3A8D-11C1-63035A5D7FB5}"/>
                  </a:ext>
                </a:extLst>
              </p:cNvPr>
              <p:cNvSpPr>
                <a:spLocks noChangeArrowheads="1"/>
              </p:cNvSpPr>
              <p:nvPr/>
            </p:nvSpPr>
            <p:spPr bwMode="auto">
              <a:xfrm>
                <a:off x="-9196715" y="461682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50</a:t>
                </a:r>
                <a:endParaRPr lang="en-US" altLang="en-US" sz="4800" b="1">
                  <a:solidFill>
                    <a:schemeClr val="bg1"/>
                  </a:solidFill>
                </a:endParaRPr>
              </a:p>
            </p:txBody>
          </p:sp>
          <p:sp>
            <p:nvSpPr>
              <p:cNvPr id="32" name="Rectangle 57">
                <a:extLst>
                  <a:ext uri="{FF2B5EF4-FFF2-40B4-BE49-F238E27FC236}">
                    <a16:creationId xmlns:a16="http://schemas.microsoft.com/office/drawing/2014/main" id="{7E5286ED-EFAF-E345-1690-A5C7389A2ADA}"/>
                  </a:ext>
                </a:extLst>
              </p:cNvPr>
              <p:cNvSpPr>
                <a:spLocks noChangeArrowheads="1"/>
              </p:cNvSpPr>
              <p:nvPr/>
            </p:nvSpPr>
            <p:spPr bwMode="auto">
              <a:xfrm>
                <a:off x="-9196715" y="342888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70</a:t>
                </a:r>
                <a:endParaRPr lang="en-US" altLang="en-US" sz="4800" b="1">
                  <a:solidFill>
                    <a:schemeClr val="bg1"/>
                  </a:solidFill>
                </a:endParaRPr>
              </a:p>
            </p:txBody>
          </p:sp>
          <p:sp>
            <p:nvSpPr>
              <p:cNvPr id="33" name="Rectangle 58">
                <a:extLst>
                  <a:ext uri="{FF2B5EF4-FFF2-40B4-BE49-F238E27FC236}">
                    <a16:creationId xmlns:a16="http://schemas.microsoft.com/office/drawing/2014/main" id="{CE7078EB-3A9D-8211-41F6-254FE19BD3F1}"/>
                  </a:ext>
                </a:extLst>
              </p:cNvPr>
              <p:cNvSpPr>
                <a:spLocks noChangeArrowheads="1"/>
              </p:cNvSpPr>
              <p:nvPr/>
            </p:nvSpPr>
            <p:spPr bwMode="auto">
              <a:xfrm>
                <a:off x="-9196715" y="224624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90</a:t>
                </a:r>
                <a:endParaRPr lang="en-US" altLang="en-US" sz="4800" b="1">
                  <a:solidFill>
                    <a:schemeClr val="bg1"/>
                  </a:solidFill>
                </a:endParaRPr>
              </a:p>
            </p:txBody>
          </p:sp>
          <p:sp>
            <p:nvSpPr>
              <p:cNvPr id="34" name="Rectangle 59">
                <a:extLst>
                  <a:ext uri="{FF2B5EF4-FFF2-40B4-BE49-F238E27FC236}">
                    <a16:creationId xmlns:a16="http://schemas.microsoft.com/office/drawing/2014/main" id="{7F304A66-65D0-A221-9964-FE3E3D2EF216}"/>
                  </a:ext>
                </a:extLst>
              </p:cNvPr>
              <p:cNvSpPr>
                <a:spLocks noChangeArrowheads="1"/>
              </p:cNvSpPr>
              <p:nvPr/>
            </p:nvSpPr>
            <p:spPr bwMode="auto">
              <a:xfrm>
                <a:off x="-9196715" y="5804774"/>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30</a:t>
                </a:r>
                <a:endParaRPr lang="en-US" altLang="en-US" sz="4800" b="1">
                  <a:solidFill>
                    <a:schemeClr val="bg1"/>
                  </a:solidFill>
                </a:endParaRPr>
              </a:p>
            </p:txBody>
          </p:sp>
          <p:grpSp>
            <p:nvGrpSpPr>
              <p:cNvPr id="35" name="Group 34"/>
              <p:cNvGrpSpPr/>
              <p:nvPr/>
            </p:nvGrpSpPr>
            <p:grpSpPr>
              <a:xfrm>
                <a:off x="-8781543" y="1734192"/>
                <a:ext cx="8113651" cy="6221441"/>
                <a:chOff x="1653949" y="1715595"/>
                <a:chExt cx="7269957" cy="5574507"/>
              </a:xfrm>
            </p:grpSpPr>
            <p:sp>
              <p:nvSpPr>
                <p:cNvPr id="36" name="Line 50">
                  <a:extLst>
                    <a:ext uri="{FF2B5EF4-FFF2-40B4-BE49-F238E27FC236}">
                      <a16:creationId xmlns:a16="http://schemas.microsoft.com/office/drawing/2014/main" id="{5F80F321-8D26-DA6E-2709-C09D34AC3C8E}"/>
                    </a:ext>
                  </a:extLst>
                </p:cNvPr>
                <p:cNvSpPr>
                  <a:spLocks noChangeShapeType="1"/>
                </p:cNvSpPr>
                <p:nvPr/>
              </p:nvSpPr>
              <p:spPr bwMode="auto">
                <a:xfrm flipH="1">
                  <a:off x="1653949" y="179179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37" name="Line 51">
                  <a:extLst>
                    <a:ext uri="{FF2B5EF4-FFF2-40B4-BE49-F238E27FC236}">
                      <a16:creationId xmlns:a16="http://schemas.microsoft.com/office/drawing/2014/main" id="{8EDAF271-F046-98C4-2BE8-D9EF9DA7E68A}"/>
                    </a:ext>
                  </a:extLst>
                </p:cNvPr>
                <p:cNvSpPr>
                  <a:spLocks noChangeShapeType="1"/>
                </p:cNvSpPr>
                <p:nvPr/>
              </p:nvSpPr>
              <p:spPr bwMode="auto">
                <a:xfrm flipH="1">
                  <a:off x="1653949" y="28562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38" name="Line 52">
                  <a:extLst>
                    <a:ext uri="{FF2B5EF4-FFF2-40B4-BE49-F238E27FC236}">
                      <a16:creationId xmlns:a16="http://schemas.microsoft.com/office/drawing/2014/main" id="{EC4864DD-AA7C-1C38-EB1E-A95DEEDCF2AE}"/>
                    </a:ext>
                  </a:extLst>
                </p:cNvPr>
                <p:cNvSpPr>
                  <a:spLocks noChangeShapeType="1"/>
                </p:cNvSpPr>
                <p:nvPr/>
              </p:nvSpPr>
              <p:spPr bwMode="auto">
                <a:xfrm flipH="1">
                  <a:off x="1653949" y="3915870"/>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39" name="Line 53">
                  <a:extLst>
                    <a:ext uri="{FF2B5EF4-FFF2-40B4-BE49-F238E27FC236}">
                      <a16:creationId xmlns:a16="http://schemas.microsoft.com/office/drawing/2014/main" id="{A2E86EF8-52A6-38FA-5C88-03A45760C9A9}"/>
                    </a:ext>
                  </a:extLst>
                </p:cNvPr>
                <p:cNvSpPr>
                  <a:spLocks noChangeShapeType="1"/>
                </p:cNvSpPr>
                <p:nvPr/>
              </p:nvSpPr>
              <p:spPr bwMode="auto">
                <a:xfrm flipH="1">
                  <a:off x="1653949" y="49802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0" name="Line 60">
                  <a:extLst>
                    <a:ext uri="{FF2B5EF4-FFF2-40B4-BE49-F238E27FC236}">
                      <a16:creationId xmlns:a16="http://schemas.microsoft.com/office/drawing/2014/main" id="{2C6CA599-DC01-77E1-C6AC-C5AB9A731AE2}"/>
                    </a:ext>
                  </a:extLst>
                </p:cNvPr>
                <p:cNvSpPr>
                  <a:spLocks noChangeShapeType="1"/>
                </p:cNvSpPr>
                <p:nvPr/>
              </p:nvSpPr>
              <p:spPr bwMode="auto">
                <a:xfrm flipH="1">
                  <a:off x="1653949" y="60399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1" name="Line 61">
                  <a:extLst>
                    <a:ext uri="{FF2B5EF4-FFF2-40B4-BE49-F238E27FC236}">
                      <a16:creationId xmlns:a16="http://schemas.microsoft.com/office/drawing/2014/main" id="{4971962A-B5A6-0E62-0784-400CE933810B}"/>
                    </a:ext>
                  </a:extLst>
                </p:cNvPr>
                <p:cNvSpPr>
                  <a:spLocks noChangeShapeType="1"/>
                </p:cNvSpPr>
                <p:nvPr/>
              </p:nvSpPr>
              <p:spPr bwMode="auto">
                <a:xfrm flipH="1">
                  <a:off x="1653949" y="710436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2" name="Line 62">
                  <a:extLst>
                    <a:ext uri="{FF2B5EF4-FFF2-40B4-BE49-F238E27FC236}">
                      <a16:creationId xmlns:a16="http://schemas.microsoft.com/office/drawing/2014/main" id="{B21E78A6-66AF-3ED2-032E-DACB3A2BAC23}"/>
                    </a:ext>
                  </a:extLst>
                </p:cNvPr>
                <p:cNvSpPr>
                  <a:spLocks noChangeShapeType="1"/>
                </p:cNvSpPr>
                <p:nvPr/>
              </p:nvSpPr>
              <p:spPr bwMode="auto">
                <a:xfrm flipH="1">
                  <a:off x="1653949" y="23228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3" name="Line 63">
                  <a:extLst>
                    <a:ext uri="{FF2B5EF4-FFF2-40B4-BE49-F238E27FC236}">
                      <a16:creationId xmlns:a16="http://schemas.microsoft.com/office/drawing/2014/main" id="{C54227A5-D419-925D-FD5D-3218097BCEB2}"/>
                    </a:ext>
                  </a:extLst>
                </p:cNvPr>
                <p:cNvSpPr>
                  <a:spLocks noChangeShapeType="1"/>
                </p:cNvSpPr>
                <p:nvPr/>
              </p:nvSpPr>
              <p:spPr bwMode="auto">
                <a:xfrm flipH="1">
                  <a:off x="1653949" y="3387232"/>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4" name="Line 64">
                  <a:extLst>
                    <a:ext uri="{FF2B5EF4-FFF2-40B4-BE49-F238E27FC236}">
                      <a16:creationId xmlns:a16="http://schemas.microsoft.com/office/drawing/2014/main" id="{57D73FAD-C813-CC8A-9783-648411EAA86B}"/>
                    </a:ext>
                  </a:extLst>
                </p:cNvPr>
                <p:cNvSpPr>
                  <a:spLocks noChangeShapeType="1"/>
                </p:cNvSpPr>
                <p:nvPr/>
              </p:nvSpPr>
              <p:spPr bwMode="auto">
                <a:xfrm flipH="1">
                  <a:off x="1653949" y="44468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5" name="Line 65">
                  <a:extLst>
                    <a:ext uri="{FF2B5EF4-FFF2-40B4-BE49-F238E27FC236}">
                      <a16:creationId xmlns:a16="http://schemas.microsoft.com/office/drawing/2014/main" id="{D84D8208-8A13-A80C-0DF5-E228F980AC8A}"/>
                    </a:ext>
                  </a:extLst>
                </p:cNvPr>
                <p:cNvSpPr>
                  <a:spLocks noChangeShapeType="1"/>
                </p:cNvSpPr>
                <p:nvPr/>
              </p:nvSpPr>
              <p:spPr bwMode="auto">
                <a:xfrm flipH="1">
                  <a:off x="1653949" y="5508926"/>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6" name="Line 66">
                  <a:extLst>
                    <a:ext uri="{FF2B5EF4-FFF2-40B4-BE49-F238E27FC236}">
                      <a16:creationId xmlns:a16="http://schemas.microsoft.com/office/drawing/2014/main" id="{15E24DEF-1A98-3856-6F96-3E880AA4CE3F}"/>
                    </a:ext>
                  </a:extLst>
                </p:cNvPr>
                <p:cNvSpPr>
                  <a:spLocks noChangeShapeType="1"/>
                </p:cNvSpPr>
                <p:nvPr/>
              </p:nvSpPr>
              <p:spPr bwMode="auto">
                <a:xfrm flipH="1">
                  <a:off x="1653949" y="65733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7" name="Freeform 67">
                  <a:extLst>
                    <a:ext uri="{FF2B5EF4-FFF2-40B4-BE49-F238E27FC236}">
                      <a16:creationId xmlns:a16="http://schemas.microsoft.com/office/drawing/2014/main" id="{F160C9E7-9936-17FB-3C79-09D4428B1EFF}"/>
                    </a:ext>
                  </a:extLst>
                </p:cNvPr>
                <p:cNvSpPr>
                  <a:spLocks/>
                </p:cNvSpPr>
                <p:nvPr/>
              </p:nvSpPr>
              <p:spPr bwMode="auto">
                <a:xfrm>
                  <a:off x="1763486" y="1715595"/>
                  <a:ext cx="7160420" cy="5469732"/>
                </a:xfrm>
                <a:custGeom>
                  <a:avLst/>
                  <a:gdLst>
                    <a:gd name="T0" fmla="*/ 3007 w 3007"/>
                    <a:gd name="T1" fmla="*/ 2297 h 2297"/>
                    <a:gd name="T2" fmla="*/ 0 w 3007"/>
                    <a:gd name="T3" fmla="*/ 2297 h 2297"/>
                    <a:gd name="T4" fmla="*/ 0 w 3007"/>
                    <a:gd name="T5" fmla="*/ 0 h 2297"/>
                  </a:gdLst>
                  <a:ahLst/>
                  <a:cxnLst>
                    <a:cxn ang="0">
                      <a:pos x="T0" y="T1"/>
                    </a:cxn>
                    <a:cxn ang="0">
                      <a:pos x="T2" y="T3"/>
                    </a:cxn>
                    <a:cxn ang="0">
                      <a:pos x="T4" y="T5"/>
                    </a:cxn>
                  </a:cxnLst>
                  <a:rect l="0" t="0" r="r" b="b"/>
                  <a:pathLst>
                    <a:path w="3007" h="2297">
                      <a:moveTo>
                        <a:pt x="3007" y="2297"/>
                      </a:moveTo>
                      <a:lnTo>
                        <a:pt x="0" y="2297"/>
                      </a:lnTo>
                      <a:lnTo>
                        <a:pt x="0" y="0"/>
                      </a:lnTo>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8" name="Line 69">
                  <a:extLst>
                    <a:ext uri="{FF2B5EF4-FFF2-40B4-BE49-F238E27FC236}">
                      <a16:creationId xmlns:a16="http://schemas.microsoft.com/office/drawing/2014/main" id="{B85A4E76-215A-4236-B48F-D7B9E4223BAD}"/>
                    </a:ext>
                  </a:extLst>
                </p:cNvPr>
                <p:cNvSpPr>
                  <a:spLocks noChangeShapeType="1"/>
                </p:cNvSpPr>
                <p:nvPr/>
              </p:nvSpPr>
              <p:spPr bwMode="auto">
                <a:xfrm>
                  <a:off x="215401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9" name="Line 70">
                  <a:extLst>
                    <a:ext uri="{FF2B5EF4-FFF2-40B4-BE49-F238E27FC236}">
                      <a16:creationId xmlns:a16="http://schemas.microsoft.com/office/drawing/2014/main" id="{6B20E300-9661-CFAB-E70F-AE300D1D4DEB}"/>
                    </a:ext>
                  </a:extLst>
                </p:cNvPr>
                <p:cNvSpPr>
                  <a:spLocks noChangeShapeType="1"/>
                </p:cNvSpPr>
                <p:nvPr/>
              </p:nvSpPr>
              <p:spPr bwMode="auto">
                <a:xfrm>
                  <a:off x="377564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0" name="Line 71">
                  <a:extLst>
                    <a:ext uri="{FF2B5EF4-FFF2-40B4-BE49-F238E27FC236}">
                      <a16:creationId xmlns:a16="http://schemas.microsoft.com/office/drawing/2014/main" id="{B60363EA-4667-9A71-AAFF-EA52A851CB33}"/>
                    </a:ext>
                  </a:extLst>
                </p:cNvPr>
                <p:cNvSpPr>
                  <a:spLocks noChangeShapeType="1"/>
                </p:cNvSpPr>
                <p:nvPr/>
              </p:nvSpPr>
              <p:spPr bwMode="auto">
                <a:xfrm>
                  <a:off x="539489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1" name="Line 72">
                  <a:extLst>
                    <a:ext uri="{FF2B5EF4-FFF2-40B4-BE49-F238E27FC236}">
                      <a16:creationId xmlns:a16="http://schemas.microsoft.com/office/drawing/2014/main" id="{B813C89F-D4A1-A089-C890-3B9DB5675460}"/>
                    </a:ext>
                  </a:extLst>
                </p:cNvPr>
                <p:cNvSpPr>
                  <a:spLocks noChangeShapeType="1"/>
                </p:cNvSpPr>
                <p:nvPr/>
              </p:nvSpPr>
              <p:spPr bwMode="auto">
                <a:xfrm>
                  <a:off x="29660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2" name="Line 73">
                  <a:extLst>
                    <a:ext uri="{FF2B5EF4-FFF2-40B4-BE49-F238E27FC236}">
                      <a16:creationId xmlns:a16="http://schemas.microsoft.com/office/drawing/2014/main" id="{2E6B6BFC-E319-10F8-1335-266CCD7C4B16}"/>
                    </a:ext>
                  </a:extLst>
                </p:cNvPr>
                <p:cNvSpPr>
                  <a:spLocks noChangeShapeType="1"/>
                </p:cNvSpPr>
                <p:nvPr/>
              </p:nvSpPr>
              <p:spPr bwMode="auto">
                <a:xfrm>
                  <a:off x="45876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3" name="Line 74">
                  <a:extLst>
                    <a:ext uri="{FF2B5EF4-FFF2-40B4-BE49-F238E27FC236}">
                      <a16:creationId xmlns:a16="http://schemas.microsoft.com/office/drawing/2014/main" id="{EF8E11C7-89EF-0F03-5D04-66E215F9C48E}"/>
                    </a:ext>
                  </a:extLst>
                </p:cNvPr>
                <p:cNvSpPr>
                  <a:spLocks noChangeShapeType="1"/>
                </p:cNvSpPr>
                <p:nvPr/>
              </p:nvSpPr>
              <p:spPr bwMode="auto">
                <a:xfrm>
                  <a:off x="7016523"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4" name="Line 75">
                  <a:extLst>
                    <a:ext uri="{FF2B5EF4-FFF2-40B4-BE49-F238E27FC236}">
                      <a16:creationId xmlns:a16="http://schemas.microsoft.com/office/drawing/2014/main" id="{283A96CF-6D1B-C8A3-EAA0-B16D0CA871E3}"/>
                    </a:ext>
                  </a:extLst>
                </p:cNvPr>
                <p:cNvSpPr>
                  <a:spLocks noChangeShapeType="1"/>
                </p:cNvSpPr>
                <p:nvPr/>
              </p:nvSpPr>
              <p:spPr bwMode="auto">
                <a:xfrm>
                  <a:off x="78261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5" name="Line 76">
                  <a:extLst>
                    <a:ext uri="{FF2B5EF4-FFF2-40B4-BE49-F238E27FC236}">
                      <a16:creationId xmlns:a16="http://schemas.microsoft.com/office/drawing/2014/main" id="{8EB1FBE8-31DA-9600-C3ED-0B8F56882796}"/>
                    </a:ext>
                  </a:extLst>
                </p:cNvPr>
                <p:cNvSpPr>
                  <a:spLocks noChangeShapeType="1"/>
                </p:cNvSpPr>
                <p:nvPr/>
              </p:nvSpPr>
              <p:spPr bwMode="auto">
                <a:xfrm>
                  <a:off x="863815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6" name="Line 77">
                  <a:extLst>
                    <a:ext uri="{FF2B5EF4-FFF2-40B4-BE49-F238E27FC236}">
                      <a16:creationId xmlns:a16="http://schemas.microsoft.com/office/drawing/2014/main" id="{13D99736-EEA4-8172-7B30-745FF1851672}"/>
                    </a:ext>
                  </a:extLst>
                </p:cNvPr>
                <p:cNvSpPr>
                  <a:spLocks noChangeShapeType="1"/>
                </p:cNvSpPr>
                <p:nvPr/>
              </p:nvSpPr>
              <p:spPr bwMode="auto">
                <a:xfrm>
                  <a:off x="6204516"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grpSp>
        </p:grpSp>
        <p:sp>
          <p:nvSpPr>
            <p:cNvPr id="57" name="Rectangle 78">
              <a:extLst>
                <a:ext uri="{FF2B5EF4-FFF2-40B4-BE49-F238E27FC236}">
                  <a16:creationId xmlns:a16="http://schemas.microsoft.com/office/drawing/2014/main" id="{20EA180A-9BCB-7617-210F-E1415F9F8DFE}"/>
                </a:ext>
              </a:extLst>
            </p:cNvPr>
            <p:cNvSpPr>
              <a:spLocks noChangeArrowheads="1"/>
            </p:cNvSpPr>
            <p:nvPr/>
          </p:nvSpPr>
          <p:spPr bwMode="auto">
            <a:xfrm>
              <a:off x="520792" y="8033763"/>
              <a:ext cx="81435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tabLst>
                  <a:tab pos="1608138" algn="ctr"/>
                  <a:tab pos="2344738" algn="ctr"/>
                  <a:tab pos="3141663" algn="ctr"/>
                  <a:tab pos="3894138" algn="ctr"/>
                  <a:tab pos="4689475" algn="ctr"/>
                  <a:tab pos="5427663" algn="ctr"/>
                  <a:tab pos="6180138" algn="ctr"/>
                  <a:tab pos="6916738" algn="ctr"/>
                  <a:tab pos="7654925" algn="ctr"/>
                </a:tabLst>
                <a:defRPr/>
              </a:pPr>
              <a:r>
                <a:rPr lang="en-US" altLang="en-US" sz="2000" b="1" dirty="0">
                  <a:solidFill>
                    <a:schemeClr val="bg1"/>
                  </a:solidFill>
                  <a:latin typeface="+mj-lt"/>
                </a:rPr>
                <a:t>No. at risk</a:t>
              </a:r>
            </a:p>
            <a:p>
              <a:pPr lvl="0" defTabSz="1371600" eaLnBrk="1" fontAlgn="auto" hangingPunct="1">
                <a:spcBef>
                  <a:spcPts val="0"/>
                </a:spcBef>
                <a:spcAft>
                  <a:spcPts val="0"/>
                </a:spcAft>
                <a:tabLst>
                  <a:tab pos="1608138" algn="ctr"/>
                  <a:tab pos="2344738" algn="ctr"/>
                  <a:tab pos="3141663" algn="ctr"/>
                  <a:tab pos="3894138" algn="ctr"/>
                  <a:tab pos="4689475" algn="ctr"/>
                  <a:tab pos="5427663" algn="ctr"/>
                  <a:tab pos="6180138" algn="ctr"/>
                  <a:tab pos="6916738" algn="ctr"/>
                  <a:tab pos="7654925" algn="ctr"/>
                </a:tabLst>
                <a:defRPr/>
              </a:pPr>
              <a:r>
                <a:rPr lang="en-US" altLang="en-US" sz="2000" b="1" dirty="0" err="1">
                  <a:solidFill>
                    <a:srgbClr val="6DCFF6">
                      <a:lumMod val="75000"/>
                    </a:srgbClr>
                  </a:solidFill>
                  <a:latin typeface="Calibri"/>
                </a:rPr>
                <a:t>Ribo+NSAI</a:t>
              </a:r>
              <a:r>
                <a:rPr lang="en-US" altLang="en-US" sz="2000" b="1" dirty="0">
                  <a:solidFill>
                    <a:srgbClr val="6DCFF6">
                      <a:lumMod val="75000"/>
                    </a:srgbClr>
                  </a:solidFill>
                  <a:latin typeface="Calibri"/>
                </a:rPr>
                <a:t>	</a:t>
              </a:r>
              <a:r>
                <a:rPr lang="en-US" altLang="en-US" sz="2000" b="1" dirty="0">
                  <a:solidFill>
                    <a:schemeClr val="bg1"/>
                  </a:solidFill>
                  <a:latin typeface="Calibri"/>
                </a:rPr>
                <a:t>1126	1047	1022	990	755	470	125	3	0</a:t>
              </a:r>
            </a:p>
            <a:p>
              <a:pPr lvl="0" defTabSz="1371600" eaLnBrk="1" fontAlgn="auto" hangingPunct="1">
                <a:spcBef>
                  <a:spcPts val="0"/>
                </a:spcBef>
                <a:spcAft>
                  <a:spcPts val="0"/>
                </a:spcAft>
                <a:tabLst>
                  <a:tab pos="1608138" algn="ctr"/>
                  <a:tab pos="2344738" algn="ctr"/>
                  <a:tab pos="3141663" algn="ctr"/>
                  <a:tab pos="3894138" algn="ctr"/>
                  <a:tab pos="4689475" algn="ctr"/>
                  <a:tab pos="5427663" algn="ctr"/>
                  <a:tab pos="6180138" algn="ctr"/>
                  <a:tab pos="6916738" algn="ctr"/>
                  <a:tab pos="7654925" algn="ctr"/>
                </a:tabLst>
                <a:defRPr/>
              </a:pPr>
              <a:r>
                <a:rPr lang="en-US" altLang="en-US" sz="2000" b="1" dirty="0">
                  <a:solidFill>
                    <a:srgbClr val="868A89"/>
                  </a:solidFill>
                  <a:latin typeface="Calibri"/>
                </a:rPr>
                <a:t>NSAI alone	</a:t>
              </a:r>
              <a:r>
                <a:rPr lang="en-US" altLang="en-US" sz="2000" b="1" dirty="0">
                  <a:solidFill>
                    <a:schemeClr val="bg1"/>
                  </a:solidFill>
                  <a:latin typeface="Calibri"/>
                </a:rPr>
                <a:t>1132	1001	979	929	707	449	18	3	0</a:t>
              </a:r>
              <a:endParaRPr lang="en-US" altLang="en-US" sz="4400" b="1" dirty="0">
                <a:solidFill>
                  <a:schemeClr val="bg1"/>
                </a:solidFill>
                <a:latin typeface="Calibri"/>
              </a:endParaRPr>
            </a:p>
          </p:txBody>
        </p:sp>
        <p:sp>
          <p:nvSpPr>
            <p:cNvPr id="12" name="TextBox 11"/>
            <p:cNvSpPr txBox="1"/>
            <p:nvPr/>
          </p:nvSpPr>
          <p:spPr>
            <a:xfrm>
              <a:off x="4360015" y="7857127"/>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8349" name="Freeform 6"/>
            <p:cNvSpPr>
              <a:spLocks/>
            </p:cNvSpPr>
            <p:nvPr/>
          </p:nvSpPr>
          <p:spPr bwMode="auto">
            <a:xfrm>
              <a:off x="2098675" y="2841625"/>
              <a:ext cx="5654675" cy="565150"/>
            </a:xfrm>
            <a:custGeom>
              <a:avLst/>
              <a:gdLst>
                <a:gd name="T0" fmla="*/ 0 w 3562"/>
                <a:gd name="T1" fmla="*/ 0 h 356"/>
                <a:gd name="T2" fmla="*/ 160 w 3562"/>
                <a:gd name="T3" fmla="*/ 0 h 356"/>
                <a:gd name="T4" fmla="*/ 160 w 3562"/>
                <a:gd name="T5" fmla="*/ 12 h 356"/>
                <a:gd name="T6" fmla="*/ 378 w 3562"/>
                <a:gd name="T7" fmla="*/ 12 h 356"/>
                <a:gd name="T8" fmla="*/ 378 w 3562"/>
                <a:gd name="T9" fmla="*/ 32 h 356"/>
                <a:gd name="T10" fmla="*/ 540 w 3562"/>
                <a:gd name="T11" fmla="*/ 32 h 356"/>
                <a:gd name="T12" fmla="*/ 540 w 3562"/>
                <a:gd name="T13" fmla="*/ 40 h 356"/>
                <a:gd name="T14" fmla="*/ 606 w 3562"/>
                <a:gd name="T15" fmla="*/ 40 h 356"/>
                <a:gd name="T16" fmla="*/ 606 w 3562"/>
                <a:gd name="T17" fmla="*/ 54 h 356"/>
                <a:gd name="T18" fmla="*/ 782 w 3562"/>
                <a:gd name="T19" fmla="*/ 54 h 356"/>
                <a:gd name="T20" fmla="*/ 786 w 3562"/>
                <a:gd name="T21" fmla="*/ 58 h 356"/>
                <a:gd name="T22" fmla="*/ 904 w 3562"/>
                <a:gd name="T23" fmla="*/ 58 h 356"/>
                <a:gd name="T24" fmla="*/ 904 w 3562"/>
                <a:gd name="T25" fmla="*/ 72 h 356"/>
                <a:gd name="T26" fmla="*/ 966 w 3562"/>
                <a:gd name="T27" fmla="*/ 72 h 356"/>
                <a:gd name="T28" fmla="*/ 974 w 3562"/>
                <a:gd name="T29" fmla="*/ 80 h 356"/>
                <a:gd name="T30" fmla="*/ 1030 w 3562"/>
                <a:gd name="T31" fmla="*/ 80 h 356"/>
                <a:gd name="T32" fmla="*/ 1030 w 3562"/>
                <a:gd name="T33" fmla="*/ 94 h 356"/>
                <a:gd name="T34" fmla="*/ 1130 w 3562"/>
                <a:gd name="T35" fmla="*/ 94 h 356"/>
                <a:gd name="T36" fmla="*/ 1130 w 3562"/>
                <a:gd name="T37" fmla="*/ 112 h 356"/>
                <a:gd name="T38" fmla="*/ 1174 w 3562"/>
                <a:gd name="T39" fmla="*/ 112 h 356"/>
                <a:gd name="T40" fmla="*/ 1174 w 3562"/>
                <a:gd name="T41" fmla="*/ 118 h 356"/>
                <a:gd name="T42" fmla="*/ 1218 w 3562"/>
                <a:gd name="T43" fmla="*/ 118 h 356"/>
                <a:gd name="T44" fmla="*/ 1218 w 3562"/>
                <a:gd name="T45" fmla="*/ 134 h 356"/>
                <a:gd name="T46" fmla="*/ 1350 w 3562"/>
                <a:gd name="T47" fmla="*/ 134 h 356"/>
                <a:gd name="T48" fmla="*/ 1350 w 3562"/>
                <a:gd name="T49" fmla="*/ 134 h 356"/>
                <a:gd name="T50" fmla="*/ 1352 w 3562"/>
                <a:gd name="T51" fmla="*/ 136 h 356"/>
                <a:gd name="T52" fmla="*/ 1354 w 3562"/>
                <a:gd name="T53" fmla="*/ 138 h 356"/>
                <a:gd name="T54" fmla="*/ 1354 w 3562"/>
                <a:gd name="T55" fmla="*/ 138 h 356"/>
                <a:gd name="T56" fmla="*/ 1426 w 3562"/>
                <a:gd name="T57" fmla="*/ 138 h 356"/>
                <a:gd name="T58" fmla="*/ 1426 w 3562"/>
                <a:gd name="T59" fmla="*/ 150 h 356"/>
                <a:gd name="T60" fmla="*/ 1470 w 3562"/>
                <a:gd name="T61" fmla="*/ 150 h 356"/>
                <a:gd name="T62" fmla="*/ 1470 w 3562"/>
                <a:gd name="T63" fmla="*/ 162 h 356"/>
                <a:gd name="T64" fmla="*/ 1582 w 3562"/>
                <a:gd name="T65" fmla="*/ 162 h 356"/>
                <a:gd name="T66" fmla="*/ 1582 w 3562"/>
                <a:gd name="T67" fmla="*/ 174 h 356"/>
                <a:gd name="T68" fmla="*/ 1604 w 3562"/>
                <a:gd name="T69" fmla="*/ 174 h 356"/>
                <a:gd name="T70" fmla="*/ 1604 w 3562"/>
                <a:gd name="T71" fmla="*/ 184 h 356"/>
                <a:gd name="T72" fmla="*/ 1646 w 3562"/>
                <a:gd name="T73" fmla="*/ 184 h 356"/>
                <a:gd name="T74" fmla="*/ 1646 w 3562"/>
                <a:gd name="T75" fmla="*/ 196 h 356"/>
                <a:gd name="T76" fmla="*/ 1794 w 3562"/>
                <a:gd name="T77" fmla="*/ 196 h 356"/>
                <a:gd name="T78" fmla="*/ 1794 w 3562"/>
                <a:gd name="T79" fmla="*/ 222 h 356"/>
                <a:gd name="T80" fmla="*/ 1868 w 3562"/>
                <a:gd name="T81" fmla="*/ 222 h 356"/>
                <a:gd name="T82" fmla="*/ 1872 w 3562"/>
                <a:gd name="T83" fmla="*/ 226 h 356"/>
                <a:gd name="T84" fmla="*/ 2102 w 3562"/>
                <a:gd name="T85" fmla="*/ 226 h 356"/>
                <a:gd name="T86" fmla="*/ 2102 w 3562"/>
                <a:gd name="T87" fmla="*/ 238 h 356"/>
                <a:gd name="T88" fmla="*/ 2158 w 3562"/>
                <a:gd name="T89" fmla="*/ 238 h 356"/>
                <a:gd name="T90" fmla="*/ 2158 w 3562"/>
                <a:gd name="T91" fmla="*/ 246 h 356"/>
                <a:gd name="T92" fmla="*/ 2230 w 3562"/>
                <a:gd name="T93" fmla="*/ 246 h 356"/>
                <a:gd name="T94" fmla="*/ 2234 w 3562"/>
                <a:gd name="T95" fmla="*/ 248 h 356"/>
                <a:gd name="T96" fmla="*/ 2346 w 3562"/>
                <a:gd name="T97" fmla="*/ 248 h 356"/>
                <a:gd name="T98" fmla="*/ 2346 w 3562"/>
                <a:gd name="T99" fmla="*/ 268 h 356"/>
                <a:gd name="T100" fmla="*/ 2396 w 3562"/>
                <a:gd name="T101" fmla="*/ 268 h 356"/>
                <a:gd name="T102" fmla="*/ 2396 w 3562"/>
                <a:gd name="T103" fmla="*/ 290 h 356"/>
                <a:gd name="T104" fmla="*/ 2558 w 3562"/>
                <a:gd name="T105" fmla="*/ 290 h 356"/>
                <a:gd name="T106" fmla="*/ 2558 w 3562"/>
                <a:gd name="T107" fmla="*/ 298 h 356"/>
                <a:gd name="T108" fmla="*/ 2628 w 3562"/>
                <a:gd name="T109" fmla="*/ 298 h 356"/>
                <a:gd name="T110" fmla="*/ 2636 w 3562"/>
                <a:gd name="T111" fmla="*/ 306 h 356"/>
                <a:gd name="T112" fmla="*/ 2678 w 3562"/>
                <a:gd name="T113" fmla="*/ 306 h 356"/>
                <a:gd name="T114" fmla="*/ 2682 w 3562"/>
                <a:gd name="T115" fmla="*/ 308 h 356"/>
                <a:gd name="T116" fmla="*/ 2768 w 3562"/>
                <a:gd name="T117" fmla="*/ 308 h 356"/>
                <a:gd name="T118" fmla="*/ 2768 w 3562"/>
                <a:gd name="T119" fmla="*/ 334 h 356"/>
                <a:gd name="T120" fmla="*/ 2918 w 3562"/>
                <a:gd name="T121" fmla="*/ 334 h 356"/>
                <a:gd name="T122" fmla="*/ 2918 w 3562"/>
                <a:gd name="T123" fmla="*/ 356 h 356"/>
                <a:gd name="T124" fmla="*/ 3562 w 3562"/>
                <a:gd name="T125"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62" h="356">
                  <a:moveTo>
                    <a:pt x="0" y="0"/>
                  </a:moveTo>
                  <a:lnTo>
                    <a:pt x="160" y="0"/>
                  </a:lnTo>
                  <a:lnTo>
                    <a:pt x="160" y="12"/>
                  </a:lnTo>
                  <a:lnTo>
                    <a:pt x="378" y="12"/>
                  </a:lnTo>
                  <a:lnTo>
                    <a:pt x="378" y="32"/>
                  </a:lnTo>
                  <a:lnTo>
                    <a:pt x="540" y="32"/>
                  </a:lnTo>
                  <a:lnTo>
                    <a:pt x="540" y="40"/>
                  </a:lnTo>
                  <a:lnTo>
                    <a:pt x="606" y="40"/>
                  </a:lnTo>
                  <a:lnTo>
                    <a:pt x="606" y="54"/>
                  </a:lnTo>
                  <a:lnTo>
                    <a:pt x="782" y="54"/>
                  </a:lnTo>
                  <a:lnTo>
                    <a:pt x="786" y="58"/>
                  </a:lnTo>
                  <a:lnTo>
                    <a:pt x="904" y="58"/>
                  </a:lnTo>
                  <a:lnTo>
                    <a:pt x="904" y="72"/>
                  </a:lnTo>
                  <a:lnTo>
                    <a:pt x="966" y="72"/>
                  </a:lnTo>
                  <a:lnTo>
                    <a:pt x="974" y="80"/>
                  </a:lnTo>
                  <a:lnTo>
                    <a:pt x="1030" y="80"/>
                  </a:lnTo>
                  <a:lnTo>
                    <a:pt x="1030" y="94"/>
                  </a:lnTo>
                  <a:lnTo>
                    <a:pt x="1130" y="94"/>
                  </a:lnTo>
                  <a:lnTo>
                    <a:pt x="1130" y="112"/>
                  </a:lnTo>
                  <a:lnTo>
                    <a:pt x="1174" y="112"/>
                  </a:lnTo>
                  <a:lnTo>
                    <a:pt x="1174" y="118"/>
                  </a:lnTo>
                  <a:lnTo>
                    <a:pt x="1218" y="118"/>
                  </a:lnTo>
                  <a:lnTo>
                    <a:pt x="1218" y="134"/>
                  </a:lnTo>
                  <a:lnTo>
                    <a:pt x="1350" y="134"/>
                  </a:lnTo>
                  <a:lnTo>
                    <a:pt x="1350" y="134"/>
                  </a:lnTo>
                  <a:lnTo>
                    <a:pt x="1352" y="136"/>
                  </a:lnTo>
                  <a:lnTo>
                    <a:pt x="1354" y="138"/>
                  </a:lnTo>
                  <a:lnTo>
                    <a:pt x="1354" y="138"/>
                  </a:lnTo>
                  <a:lnTo>
                    <a:pt x="1426" y="138"/>
                  </a:lnTo>
                  <a:lnTo>
                    <a:pt x="1426" y="150"/>
                  </a:lnTo>
                  <a:lnTo>
                    <a:pt x="1470" y="150"/>
                  </a:lnTo>
                  <a:lnTo>
                    <a:pt x="1470" y="162"/>
                  </a:lnTo>
                  <a:lnTo>
                    <a:pt x="1582" y="162"/>
                  </a:lnTo>
                  <a:lnTo>
                    <a:pt x="1582" y="174"/>
                  </a:lnTo>
                  <a:lnTo>
                    <a:pt x="1604" y="174"/>
                  </a:lnTo>
                  <a:lnTo>
                    <a:pt x="1604" y="184"/>
                  </a:lnTo>
                  <a:lnTo>
                    <a:pt x="1646" y="184"/>
                  </a:lnTo>
                  <a:lnTo>
                    <a:pt x="1646" y="196"/>
                  </a:lnTo>
                  <a:lnTo>
                    <a:pt x="1794" y="196"/>
                  </a:lnTo>
                  <a:lnTo>
                    <a:pt x="1794" y="222"/>
                  </a:lnTo>
                  <a:lnTo>
                    <a:pt x="1868" y="222"/>
                  </a:lnTo>
                  <a:lnTo>
                    <a:pt x="1872" y="226"/>
                  </a:lnTo>
                  <a:lnTo>
                    <a:pt x="2102" y="226"/>
                  </a:lnTo>
                  <a:lnTo>
                    <a:pt x="2102" y="238"/>
                  </a:lnTo>
                  <a:lnTo>
                    <a:pt x="2158" y="238"/>
                  </a:lnTo>
                  <a:lnTo>
                    <a:pt x="2158" y="246"/>
                  </a:lnTo>
                  <a:lnTo>
                    <a:pt x="2230" y="246"/>
                  </a:lnTo>
                  <a:lnTo>
                    <a:pt x="2234" y="248"/>
                  </a:lnTo>
                  <a:lnTo>
                    <a:pt x="2346" y="248"/>
                  </a:lnTo>
                  <a:lnTo>
                    <a:pt x="2346" y="268"/>
                  </a:lnTo>
                  <a:lnTo>
                    <a:pt x="2396" y="268"/>
                  </a:lnTo>
                  <a:lnTo>
                    <a:pt x="2396" y="290"/>
                  </a:lnTo>
                  <a:lnTo>
                    <a:pt x="2558" y="290"/>
                  </a:lnTo>
                  <a:lnTo>
                    <a:pt x="2558" y="298"/>
                  </a:lnTo>
                  <a:lnTo>
                    <a:pt x="2628" y="298"/>
                  </a:lnTo>
                  <a:lnTo>
                    <a:pt x="2636" y="306"/>
                  </a:lnTo>
                  <a:lnTo>
                    <a:pt x="2678" y="306"/>
                  </a:lnTo>
                  <a:lnTo>
                    <a:pt x="2682" y="308"/>
                  </a:lnTo>
                  <a:lnTo>
                    <a:pt x="2768" y="308"/>
                  </a:lnTo>
                  <a:lnTo>
                    <a:pt x="2768" y="334"/>
                  </a:lnTo>
                  <a:lnTo>
                    <a:pt x="2918" y="334"/>
                  </a:lnTo>
                  <a:lnTo>
                    <a:pt x="2918" y="356"/>
                  </a:lnTo>
                  <a:lnTo>
                    <a:pt x="3562" y="356"/>
                  </a:lnTo>
                </a:path>
              </a:pathLst>
            </a:custGeom>
            <a:noFill/>
            <a:ln w="381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6" name="Freeform 113"/>
            <p:cNvSpPr>
              <a:spLocks/>
            </p:cNvSpPr>
            <p:nvPr/>
          </p:nvSpPr>
          <p:spPr bwMode="auto">
            <a:xfrm>
              <a:off x="7686675" y="332740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7" name="Freeform 114"/>
            <p:cNvSpPr>
              <a:spLocks/>
            </p:cNvSpPr>
            <p:nvPr/>
          </p:nvSpPr>
          <p:spPr bwMode="auto">
            <a:xfrm>
              <a:off x="7308850" y="33274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8" name="Freeform 115"/>
            <p:cNvSpPr>
              <a:spLocks/>
            </p:cNvSpPr>
            <p:nvPr/>
          </p:nvSpPr>
          <p:spPr bwMode="auto">
            <a:xfrm>
              <a:off x="7261225"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9" name="Freeform 116"/>
            <p:cNvSpPr>
              <a:spLocks/>
            </p:cNvSpPr>
            <p:nvPr/>
          </p:nvSpPr>
          <p:spPr bwMode="auto">
            <a:xfrm>
              <a:off x="7073900" y="33274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0" name="Freeform 117"/>
            <p:cNvSpPr>
              <a:spLocks/>
            </p:cNvSpPr>
            <p:nvPr/>
          </p:nvSpPr>
          <p:spPr bwMode="auto">
            <a:xfrm>
              <a:off x="7019925"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1" name="Freeform 118"/>
            <p:cNvSpPr>
              <a:spLocks/>
            </p:cNvSpPr>
            <p:nvPr/>
          </p:nvSpPr>
          <p:spPr bwMode="auto">
            <a:xfrm>
              <a:off x="6991350"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2" name="Freeform 119"/>
            <p:cNvSpPr>
              <a:spLocks/>
            </p:cNvSpPr>
            <p:nvPr/>
          </p:nvSpPr>
          <p:spPr bwMode="auto">
            <a:xfrm>
              <a:off x="6962775"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3" name="Freeform 120"/>
            <p:cNvSpPr>
              <a:spLocks/>
            </p:cNvSpPr>
            <p:nvPr/>
          </p:nvSpPr>
          <p:spPr bwMode="auto">
            <a:xfrm>
              <a:off x="6899275" y="33274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4" name="Freeform 121"/>
            <p:cNvSpPr>
              <a:spLocks/>
            </p:cNvSpPr>
            <p:nvPr/>
          </p:nvSpPr>
          <p:spPr bwMode="auto">
            <a:xfrm>
              <a:off x="6804025" y="33274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5" name="Freeform 122"/>
            <p:cNvSpPr>
              <a:spLocks/>
            </p:cNvSpPr>
            <p:nvPr/>
          </p:nvSpPr>
          <p:spPr bwMode="auto">
            <a:xfrm>
              <a:off x="6759575" y="33274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6" name="Freeform 123"/>
            <p:cNvSpPr>
              <a:spLocks/>
            </p:cNvSpPr>
            <p:nvPr/>
          </p:nvSpPr>
          <p:spPr bwMode="auto">
            <a:xfrm>
              <a:off x="6673850" y="33274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7" name="Freeform 124"/>
            <p:cNvSpPr>
              <a:spLocks/>
            </p:cNvSpPr>
            <p:nvPr/>
          </p:nvSpPr>
          <p:spPr bwMode="auto">
            <a:xfrm>
              <a:off x="6654800" y="33147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8" name="Freeform 125"/>
            <p:cNvSpPr>
              <a:spLocks/>
            </p:cNvSpPr>
            <p:nvPr/>
          </p:nvSpPr>
          <p:spPr bwMode="auto">
            <a:xfrm>
              <a:off x="6632575" y="32988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9" name="Freeform 126"/>
            <p:cNvSpPr>
              <a:spLocks/>
            </p:cNvSpPr>
            <p:nvPr/>
          </p:nvSpPr>
          <p:spPr bwMode="auto">
            <a:xfrm>
              <a:off x="6591300" y="32988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0" name="Freeform 127"/>
            <p:cNvSpPr>
              <a:spLocks/>
            </p:cNvSpPr>
            <p:nvPr/>
          </p:nvSpPr>
          <p:spPr bwMode="auto">
            <a:xfrm>
              <a:off x="6553200" y="32988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1" name="Freeform 128"/>
            <p:cNvSpPr>
              <a:spLocks/>
            </p:cNvSpPr>
            <p:nvPr/>
          </p:nvSpPr>
          <p:spPr bwMode="auto">
            <a:xfrm>
              <a:off x="6534150" y="32988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2" name="Freeform 129"/>
            <p:cNvSpPr>
              <a:spLocks/>
            </p:cNvSpPr>
            <p:nvPr/>
          </p:nvSpPr>
          <p:spPr bwMode="auto">
            <a:xfrm>
              <a:off x="6505575" y="32988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3" name="Freeform 130"/>
            <p:cNvSpPr>
              <a:spLocks/>
            </p:cNvSpPr>
            <p:nvPr/>
          </p:nvSpPr>
          <p:spPr bwMode="auto">
            <a:xfrm>
              <a:off x="6480175" y="32988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4" name="Freeform 131"/>
            <p:cNvSpPr>
              <a:spLocks/>
            </p:cNvSpPr>
            <p:nvPr/>
          </p:nvSpPr>
          <p:spPr bwMode="auto">
            <a:xfrm>
              <a:off x="6445250" y="32988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5" name="Freeform 132"/>
            <p:cNvSpPr>
              <a:spLocks/>
            </p:cNvSpPr>
            <p:nvPr/>
          </p:nvSpPr>
          <p:spPr bwMode="auto">
            <a:xfrm>
              <a:off x="6423025" y="32988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6" name="Freeform 133"/>
            <p:cNvSpPr>
              <a:spLocks/>
            </p:cNvSpPr>
            <p:nvPr/>
          </p:nvSpPr>
          <p:spPr bwMode="auto">
            <a:xfrm>
              <a:off x="6410325" y="32670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7" name="Freeform 134"/>
            <p:cNvSpPr>
              <a:spLocks/>
            </p:cNvSpPr>
            <p:nvPr/>
          </p:nvSpPr>
          <p:spPr bwMode="auto">
            <a:xfrm>
              <a:off x="6362700" y="32670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8" name="Freeform 135"/>
            <p:cNvSpPr>
              <a:spLocks/>
            </p:cNvSpPr>
            <p:nvPr/>
          </p:nvSpPr>
          <p:spPr bwMode="auto">
            <a:xfrm>
              <a:off x="6334125" y="32670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9" name="Freeform 136"/>
            <p:cNvSpPr>
              <a:spLocks/>
            </p:cNvSpPr>
            <p:nvPr/>
          </p:nvSpPr>
          <p:spPr bwMode="auto">
            <a:xfrm>
              <a:off x="6302375" y="32670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0" name="Freeform 137"/>
            <p:cNvSpPr>
              <a:spLocks/>
            </p:cNvSpPr>
            <p:nvPr/>
          </p:nvSpPr>
          <p:spPr bwMode="auto">
            <a:xfrm>
              <a:off x="6289675" y="32670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1" name="Freeform 138"/>
            <p:cNvSpPr>
              <a:spLocks/>
            </p:cNvSpPr>
            <p:nvPr/>
          </p:nvSpPr>
          <p:spPr bwMode="auto">
            <a:xfrm>
              <a:off x="6257925" y="32512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2" name="Freeform 139"/>
            <p:cNvSpPr>
              <a:spLocks/>
            </p:cNvSpPr>
            <p:nvPr/>
          </p:nvSpPr>
          <p:spPr bwMode="auto">
            <a:xfrm>
              <a:off x="6229350" y="32512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3" name="Freeform 140"/>
            <p:cNvSpPr>
              <a:spLocks/>
            </p:cNvSpPr>
            <p:nvPr/>
          </p:nvSpPr>
          <p:spPr bwMode="auto">
            <a:xfrm>
              <a:off x="6216650" y="32512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4" name="Freeform 141"/>
            <p:cNvSpPr>
              <a:spLocks/>
            </p:cNvSpPr>
            <p:nvPr/>
          </p:nvSpPr>
          <p:spPr bwMode="auto">
            <a:xfrm>
              <a:off x="6169025" y="32385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5" name="Freeform 142"/>
            <p:cNvSpPr>
              <a:spLocks/>
            </p:cNvSpPr>
            <p:nvPr/>
          </p:nvSpPr>
          <p:spPr bwMode="auto">
            <a:xfrm>
              <a:off x="6146800" y="32353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6" name="Freeform 143"/>
            <p:cNvSpPr>
              <a:spLocks/>
            </p:cNvSpPr>
            <p:nvPr/>
          </p:nvSpPr>
          <p:spPr bwMode="auto">
            <a:xfrm>
              <a:off x="6064250" y="32226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7" name="Freeform 144"/>
            <p:cNvSpPr>
              <a:spLocks/>
            </p:cNvSpPr>
            <p:nvPr/>
          </p:nvSpPr>
          <p:spPr bwMode="auto">
            <a:xfrm>
              <a:off x="6035675" y="32226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8" name="Freeform 145"/>
            <p:cNvSpPr>
              <a:spLocks/>
            </p:cNvSpPr>
            <p:nvPr/>
          </p:nvSpPr>
          <p:spPr bwMode="auto">
            <a:xfrm>
              <a:off x="5959475" y="3216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9" name="Freeform 146"/>
            <p:cNvSpPr>
              <a:spLocks/>
            </p:cNvSpPr>
            <p:nvPr/>
          </p:nvSpPr>
          <p:spPr bwMode="auto">
            <a:xfrm>
              <a:off x="5930900" y="3216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0" name="Freeform 147"/>
            <p:cNvSpPr>
              <a:spLocks/>
            </p:cNvSpPr>
            <p:nvPr/>
          </p:nvSpPr>
          <p:spPr bwMode="auto">
            <a:xfrm>
              <a:off x="5800725" y="31908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1" name="Freeform 148"/>
            <p:cNvSpPr>
              <a:spLocks/>
            </p:cNvSpPr>
            <p:nvPr/>
          </p:nvSpPr>
          <p:spPr bwMode="auto">
            <a:xfrm>
              <a:off x="5683250" y="31686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2" name="Freeform 149"/>
            <p:cNvSpPr>
              <a:spLocks/>
            </p:cNvSpPr>
            <p:nvPr/>
          </p:nvSpPr>
          <p:spPr bwMode="auto">
            <a:xfrm>
              <a:off x="5648325" y="31686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3" name="Freeform 150"/>
            <p:cNvSpPr>
              <a:spLocks/>
            </p:cNvSpPr>
            <p:nvPr/>
          </p:nvSpPr>
          <p:spPr bwMode="auto">
            <a:xfrm>
              <a:off x="5600700" y="31686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4" name="Freeform 151"/>
            <p:cNvSpPr>
              <a:spLocks/>
            </p:cNvSpPr>
            <p:nvPr/>
          </p:nvSpPr>
          <p:spPr bwMode="auto">
            <a:xfrm>
              <a:off x="5559425" y="31591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5" name="Freeform 152"/>
            <p:cNvSpPr>
              <a:spLocks/>
            </p:cNvSpPr>
            <p:nvPr/>
          </p:nvSpPr>
          <p:spPr bwMode="auto">
            <a:xfrm>
              <a:off x="5534025" y="31591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6" name="Freeform 153"/>
            <p:cNvSpPr>
              <a:spLocks/>
            </p:cNvSpPr>
            <p:nvPr/>
          </p:nvSpPr>
          <p:spPr bwMode="auto">
            <a:xfrm>
              <a:off x="5435600" y="31464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7" name="Freeform 154"/>
            <p:cNvSpPr>
              <a:spLocks/>
            </p:cNvSpPr>
            <p:nvPr/>
          </p:nvSpPr>
          <p:spPr bwMode="auto">
            <a:xfrm>
              <a:off x="5299075" y="31305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8" name="Freeform 155"/>
            <p:cNvSpPr>
              <a:spLocks/>
            </p:cNvSpPr>
            <p:nvPr/>
          </p:nvSpPr>
          <p:spPr bwMode="auto">
            <a:xfrm>
              <a:off x="5276850" y="31305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9" name="Freeform 156"/>
            <p:cNvSpPr>
              <a:spLocks/>
            </p:cNvSpPr>
            <p:nvPr/>
          </p:nvSpPr>
          <p:spPr bwMode="auto">
            <a:xfrm>
              <a:off x="5210175" y="313055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0" name="Freeform 157"/>
            <p:cNvSpPr>
              <a:spLocks/>
            </p:cNvSpPr>
            <p:nvPr/>
          </p:nvSpPr>
          <p:spPr bwMode="auto">
            <a:xfrm>
              <a:off x="5159375" y="31337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1" name="Freeform 158"/>
            <p:cNvSpPr>
              <a:spLocks/>
            </p:cNvSpPr>
            <p:nvPr/>
          </p:nvSpPr>
          <p:spPr bwMode="auto">
            <a:xfrm>
              <a:off x="5095875" y="31305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2" name="Freeform 159"/>
            <p:cNvSpPr>
              <a:spLocks/>
            </p:cNvSpPr>
            <p:nvPr/>
          </p:nvSpPr>
          <p:spPr bwMode="auto">
            <a:xfrm>
              <a:off x="5067300" y="31305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3" name="Freeform 160"/>
            <p:cNvSpPr>
              <a:spLocks/>
            </p:cNvSpPr>
            <p:nvPr/>
          </p:nvSpPr>
          <p:spPr bwMode="auto">
            <a:xfrm>
              <a:off x="4991100" y="31178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4" name="Freeform 161"/>
            <p:cNvSpPr>
              <a:spLocks/>
            </p:cNvSpPr>
            <p:nvPr/>
          </p:nvSpPr>
          <p:spPr bwMode="auto">
            <a:xfrm>
              <a:off x="4930775" y="31051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5" name="Freeform 162"/>
            <p:cNvSpPr>
              <a:spLocks/>
            </p:cNvSpPr>
            <p:nvPr/>
          </p:nvSpPr>
          <p:spPr bwMode="auto">
            <a:xfrm>
              <a:off x="4892675" y="31019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6" name="Freeform 163"/>
            <p:cNvSpPr>
              <a:spLocks/>
            </p:cNvSpPr>
            <p:nvPr/>
          </p:nvSpPr>
          <p:spPr bwMode="auto">
            <a:xfrm>
              <a:off x="4870450" y="30956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7" name="Freeform 164"/>
            <p:cNvSpPr>
              <a:spLocks/>
            </p:cNvSpPr>
            <p:nvPr/>
          </p:nvSpPr>
          <p:spPr bwMode="auto">
            <a:xfrm>
              <a:off x="4841875" y="308927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8" name="Freeform 165"/>
            <p:cNvSpPr>
              <a:spLocks/>
            </p:cNvSpPr>
            <p:nvPr/>
          </p:nvSpPr>
          <p:spPr bwMode="auto">
            <a:xfrm>
              <a:off x="4718050" y="30829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9" name="Freeform 166"/>
            <p:cNvSpPr>
              <a:spLocks/>
            </p:cNvSpPr>
            <p:nvPr/>
          </p:nvSpPr>
          <p:spPr bwMode="auto">
            <a:xfrm>
              <a:off x="4635500" y="3060700"/>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0" name="Freeform 167"/>
            <p:cNvSpPr>
              <a:spLocks/>
            </p:cNvSpPr>
            <p:nvPr/>
          </p:nvSpPr>
          <p:spPr bwMode="auto">
            <a:xfrm>
              <a:off x="4587875" y="30448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1" name="Freeform 168"/>
            <p:cNvSpPr>
              <a:spLocks/>
            </p:cNvSpPr>
            <p:nvPr/>
          </p:nvSpPr>
          <p:spPr bwMode="auto">
            <a:xfrm>
              <a:off x="4546600" y="302577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2" name="Freeform 169"/>
            <p:cNvSpPr>
              <a:spLocks/>
            </p:cNvSpPr>
            <p:nvPr/>
          </p:nvSpPr>
          <p:spPr bwMode="auto">
            <a:xfrm>
              <a:off x="4505325" y="3022600"/>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3" name="Freeform 170"/>
            <p:cNvSpPr>
              <a:spLocks/>
            </p:cNvSpPr>
            <p:nvPr/>
          </p:nvSpPr>
          <p:spPr bwMode="auto">
            <a:xfrm>
              <a:off x="4429125" y="3019425"/>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4" name="Freeform 171"/>
            <p:cNvSpPr>
              <a:spLocks/>
            </p:cNvSpPr>
            <p:nvPr/>
          </p:nvSpPr>
          <p:spPr bwMode="auto">
            <a:xfrm>
              <a:off x="4308475" y="30067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5" name="Freeform 172"/>
            <p:cNvSpPr>
              <a:spLocks/>
            </p:cNvSpPr>
            <p:nvPr/>
          </p:nvSpPr>
          <p:spPr bwMode="auto">
            <a:xfrm>
              <a:off x="4175125" y="29876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6" name="Freeform 173"/>
            <p:cNvSpPr>
              <a:spLocks/>
            </p:cNvSpPr>
            <p:nvPr/>
          </p:nvSpPr>
          <p:spPr bwMode="auto">
            <a:xfrm>
              <a:off x="4016375" y="29718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7" name="Freeform 174"/>
            <p:cNvSpPr>
              <a:spLocks/>
            </p:cNvSpPr>
            <p:nvPr/>
          </p:nvSpPr>
          <p:spPr bwMode="auto">
            <a:xfrm>
              <a:off x="3959225" y="29622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8" name="Freeform 175"/>
            <p:cNvSpPr>
              <a:spLocks/>
            </p:cNvSpPr>
            <p:nvPr/>
          </p:nvSpPr>
          <p:spPr bwMode="auto">
            <a:xfrm>
              <a:off x="3892550" y="29527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9" name="Freeform 176"/>
            <p:cNvSpPr>
              <a:spLocks/>
            </p:cNvSpPr>
            <p:nvPr/>
          </p:nvSpPr>
          <p:spPr bwMode="auto">
            <a:xfrm>
              <a:off x="3514725" y="2889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0" name="Freeform 177"/>
            <p:cNvSpPr>
              <a:spLocks/>
            </p:cNvSpPr>
            <p:nvPr/>
          </p:nvSpPr>
          <p:spPr bwMode="auto">
            <a:xfrm>
              <a:off x="3467100" y="28765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1" name="Freeform 178"/>
            <p:cNvSpPr>
              <a:spLocks/>
            </p:cNvSpPr>
            <p:nvPr/>
          </p:nvSpPr>
          <p:spPr bwMode="auto">
            <a:xfrm>
              <a:off x="3124200" y="28448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2" name="Freeform 179"/>
            <p:cNvSpPr>
              <a:spLocks/>
            </p:cNvSpPr>
            <p:nvPr/>
          </p:nvSpPr>
          <p:spPr bwMode="auto">
            <a:xfrm>
              <a:off x="2990850" y="28352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3" name="Freeform 180"/>
            <p:cNvSpPr>
              <a:spLocks/>
            </p:cNvSpPr>
            <p:nvPr/>
          </p:nvSpPr>
          <p:spPr bwMode="auto">
            <a:xfrm>
              <a:off x="2886075" y="2828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4" name="Freeform 181"/>
            <p:cNvSpPr>
              <a:spLocks/>
            </p:cNvSpPr>
            <p:nvPr/>
          </p:nvSpPr>
          <p:spPr bwMode="auto">
            <a:xfrm>
              <a:off x="2806700" y="28225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5" name="Freeform 182"/>
            <p:cNvSpPr>
              <a:spLocks/>
            </p:cNvSpPr>
            <p:nvPr/>
          </p:nvSpPr>
          <p:spPr bwMode="auto">
            <a:xfrm>
              <a:off x="2740025" y="2816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6" name="Freeform 183"/>
            <p:cNvSpPr>
              <a:spLocks/>
            </p:cNvSpPr>
            <p:nvPr/>
          </p:nvSpPr>
          <p:spPr bwMode="auto">
            <a:xfrm>
              <a:off x="2686050" y="2816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7" name="Freeform 184"/>
            <p:cNvSpPr>
              <a:spLocks/>
            </p:cNvSpPr>
            <p:nvPr/>
          </p:nvSpPr>
          <p:spPr bwMode="auto">
            <a:xfrm>
              <a:off x="2644775" y="2816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8" name="Freeform 185"/>
            <p:cNvSpPr>
              <a:spLocks/>
            </p:cNvSpPr>
            <p:nvPr/>
          </p:nvSpPr>
          <p:spPr bwMode="auto">
            <a:xfrm>
              <a:off x="2590800" y="28003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9" name="Freeform 186"/>
            <p:cNvSpPr>
              <a:spLocks/>
            </p:cNvSpPr>
            <p:nvPr/>
          </p:nvSpPr>
          <p:spPr bwMode="auto">
            <a:xfrm>
              <a:off x="2451100" y="28003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0" name="Freeform 187"/>
            <p:cNvSpPr>
              <a:spLocks/>
            </p:cNvSpPr>
            <p:nvPr/>
          </p:nvSpPr>
          <p:spPr bwMode="auto">
            <a:xfrm>
              <a:off x="2416175" y="28003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1" name="Freeform 188"/>
            <p:cNvSpPr>
              <a:spLocks/>
            </p:cNvSpPr>
            <p:nvPr/>
          </p:nvSpPr>
          <p:spPr bwMode="auto">
            <a:xfrm>
              <a:off x="2270125" y="2784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2" name="Freeform 189"/>
            <p:cNvSpPr>
              <a:spLocks/>
            </p:cNvSpPr>
            <p:nvPr/>
          </p:nvSpPr>
          <p:spPr bwMode="auto">
            <a:xfrm>
              <a:off x="2063750" y="27686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3" name="Freeform 190"/>
            <p:cNvSpPr>
              <a:spLocks/>
            </p:cNvSpPr>
            <p:nvPr/>
          </p:nvSpPr>
          <p:spPr bwMode="auto">
            <a:xfrm>
              <a:off x="2114550" y="2841625"/>
              <a:ext cx="5641975" cy="466725"/>
            </a:xfrm>
            <a:custGeom>
              <a:avLst/>
              <a:gdLst>
                <a:gd name="T0" fmla="*/ 0 w 3554"/>
                <a:gd name="T1" fmla="*/ 0 h 294"/>
                <a:gd name="T2" fmla="*/ 146 w 3554"/>
                <a:gd name="T3" fmla="*/ 0 h 294"/>
                <a:gd name="T4" fmla="*/ 154 w 3554"/>
                <a:gd name="T5" fmla="*/ 10 h 294"/>
                <a:gd name="T6" fmla="*/ 194 w 3554"/>
                <a:gd name="T7" fmla="*/ 10 h 294"/>
                <a:gd name="T8" fmla="*/ 202 w 3554"/>
                <a:gd name="T9" fmla="*/ 16 h 294"/>
                <a:gd name="T10" fmla="*/ 356 w 3554"/>
                <a:gd name="T11" fmla="*/ 16 h 294"/>
                <a:gd name="T12" fmla="*/ 356 w 3554"/>
                <a:gd name="T13" fmla="*/ 30 h 294"/>
                <a:gd name="T14" fmla="*/ 456 w 3554"/>
                <a:gd name="T15" fmla="*/ 30 h 294"/>
                <a:gd name="T16" fmla="*/ 464 w 3554"/>
                <a:gd name="T17" fmla="*/ 30 h 294"/>
                <a:gd name="T18" fmla="*/ 524 w 3554"/>
                <a:gd name="T19" fmla="*/ 30 h 294"/>
                <a:gd name="T20" fmla="*/ 532 w 3554"/>
                <a:gd name="T21" fmla="*/ 38 h 294"/>
                <a:gd name="T22" fmla="*/ 606 w 3554"/>
                <a:gd name="T23" fmla="*/ 38 h 294"/>
                <a:gd name="T24" fmla="*/ 616 w 3554"/>
                <a:gd name="T25" fmla="*/ 46 h 294"/>
                <a:gd name="T26" fmla="*/ 646 w 3554"/>
                <a:gd name="T27" fmla="*/ 46 h 294"/>
                <a:gd name="T28" fmla="*/ 654 w 3554"/>
                <a:gd name="T29" fmla="*/ 54 h 294"/>
                <a:gd name="T30" fmla="*/ 768 w 3554"/>
                <a:gd name="T31" fmla="*/ 54 h 294"/>
                <a:gd name="T32" fmla="*/ 768 w 3554"/>
                <a:gd name="T33" fmla="*/ 68 h 294"/>
                <a:gd name="T34" fmla="*/ 974 w 3554"/>
                <a:gd name="T35" fmla="*/ 68 h 294"/>
                <a:gd name="T36" fmla="*/ 974 w 3554"/>
                <a:gd name="T37" fmla="*/ 76 h 294"/>
                <a:gd name="T38" fmla="*/ 1010 w 3554"/>
                <a:gd name="T39" fmla="*/ 76 h 294"/>
                <a:gd name="T40" fmla="*/ 1010 w 3554"/>
                <a:gd name="T41" fmla="*/ 88 h 294"/>
                <a:gd name="T42" fmla="*/ 1154 w 3554"/>
                <a:gd name="T43" fmla="*/ 88 h 294"/>
                <a:gd name="T44" fmla="*/ 1158 w 3554"/>
                <a:gd name="T45" fmla="*/ 92 h 294"/>
                <a:gd name="T46" fmla="*/ 1286 w 3554"/>
                <a:gd name="T47" fmla="*/ 92 h 294"/>
                <a:gd name="T48" fmla="*/ 1294 w 3554"/>
                <a:gd name="T49" fmla="*/ 100 h 294"/>
                <a:gd name="T50" fmla="*/ 1352 w 3554"/>
                <a:gd name="T51" fmla="*/ 100 h 294"/>
                <a:gd name="T52" fmla="*/ 1362 w 3554"/>
                <a:gd name="T53" fmla="*/ 110 h 294"/>
                <a:gd name="T54" fmla="*/ 1548 w 3554"/>
                <a:gd name="T55" fmla="*/ 110 h 294"/>
                <a:gd name="T56" fmla="*/ 1554 w 3554"/>
                <a:gd name="T57" fmla="*/ 116 h 294"/>
                <a:gd name="T58" fmla="*/ 1636 w 3554"/>
                <a:gd name="T59" fmla="*/ 116 h 294"/>
                <a:gd name="T60" fmla="*/ 1636 w 3554"/>
                <a:gd name="T61" fmla="*/ 132 h 294"/>
                <a:gd name="T62" fmla="*/ 1766 w 3554"/>
                <a:gd name="T63" fmla="*/ 132 h 294"/>
                <a:gd name="T64" fmla="*/ 1766 w 3554"/>
                <a:gd name="T65" fmla="*/ 142 h 294"/>
                <a:gd name="T66" fmla="*/ 1848 w 3554"/>
                <a:gd name="T67" fmla="*/ 142 h 294"/>
                <a:gd name="T68" fmla="*/ 1854 w 3554"/>
                <a:gd name="T69" fmla="*/ 148 h 294"/>
                <a:gd name="T70" fmla="*/ 1866 w 3554"/>
                <a:gd name="T71" fmla="*/ 148 h 294"/>
                <a:gd name="T72" fmla="*/ 1866 w 3554"/>
                <a:gd name="T73" fmla="*/ 156 h 294"/>
                <a:gd name="T74" fmla="*/ 1924 w 3554"/>
                <a:gd name="T75" fmla="*/ 156 h 294"/>
                <a:gd name="T76" fmla="*/ 1930 w 3554"/>
                <a:gd name="T77" fmla="*/ 168 h 294"/>
                <a:gd name="T78" fmla="*/ 2050 w 3554"/>
                <a:gd name="T79" fmla="*/ 168 h 294"/>
                <a:gd name="T80" fmla="*/ 2058 w 3554"/>
                <a:gd name="T81" fmla="*/ 174 h 294"/>
                <a:gd name="T82" fmla="*/ 2198 w 3554"/>
                <a:gd name="T83" fmla="*/ 174 h 294"/>
                <a:gd name="T84" fmla="*/ 2204 w 3554"/>
                <a:gd name="T85" fmla="*/ 180 h 294"/>
                <a:gd name="T86" fmla="*/ 2302 w 3554"/>
                <a:gd name="T87" fmla="*/ 180 h 294"/>
                <a:gd name="T88" fmla="*/ 2302 w 3554"/>
                <a:gd name="T89" fmla="*/ 192 h 294"/>
                <a:gd name="T90" fmla="*/ 2384 w 3554"/>
                <a:gd name="T91" fmla="*/ 192 h 294"/>
                <a:gd name="T92" fmla="*/ 2384 w 3554"/>
                <a:gd name="T93" fmla="*/ 198 h 294"/>
                <a:gd name="T94" fmla="*/ 2610 w 3554"/>
                <a:gd name="T95" fmla="*/ 198 h 294"/>
                <a:gd name="T96" fmla="*/ 2610 w 3554"/>
                <a:gd name="T97" fmla="*/ 214 h 294"/>
                <a:gd name="T98" fmla="*/ 2762 w 3554"/>
                <a:gd name="T99" fmla="*/ 214 h 294"/>
                <a:gd name="T100" fmla="*/ 2762 w 3554"/>
                <a:gd name="T101" fmla="*/ 230 h 294"/>
                <a:gd name="T102" fmla="*/ 2886 w 3554"/>
                <a:gd name="T103" fmla="*/ 230 h 294"/>
                <a:gd name="T104" fmla="*/ 2886 w 3554"/>
                <a:gd name="T105" fmla="*/ 270 h 294"/>
                <a:gd name="T106" fmla="*/ 3020 w 3554"/>
                <a:gd name="T107" fmla="*/ 270 h 294"/>
                <a:gd name="T108" fmla="*/ 3020 w 3554"/>
                <a:gd name="T109" fmla="*/ 294 h 294"/>
                <a:gd name="T110" fmla="*/ 3554 w 3554"/>
                <a:gd name="T111"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4" h="294">
                  <a:moveTo>
                    <a:pt x="0" y="0"/>
                  </a:moveTo>
                  <a:lnTo>
                    <a:pt x="146" y="0"/>
                  </a:lnTo>
                  <a:lnTo>
                    <a:pt x="154" y="10"/>
                  </a:lnTo>
                  <a:lnTo>
                    <a:pt x="194" y="10"/>
                  </a:lnTo>
                  <a:lnTo>
                    <a:pt x="202" y="16"/>
                  </a:lnTo>
                  <a:lnTo>
                    <a:pt x="356" y="16"/>
                  </a:lnTo>
                  <a:lnTo>
                    <a:pt x="356" y="30"/>
                  </a:lnTo>
                  <a:lnTo>
                    <a:pt x="456" y="30"/>
                  </a:lnTo>
                  <a:lnTo>
                    <a:pt x="464" y="30"/>
                  </a:lnTo>
                  <a:lnTo>
                    <a:pt x="524" y="30"/>
                  </a:lnTo>
                  <a:lnTo>
                    <a:pt x="532" y="38"/>
                  </a:lnTo>
                  <a:lnTo>
                    <a:pt x="606" y="38"/>
                  </a:lnTo>
                  <a:lnTo>
                    <a:pt x="616" y="46"/>
                  </a:lnTo>
                  <a:lnTo>
                    <a:pt x="646" y="46"/>
                  </a:lnTo>
                  <a:lnTo>
                    <a:pt x="654" y="54"/>
                  </a:lnTo>
                  <a:lnTo>
                    <a:pt x="768" y="54"/>
                  </a:lnTo>
                  <a:lnTo>
                    <a:pt x="768" y="68"/>
                  </a:lnTo>
                  <a:lnTo>
                    <a:pt x="974" y="68"/>
                  </a:lnTo>
                  <a:lnTo>
                    <a:pt x="974" y="76"/>
                  </a:lnTo>
                  <a:lnTo>
                    <a:pt x="1010" y="76"/>
                  </a:lnTo>
                  <a:lnTo>
                    <a:pt x="1010" y="88"/>
                  </a:lnTo>
                  <a:lnTo>
                    <a:pt x="1154" y="88"/>
                  </a:lnTo>
                  <a:lnTo>
                    <a:pt x="1158" y="92"/>
                  </a:lnTo>
                  <a:lnTo>
                    <a:pt x="1286" y="92"/>
                  </a:lnTo>
                  <a:lnTo>
                    <a:pt x="1294" y="100"/>
                  </a:lnTo>
                  <a:lnTo>
                    <a:pt x="1352" y="100"/>
                  </a:lnTo>
                  <a:lnTo>
                    <a:pt x="1362" y="110"/>
                  </a:lnTo>
                  <a:lnTo>
                    <a:pt x="1548" y="110"/>
                  </a:lnTo>
                  <a:lnTo>
                    <a:pt x="1554" y="116"/>
                  </a:lnTo>
                  <a:lnTo>
                    <a:pt x="1636" y="116"/>
                  </a:lnTo>
                  <a:lnTo>
                    <a:pt x="1636" y="132"/>
                  </a:lnTo>
                  <a:lnTo>
                    <a:pt x="1766" y="132"/>
                  </a:lnTo>
                  <a:lnTo>
                    <a:pt x="1766" y="142"/>
                  </a:lnTo>
                  <a:lnTo>
                    <a:pt x="1848" y="142"/>
                  </a:lnTo>
                  <a:lnTo>
                    <a:pt x="1854" y="148"/>
                  </a:lnTo>
                  <a:lnTo>
                    <a:pt x="1866" y="148"/>
                  </a:lnTo>
                  <a:lnTo>
                    <a:pt x="1866" y="156"/>
                  </a:lnTo>
                  <a:lnTo>
                    <a:pt x="1924" y="156"/>
                  </a:lnTo>
                  <a:lnTo>
                    <a:pt x="1930" y="168"/>
                  </a:lnTo>
                  <a:lnTo>
                    <a:pt x="2050" y="168"/>
                  </a:lnTo>
                  <a:lnTo>
                    <a:pt x="2058" y="174"/>
                  </a:lnTo>
                  <a:lnTo>
                    <a:pt x="2198" y="174"/>
                  </a:lnTo>
                  <a:lnTo>
                    <a:pt x="2204" y="180"/>
                  </a:lnTo>
                  <a:lnTo>
                    <a:pt x="2302" y="180"/>
                  </a:lnTo>
                  <a:lnTo>
                    <a:pt x="2302" y="192"/>
                  </a:lnTo>
                  <a:lnTo>
                    <a:pt x="2384" y="192"/>
                  </a:lnTo>
                  <a:lnTo>
                    <a:pt x="2384" y="198"/>
                  </a:lnTo>
                  <a:lnTo>
                    <a:pt x="2610" y="198"/>
                  </a:lnTo>
                  <a:lnTo>
                    <a:pt x="2610" y="214"/>
                  </a:lnTo>
                  <a:lnTo>
                    <a:pt x="2762" y="214"/>
                  </a:lnTo>
                  <a:lnTo>
                    <a:pt x="2762" y="230"/>
                  </a:lnTo>
                  <a:lnTo>
                    <a:pt x="2886" y="230"/>
                  </a:lnTo>
                  <a:lnTo>
                    <a:pt x="2886" y="270"/>
                  </a:lnTo>
                  <a:lnTo>
                    <a:pt x="3020" y="270"/>
                  </a:lnTo>
                  <a:lnTo>
                    <a:pt x="3020" y="294"/>
                  </a:lnTo>
                  <a:lnTo>
                    <a:pt x="3554" y="294"/>
                  </a:lnTo>
                </a:path>
              </a:pathLst>
            </a:custGeom>
            <a:noFill/>
            <a:ln w="38100">
              <a:solidFill>
                <a:srgbClr val="19B4F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9" name="Freeform 305"/>
            <p:cNvSpPr>
              <a:spLocks/>
            </p:cNvSpPr>
            <p:nvPr/>
          </p:nvSpPr>
          <p:spPr bwMode="auto">
            <a:xfrm>
              <a:off x="7273925" y="323850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0" name="Freeform 306"/>
            <p:cNvSpPr>
              <a:spLocks/>
            </p:cNvSpPr>
            <p:nvPr/>
          </p:nvSpPr>
          <p:spPr bwMode="auto">
            <a:xfrm>
              <a:off x="7683500" y="32385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1" name="Freeform 307"/>
            <p:cNvSpPr>
              <a:spLocks/>
            </p:cNvSpPr>
            <p:nvPr/>
          </p:nvSpPr>
          <p:spPr bwMode="auto">
            <a:xfrm>
              <a:off x="7146925" y="323850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2" name="Freeform 308"/>
            <p:cNvSpPr>
              <a:spLocks/>
            </p:cNvSpPr>
            <p:nvPr/>
          </p:nvSpPr>
          <p:spPr bwMode="auto">
            <a:xfrm>
              <a:off x="7096125" y="32385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3" name="Freeform 309"/>
            <p:cNvSpPr>
              <a:spLocks/>
            </p:cNvSpPr>
            <p:nvPr/>
          </p:nvSpPr>
          <p:spPr bwMode="auto">
            <a:xfrm>
              <a:off x="7067550" y="323850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4" name="Freeform 310"/>
            <p:cNvSpPr>
              <a:spLocks/>
            </p:cNvSpPr>
            <p:nvPr/>
          </p:nvSpPr>
          <p:spPr bwMode="auto">
            <a:xfrm>
              <a:off x="7010400" y="323850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5" name="Freeform 311"/>
            <p:cNvSpPr>
              <a:spLocks/>
            </p:cNvSpPr>
            <p:nvPr/>
          </p:nvSpPr>
          <p:spPr bwMode="auto">
            <a:xfrm>
              <a:off x="6985000" y="323850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6" name="Freeform 312"/>
            <p:cNvSpPr>
              <a:spLocks/>
            </p:cNvSpPr>
            <p:nvPr/>
          </p:nvSpPr>
          <p:spPr bwMode="auto">
            <a:xfrm>
              <a:off x="6962775" y="32385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7" name="Freeform 313"/>
            <p:cNvSpPr>
              <a:spLocks/>
            </p:cNvSpPr>
            <p:nvPr/>
          </p:nvSpPr>
          <p:spPr bwMode="auto">
            <a:xfrm>
              <a:off x="6908800" y="32385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8" name="Freeform 314"/>
            <p:cNvSpPr>
              <a:spLocks/>
            </p:cNvSpPr>
            <p:nvPr/>
          </p:nvSpPr>
          <p:spPr bwMode="auto">
            <a:xfrm>
              <a:off x="6838950" y="3238500"/>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9" name="Freeform 315"/>
            <p:cNvSpPr>
              <a:spLocks/>
            </p:cNvSpPr>
            <p:nvPr/>
          </p:nvSpPr>
          <p:spPr bwMode="auto">
            <a:xfrm>
              <a:off x="6797675"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0" name="Freeform 316"/>
            <p:cNvSpPr>
              <a:spLocks/>
            </p:cNvSpPr>
            <p:nvPr/>
          </p:nvSpPr>
          <p:spPr bwMode="auto">
            <a:xfrm>
              <a:off x="6740525" y="3197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1" name="Freeform 317"/>
            <p:cNvSpPr>
              <a:spLocks/>
            </p:cNvSpPr>
            <p:nvPr/>
          </p:nvSpPr>
          <p:spPr bwMode="auto">
            <a:xfrm>
              <a:off x="6705600"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2" name="Freeform 318"/>
            <p:cNvSpPr>
              <a:spLocks/>
            </p:cNvSpPr>
            <p:nvPr/>
          </p:nvSpPr>
          <p:spPr bwMode="auto">
            <a:xfrm>
              <a:off x="6673850" y="31972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3" name="Freeform 319"/>
            <p:cNvSpPr>
              <a:spLocks/>
            </p:cNvSpPr>
            <p:nvPr/>
          </p:nvSpPr>
          <p:spPr bwMode="auto">
            <a:xfrm>
              <a:off x="6623050" y="3197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4" name="Freeform 320"/>
            <p:cNvSpPr>
              <a:spLocks/>
            </p:cNvSpPr>
            <p:nvPr/>
          </p:nvSpPr>
          <p:spPr bwMode="auto">
            <a:xfrm>
              <a:off x="6600825" y="31337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5" name="Freeform 321"/>
            <p:cNvSpPr>
              <a:spLocks/>
            </p:cNvSpPr>
            <p:nvPr/>
          </p:nvSpPr>
          <p:spPr bwMode="auto">
            <a:xfrm>
              <a:off x="6562725" y="31337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6" name="Freeform 322"/>
            <p:cNvSpPr>
              <a:spLocks/>
            </p:cNvSpPr>
            <p:nvPr/>
          </p:nvSpPr>
          <p:spPr bwMode="auto">
            <a:xfrm>
              <a:off x="6508750" y="3133725"/>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7" name="Freeform 323"/>
            <p:cNvSpPr>
              <a:spLocks/>
            </p:cNvSpPr>
            <p:nvPr/>
          </p:nvSpPr>
          <p:spPr bwMode="auto">
            <a:xfrm>
              <a:off x="6477000" y="313372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8" name="Freeform 324"/>
            <p:cNvSpPr>
              <a:spLocks/>
            </p:cNvSpPr>
            <p:nvPr/>
          </p:nvSpPr>
          <p:spPr bwMode="auto">
            <a:xfrm>
              <a:off x="6435725" y="31337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9" name="Freeform 325"/>
            <p:cNvSpPr>
              <a:spLocks/>
            </p:cNvSpPr>
            <p:nvPr/>
          </p:nvSpPr>
          <p:spPr bwMode="auto">
            <a:xfrm>
              <a:off x="6394450" y="31051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0" name="Freeform 326"/>
            <p:cNvSpPr>
              <a:spLocks/>
            </p:cNvSpPr>
            <p:nvPr/>
          </p:nvSpPr>
          <p:spPr bwMode="auto">
            <a:xfrm>
              <a:off x="6359525" y="31051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1" name="Freeform 327"/>
            <p:cNvSpPr>
              <a:spLocks/>
            </p:cNvSpPr>
            <p:nvPr/>
          </p:nvSpPr>
          <p:spPr bwMode="auto">
            <a:xfrm>
              <a:off x="6327775" y="31051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2" name="Freeform 328"/>
            <p:cNvSpPr>
              <a:spLocks/>
            </p:cNvSpPr>
            <p:nvPr/>
          </p:nvSpPr>
          <p:spPr bwMode="auto">
            <a:xfrm>
              <a:off x="6296025" y="31051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3" name="Freeform 329"/>
            <p:cNvSpPr>
              <a:spLocks/>
            </p:cNvSpPr>
            <p:nvPr/>
          </p:nvSpPr>
          <p:spPr bwMode="auto">
            <a:xfrm>
              <a:off x="6264275" y="31051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4" name="Freeform 330"/>
            <p:cNvSpPr>
              <a:spLocks/>
            </p:cNvSpPr>
            <p:nvPr/>
          </p:nvSpPr>
          <p:spPr bwMode="auto">
            <a:xfrm>
              <a:off x="6229350" y="31051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5" name="Freeform 331"/>
            <p:cNvSpPr>
              <a:spLocks/>
            </p:cNvSpPr>
            <p:nvPr/>
          </p:nvSpPr>
          <p:spPr bwMode="auto">
            <a:xfrm>
              <a:off x="6200775" y="30988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6" name="Freeform 332"/>
            <p:cNvSpPr>
              <a:spLocks/>
            </p:cNvSpPr>
            <p:nvPr/>
          </p:nvSpPr>
          <p:spPr bwMode="auto">
            <a:xfrm>
              <a:off x="6169025" y="30829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7" name="Freeform 333"/>
            <p:cNvSpPr>
              <a:spLocks/>
            </p:cNvSpPr>
            <p:nvPr/>
          </p:nvSpPr>
          <p:spPr bwMode="auto">
            <a:xfrm>
              <a:off x="6019800" y="3082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8" name="Freeform 334"/>
            <p:cNvSpPr>
              <a:spLocks/>
            </p:cNvSpPr>
            <p:nvPr/>
          </p:nvSpPr>
          <p:spPr bwMode="auto">
            <a:xfrm>
              <a:off x="5962650" y="30829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9" name="Freeform 335"/>
            <p:cNvSpPr>
              <a:spLocks/>
            </p:cNvSpPr>
            <p:nvPr/>
          </p:nvSpPr>
          <p:spPr bwMode="auto">
            <a:xfrm>
              <a:off x="5883275" y="3082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0" name="Freeform 336"/>
            <p:cNvSpPr>
              <a:spLocks/>
            </p:cNvSpPr>
            <p:nvPr/>
          </p:nvSpPr>
          <p:spPr bwMode="auto">
            <a:xfrm>
              <a:off x="5842000" y="3082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1" name="Freeform 337"/>
            <p:cNvSpPr>
              <a:spLocks/>
            </p:cNvSpPr>
            <p:nvPr/>
          </p:nvSpPr>
          <p:spPr bwMode="auto">
            <a:xfrm>
              <a:off x="5803900" y="30702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2" name="Freeform 338"/>
            <p:cNvSpPr>
              <a:spLocks/>
            </p:cNvSpPr>
            <p:nvPr/>
          </p:nvSpPr>
          <p:spPr bwMode="auto">
            <a:xfrm>
              <a:off x="5784850" y="30702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3" name="Freeform 339"/>
            <p:cNvSpPr>
              <a:spLocks/>
            </p:cNvSpPr>
            <p:nvPr/>
          </p:nvSpPr>
          <p:spPr bwMode="auto">
            <a:xfrm>
              <a:off x="5730875" y="30702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4" name="Freeform 340"/>
            <p:cNvSpPr>
              <a:spLocks/>
            </p:cNvSpPr>
            <p:nvPr/>
          </p:nvSpPr>
          <p:spPr bwMode="auto">
            <a:xfrm>
              <a:off x="5686425" y="30575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5" name="Freeform 341"/>
            <p:cNvSpPr>
              <a:spLocks/>
            </p:cNvSpPr>
            <p:nvPr/>
          </p:nvSpPr>
          <p:spPr bwMode="auto">
            <a:xfrm>
              <a:off x="5622925" y="30480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6" name="Freeform 342"/>
            <p:cNvSpPr>
              <a:spLocks/>
            </p:cNvSpPr>
            <p:nvPr/>
          </p:nvSpPr>
          <p:spPr bwMode="auto">
            <a:xfrm>
              <a:off x="5594350" y="304800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7" name="Freeform 343"/>
            <p:cNvSpPr>
              <a:spLocks/>
            </p:cNvSpPr>
            <p:nvPr/>
          </p:nvSpPr>
          <p:spPr bwMode="auto">
            <a:xfrm>
              <a:off x="5565775" y="3048000"/>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8" name="Freeform 344"/>
            <p:cNvSpPr>
              <a:spLocks/>
            </p:cNvSpPr>
            <p:nvPr/>
          </p:nvSpPr>
          <p:spPr bwMode="auto">
            <a:xfrm>
              <a:off x="5543550" y="30480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9" name="Freeform 345"/>
            <p:cNvSpPr>
              <a:spLocks/>
            </p:cNvSpPr>
            <p:nvPr/>
          </p:nvSpPr>
          <p:spPr bwMode="auto">
            <a:xfrm>
              <a:off x="5489575" y="3038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0" name="Freeform 346"/>
            <p:cNvSpPr>
              <a:spLocks/>
            </p:cNvSpPr>
            <p:nvPr/>
          </p:nvSpPr>
          <p:spPr bwMode="auto">
            <a:xfrm>
              <a:off x="5464175" y="3038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1" name="Freeform 347"/>
            <p:cNvSpPr>
              <a:spLocks/>
            </p:cNvSpPr>
            <p:nvPr/>
          </p:nvSpPr>
          <p:spPr bwMode="auto">
            <a:xfrm>
              <a:off x="5403850" y="3038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2" name="Freeform 348"/>
            <p:cNvSpPr>
              <a:spLocks/>
            </p:cNvSpPr>
            <p:nvPr/>
          </p:nvSpPr>
          <p:spPr bwMode="auto">
            <a:xfrm>
              <a:off x="5375275" y="3038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3" name="Freeform 349"/>
            <p:cNvSpPr>
              <a:spLocks/>
            </p:cNvSpPr>
            <p:nvPr/>
          </p:nvSpPr>
          <p:spPr bwMode="auto">
            <a:xfrm>
              <a:off x="5314950" y="30289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4" name="Freeform 350"/>
            <p:cNvSpPr>
              <a:spLocks/>
            </p:cNvSpPr>
            <p:nvPr/>
          </p:nvSpPr>
          <p:spPr bwMode="auto">
            <a:xfrm>
              <a:off x="5216525" y="30289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5" name="Freeform 351"/>
            <p:cNvSpPr>
              <a:spLocks/>
            </p:cNvSpPr>
            <p:nvPr/>
          </p:nvSpPr>
          <p:spPr bwMode="auto">
            <a:xfrm>
              <a:off x="5146675" y="30289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6" name="Freeform 352"/>
            <p:cNvSpPr>
              <a:spLocks/>
            </p:cNvSpPr>
            <p:nvPr/>
          </p:nvSpPr>
          <p:spPr bwMode="auto">
            <a:xfrm>
              <a:off x="5118100" y="30289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7" name="Freeform 353"/>
            <p:cNvSpPr>
              <a:spLocks/>
            </p:cNvSpPr>
            <p:nvPr/>
          </p:nvSpPr>
          <p:spPr bwMode="auto">
            <a:xfrm>
              <a:off x="5051425" y="3016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8" name="Freeform 354"/>
            <p:cNvSpPr>
              <a:spLocks/>
            </p:cNvSpPr>
            <p:nvPr/>
          </p:nvSpPr>
          <p:spPr bwMode="auto">
            <a:xfrm>
              <a:off x="5026025" y="30162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9" name="Freeform 355"/>
            <p:cNvSpPr>
              <a:spLocks/>
            </p:cNvSpPr>
            <p:nvPr/>
          </p:nvSpPr>
          <p:spPr bwMode="auto">
            <a:xfrm>
              <a:off x="5010150" y="3016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0" name="Freeform 356"/>
            <p:cNvSpPr>
              <a:spLocks/>
            </p:cNvSpPr>
            <p:nvPr/>
          </p:nvSpPr>
          <p:spPr bwMode="auto">
            <a:xfrm>
              <a:off x="4978400" y="30003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1" name="Freeform 357"/>
            <p:cNvSpPr>
              <a:spLocks/>
            </p:cNvSpPr>
            <p:nvPr/>
          </p:nvSpPr>
          <p:spPr bwMode="auto">
            <a:xfrm>
              <a:off x="4911725" y="29940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2" name="Freeform 358"/>
            <p:cNvSpPr>
              <a:spLocks/>
            </p:cNvSpPr>
            <p:nvPr/>
          </p:nvSpPr>
          <p:spPr bwMode="auto">
            <a:xfrm>
              <a:off x="4886325" y="2994025"/>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3" name="Freeform 359"/>
            <p:cNvSpPr>
              <a:spLocks/>
            </p:cNvSpPr>
            <p:nvPr/>
          </p:nvSpPr>
          <p:spPr bwMode="auto">
            <a:xfrm>
              <a:off x="4860925" y="2994025"/>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4" name="Freeform 360"/>
            <p:cNvSpPr>
              <a:spLocks/>
            </p:cNvSpPr>
            <p:nvPr/>
          </p:nvSpPr>
          <p:spPr bwMode="auto">
            <a:xfrm>
              <a:off x="4845050" y="29876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5" name="Freeform 361"/>
            <p:cNvSpPr>
              <a:spLocks/>
            </p:cNvSpPr>
            <p:nvPr/>
          </p:nvSpPr>
          <p:spPr bwMode="auto">
            <a:xfrm>
              <a:off x="4813300" y="2981325"/>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6" name="Freeform 362"/>
            <p:cNvSpPr>
              <a:spLocks/>
            </p:cNvSpPr>
            <p:nvPr/>
          </p:nvSpPr>
          <p:spPr bwMode="auto">
            <a:xfrm>
              <a:off x="4711700" y="2978150"/>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7" name="Freeform 363"/>
            <p:cNvSpPr>
              <a:spLocks/>
            </p:cNvSpPr>
            <p:nvPr/>
          </p:nvSpPr>
          <p:spPr bwMode="auto">
            <a:xfrm>
              <a:off x="4676775" y="2974975"/>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8" name="Freeform 364"/>
            <p:cNvSpPr>
              <a:spLocks/>
            </p:cNvSpPr>
            <p:nvPr/>
          </p:nvSpPr>
          <p:spPr bwMode="auto">
            <a:xfrm>
              <a:off x="4654550" y="29718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9" name="Freeform 365"/>
            <p:cNvSpPr>
              <a:spLocks/>
            </p:cNvSpPr>
            <p:nvPr/>
          </p:nvSpPr>
          <p:spPr bwMode="auto">
            <a:xfrm>
              <a:off x="4629150" y="2955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0" name="Freeform 366"/>
            <p:cNvSpPr>
              <a:spLocks/>
            </p:cNvSpPr>
            <p:nvPr/>
          </p:nvSpPr>
          <p:spPr bwMode="auto">
            <a:xfrm>
              <a:off x="4559300" y="2955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1" name="Freeform 367"/>
            <p:cNvSpPr>
              <a:spLocks/>
            </p:cNvSpPr>
            <p:nvPr/>
          </p:nvSpPr>
          <p:spPr bwMode="auto">
            <a:xfrm>
              <a:off x="4537075" y="29559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2" name="Freeform 368"/>
            <p:cNvSpPr>
              <a:spLocks/>
            </p:cNvSpPr>
            <p:nvPr/>
          </p:nvSpPr>
          <p:spPr bwMode="auto">
            <a:xfrm>
              <a:off x="4514850" y="295592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3" name="Freeform 369"/>
            <p:cNvSpPr>
              <a:spLocks/>
            </p:cNvSpPr>
            <p:nvPr/>
          </p:nvSpPr>
          <p:spPr bwMode="auto">
            <a:xfrm>
              <a:off x="4248150" y="29432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4" name="Freeform 370"/>
            <p:cNvSpPr>
              <a:spLocks/>
            </p:cNvSpPr>
            <p:nvPr/>
          </p:nvSpPr>
          <p:spPr bwMode="auto">
            <a:xfrm>
              <a:off x="4159250" y="29273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5" name="Freeform 371"/>
            <p:cNvSpPr>
              <a:spLocks/>
            </p:cNvSpPr>
            <p:nvPr/>
          </p:nvSpPr>
          <p:spPr bwMode="auto">
            <a:xfrm>
              <a:off x="4038600" y="29083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6" name="Freeform 372"/>
            <p:cNvSpPr>
              <a:spLocks/>
            </p:cNvSpPr>
            <p:nvPr/>
          </p:nvSpPr>
          <p:spPr bwMode="auto">
            <a:xfrm>
              <a:off x="3987800" y="29083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7" name="Freeform 373"/>
            <p:cNvSpPr>
              <a:spLocks/>
            </p:cNvSpPr>
            <p:nvPr/>
          </p:nvSpPr>
          <p:spPr bwMode="auto">
            <a:xfrm>
              <a:off x="3940175" y="290830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8" name="Freeform 374"/>
            <p:cNvSpPr>
              <a:spLocks/>
            </p:cNvSpPr>
            <p:nvPr/>
          </p:nvSpPr>
          <p:spPr bwMode="auto">
            <a:xfrm>
              <a:off x="3867150" y="28987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9" name="Freeform 375"/>
            <p:cNvSpPr>
              <a:spLocks/>
            </p:cNvSpPr>
            <p:nvPr/>
          </p:nvSpPr>
          <p:spPr bwMode="auto">
            <a:xfrm>
              <a:off x="3810000" y="28987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0" name="Freeform 376"/>
            <p:cNvSpPr>
              <a:spLocks/>
            </p:cNvSpPr>
            <p:nvPr/>
          </p:nvSpPr>
          <p:spPr bwMode="auto">
            <a:xfrm>
              <a:off x="3387725" y="28638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1" name="Freeform 377"/>
            <p:cNvSpPr>
              <a:spLocks/>
            </p:cNvSpPr>
            <p:nvPr/>
          </p:nvSpPr>
          <p:spPr bwMode="auto">
            <a:xfrm>
              <a:off x="3216275" y="285432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2" name="Freeform 378"/>
            <p:cNvSpPr>
              <a:spLocks/>
            </p:cNvSpPr>
            <p:nvPr/>
          </p:nvSpPr>
          <p:spPr bwMode="auto">
            <a:xfrm>
              <a:off x="3140075" y="2857500"/>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3" name="Freeform 379"/>
            <p:cNvSpPr>
              <a:spLocks/>
            </p:cNvSpPr>
            <p:nvPr/>
          </p:nvSpPr>
          <p:spPr bwMode="auto">
            <a:xfrm>
              <a:off x="3006725" y="2838450"/>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4" name="Freeform 380"/>
            <p:cNvSpPr>
              <a:spLocks/>
            </p:cNvSpPr>
            <p:nvPr/>
          </p:nvSpPr>
          <p:spPr bwMode="auto">
            <a:xfrm>
              <a:off x="2901950" y="2822575"/>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5" name="Freeform 381"/>
            <p:cNvSpPr>
              <a:spLocks/>
            </p:cNvSpPr>
            <p:nvPr/>
          </p:nvSpPr>
          <p:spPr bwMode="auto">
            <a:xfrm>
              <a:off x="2819400" y="28098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6" name="Freeform 382"/>
            <p:cNvSpPr>
              <a:spLocks/>
            </p:cNvSpPr>
            <p:nvPr/>
          </p:nvSpPr>
          <p:spPr bwMode="auto">
            <a:xfrm>
              <a:off x="2765425" y="2809875"/>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7" name="Freeform 383"/>
            <p:cNvSpPr>
              <a:spLocks/>
            </p:cNvSpPr>
            <p:nvPr/>
          </p:nvSpPr>
          <p:spPr bwMode="auto">
            <a:xfrm>
              <a:off x="2578100" y="2784475"/>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8" name="Freeform 384"/>
            <p:cNvSpPr>
              <a:spLocks/>
            </p:cNvSpPr>
            <p:nvPr/>
          </p:nvSpPr>
          <p:spPr bwMode="auto">
            <a:xfrm>
              <a:off x="2120900" y="2762250"/>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1250DD98-13E5-D45E-8430-F34AB4E1AF29}"/>
              </a:ext>
            </a:extLst>
          </p:cNvPr>
          <p:cNvSpPr txBox="1"/>
          <p:nvPr/>
        </p:nvSpPr>
        <p:spPr>
          <a:xfrm>
            <a:off x="520792" y="1240339"/>
            <a:ext cx="17221689" cy="646331"/>
          </a:xfrm>
          <a:prstGeom prst="rect">
            <a:avLst/>
          </a:prstGeom>
          <a:noFill/>
        </p:spPr>
        <p:txBody>
          <a:bodyPr wrap="square" rtlCol="0">
            <a:spAutoFit/>
          </a:bodyPr>
          <a:lstStyle/>
          <a:p>
            <a:pPr algn="ctr"/>
            <a:r>
              <a:rPr lang="en-US" sz="3600" b="1" dirty="0" err="1">
                <a:solidFill>
                  <a:schemeClr val="accent2"/>
                </a:solidFill>
              </a:rPr>
              <a:t>iDFS</a:t>
            </a:r>
            <a:r>
              <a:rPr lang="en-US" sz="3600" b="1" dirty="0">
                <a:solidFill>
                  <a:schemeClr val="accent2"/>
                </a:solidFill>
              </a:rPr>
              <a:t> benefit with ribociclib + NSAI across pre- and postmenopausal patients</a:t>
            </a:r>
          </a:p>
        </p:txBody>
      </p:sp>
      <p:sp>
        <p:nvSpPr>
          <p:cNvPr id="5" name="TextBox 4">
            <a:extLst>
              <a:ext uri="{FF2B5EF4-FFF2-40B4-BE49-F238E27FC236}">
                <a16:creationId xmlns:a16="http://schemas.microsoft.com/office/drawing/2014/main" id="{0E41330E-291F-2310-8148-74DB69B4435C}"/>
              </a:ext>
            </a:extLst>
          </p:cNvPr>
          <p:cNvSpPr txBox="1"/>
          <p:nvPr/>
        </p:nvSpPr>
        <p:spPr>
          <a:xfrm>
            <a:off x="7007860" y="2643028"/>
            <a:ext cx="1793248" cy="492443"/>
          </a:xfrm>
          <a:prstGeom prst="rect">
            <a:avLst/>
          </a:prstGeom>
          <a:noFill/>
        </p:spPr>
        <p:txBody>
          <a:bodyPr wrap="none" rtlCol="0">
            <a:spAutoFit/>
          </a:bodyPr>
          <a:lstStyle/>
          <a:p>
            <a:r>
              <a:rPr lang="en-US" sz="2600" b="1" dirty="0" err="1">
                <a:solidFill>
                  <a:schemeClr val="accent2"/>
                </a:solidFill>
              </a:rPr>
              <a:t>Ribo</a:t>
            </a:r>
            <a:r>
              <a:rPr lang="en-US" sz="2600" b="1" dirty="0">
                <a:solidFill>
                  <a:schemeClr val="accent2"/>
                </a:solidFill>
              </a:rPr>
              <a:t> + NSAI</a:t>
            </a:r>
          </a:p>
        </p:txBody>
      </p:sp>
      <p:sp>
        <p:nvSpPr>
          <p:cNvPr id="7" name="TextBox 6">
            <a:extLst>
              <a:ext uri="{FF2B5EF4-FFF2-40B4-BE49-F238E27FC236}">
                <a16:creationId xmlns:a16="http://schemas.microsoft.com/office/drawing/2014/main" id="{C76D7BE9-33EC-A4A0-D62A-7771E1DAA538}"/>
              </a:ext>
            </a:extLst>
          </p:cNvPr>
          <p:cNvSpPr txBox="1"/>
          <p:nvPr/>
        </p:nvSpPr>
        <p:spPr>
          <a:xfrm>
            <a:off x="15422876" y="2643822"/>
            <a:ext cx="1793248" cy="492443"/>
          </a:xfrm>
          <a:prstGeom prst="rect">
            <a:avLst/>
          </a:prstGeom>
          <a:noFill/>
        </p:spPr>
        <p:txBody>
          <a:bodyPr wrap="none" rtlCol="0">
            <a:spAutoFit/>
          </a:bodyPr>
          <a:lstStyle/>
          <a:p>
            <a:r>
              <a:rPr lang="en-US" sz="2600" b="1" dirty="0" err="1">
                <a:solidFill>
                  <a:schemeClr val="accent2"/>
                </a:solidFill>
              </a:rPr>
              <a:t>Ribo</a:t>
            </a:r>
            <a:r>
              <a:rPr lang="en-US" sz="2600" b="1" dirty="0">
                <a:solidFill>
                  <a:schemeClr val="accent2"/>
                </a:solidFill>
              </a:rPr>
              <a:t> + NSAI</a:t>
            </a:r>
          </a:p>
        </p:txBody>
      </p:sp>
      <p:sp>
        <p:nvSpPr>
          <p:cNvPr id="101" name="TextBox 100">
            <a:extLst>
              <a:ext uri="{FF2B5EF4-FFF2-40B4-BE49-F238E27FC236}">
                <a16:creationId xmlns:a16="http://schemas.microsoft.com/office/drawing/2014/main" id="{A7141DB1-E1DB-AFDD-D104-215203F52FCE}"/>
              </a:ext>
            </a:extLst>
          </p:cNvPr>
          <p:cNvSpPr txBox="1"/>
          <p:nvPr/>
        </p:nvSpPr>
        <p:spPr>
          <a:xfrm>
            <a:off x="5289520" y="3397250"/>
            <a:ext cx="1697068" cy="492443"/>
          </a:xfrm>
          <a:prstGeom prst="rect">
            <a:avLst/>
          </a:prstGeom>
          <a:noFill/>
        </p:spPr>
        <p:txBody>
          <a:bodyPr wrap="none" rtlCol="0">
            <a:spAutoFit/>
          </a:bodyPr>
          <a:lstStyle/>
          <a:p>
            <a:r>
              <a:rPr lang="en-US" sz="2600" b="1" dirty="0">
                <a:solidFill>
                  <a:schemeClr val="bg1">
                    <a:lumMod val="75000"/>
                  </a:schemeClr>
                </a:solidFill>
              </a:rPr>
              <a:t>NSAI alone</a:t>
            </a:r>
          </a:p>
        </p:txBody>
      </p:sp>
      <p:sp>
        <p:nvSpPr>
          <p:cNvPr id="104" name="TextBox 103">
            <a:extLst>
              <a:ext uri="{FF2B5EF4-FFF2-40B4-BE49-F238E27FC236}">
                <a16:creationId xmlns:a16="http://schemas.microsoft.com/office/drawing/2014/main" id="{FFE3DBAB-A620-9403-1A2A-0C7CDC9EFE61}"/>
              </a:ext>
            </a:extLst>
          </p:cNvPr>
          <p:cNvSpPr txBox="1"/>
          <p:nvPr/>
        </p:nvSpPr>
        <p:spPr>
          <a:xfrm>
            <a:off x="14006830" y="3626081"/>
            <a:ext cx="1697068" cy="492443"/>
          </a:xfrm>
          <a:prstGeom prst="rect">
            <a:avLst/>
          </a:prstGeom>
          <a:noFill/>
        </p:spPr>
        <p:txBody>
          <a:bodyPr wrap="none" rtlCol="0">
            <a:spAutoFit/>
          </a:bodyPr>
          <a:lstStyle/>
          <a:p>
            <a:r>
              <a:rPr lang="en-US" sz="2600" b="1" dirty="0">
                <a:solidFill>
                  <a:schemeClr val="bg1">
                    <a:lumMod val="75000"/>
                  </a:schemeClr>
                </a:solidFill>
              </a:rPr>
              <a:t>NSAI alone</a:t>
            </a:r>
          </a:p>
        </p:txBody>
      </p:sp>
    </p:spTree>
    <p:extLst>
      <p:ext uri="{BB962C8B-B14F-4D97-AF65-F5344CB8AC3E}">
        <p14:creationId xmlns:p14="http://schemas.microsoft.com/office/powerpoint/2010/main" val="297062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0750"/>
            <a:ext cx="18313982" cy="876360"/>
          </a:xfrm>
        </p:spPr>
        <p:txBody>
          <a:bodyPr/>
          <a:lstStyle/>
          <a:p>
            <a:r>
              <a:rPr lang="en-US" dirty="0"/>
              <a:t>NATALEE </a:t>
            </a:r>
            <a:r>
              <a:rPr lang="en-US" dirty="0" err="1"/>
              <a:t>iDFS</a:t>
            </a:r>
            <a:r>
              <a:rPr lang="en-US" dirty="0"/>
              <a:t> by Local Ki67</a:t>
            </a:r>
          </a:p>
        </p:txBody>
      </p:sp>
      <p:sp>
        <p:nvSpPr>
          <p:cNvPr id="4" name="Text Placeholder 3"/>
          <p:cNvSpPr>
            <a:spLocks noGrp="1"/>
          </p:cNvSpPr>
          <p:nvPr>
            <p:ph type="body" sz="quarter" idx="10"/>
          </p:nvPr>
        </p:nvSpPr>
        <p:spPr>
          <a:xfrm>
            <a:off x="559954" y="9607511"/>
            <a:ext cx="17168091" cy="384128"/>
          </a:xfrm>
        </p:spPr>
        <p:txBody>
          <a:bodyPr/>
          <a:lstStyle/>
          <a:p>
            <a:r>
              <a:rPr lang="en-US" dirty="0" err="1"/>
              <a:t>Bardia</a:t>
            </a:r>
            <a:r>
              <a:rPr lang="en-US" dirty="0"/>
              <a:t> A, et al. </a:t>
            </a:r>
            <a:r>
              <a:rPr lang="en-US" i="1" dirty="0"/>
              <a:t>Ann Oncol. </a:t>
            </a:r>
            <a:r>
              <a:rPr lang="en-US" dirty="0"/>
              <a:t>2023;34(suppl 2): S1261-S1262 (abstract LBA23). </a:t>
            </a:r>
          </a:p>
        </p:txBody>
      </p:sp>
      <p:graphicFrame>
        <p:nvGraphicFramePr>
          <p:cNvPr id="16" name="Table 10">
            <a:extLst>
              <a:ext uri="{FF2B5EF4-FFF2-40B4-BE49-F238E27FC236}">
                <a16:creationId xmlns:a16="http://schemas.microsoft.com/office/drawing/2014/main" id="{BE007F43-EC88-A229-6539-C8123305EEC7}"/>
              </a:ext>
            </a:extLst>
          </p:cNvPr>
          <p:cNvGraphicFramePr>
            <a:graphicFrameLocks noGrp="1"/>
          </p:cNvGraphicFramePr>
          <p:nvPr>
            <p:extLst>
              <p:ext uri="{D42A27DB-BD31-4B8C-83A1-F6EECF244321}">
                <p14:modId xmlns:p14="http://schemas.microsoft.com/office/powerpoint/2010/main" val="2271574993"/>
              </p:ext>
            </p:extLst>
          </p:nvPr>
        </p:nvGraphicFramePr>
        <p:xfrm>
          <a:off x="10738486" y="5797398"/>
          <a:ext cx="5918834" cy="1682496"/>
        </p:xfrm>
        <a:graphic>
          <a:graphicData uri="http://schemas.openxmlformats.org/drawingml/2006/table">
            <a:tbl>
              <a:tblPr firstRow="1" bandRow="1">
                <a:tableStyleId>{5C22544A-7EE6-4342-B048-85BDC9FD1C3A}</a:tableStyleId>
              </a:tblPr>
              <a:tblGrid>
                <a:gridCol w="2276474">
                  <a:extLst>
                    <a:ext uri="{9D8B030D-6E8A-4147-A177-3AD203B41FA5}">
                      <a16:colId xmlns:a16="http://schemas.microsoft.com/office/drawing/2014/main" val="1675947710"/>
                    </a:ext>
                  </a:extLst>
                </a:gridCol>
                <a:gridCol w="1905000">
                  <a:extLst>
                    <a:ext uri="{9D8B030D-6E8A-4147-A177-3AD203B41FA5}">
                      <a16:colId xmlns:a16="http://schemas.microsoft.com/office/drawing/2014/main" val="1269547977"/>
                    </a:ext>
                  </a:extLst>
                </a:gridCol>
                <a:gridCol w="1737360">
                  <a:extLst>
                    <a:ext uri="{9D8B030D-6E8A-4147-A177-3AD203B41FA5}">
                      <a16:colId xmlns:a16="http://schemas.microsoft.com/office/drawing/2014/main" val="2716469778"/>
                    </a:ext>
                  </a:extLst>
                </a:gridCol>
              </a:tblGrid>
              <a:tr h="457200">
                <a:tc>
                  <a:txBody>
                    <a:bodyPr/>
                    <a:lstStyle/>
                    <a:p>
                      <a:endParaRPr lang="en-US" sz="2400" dirty="0"/>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err="1"/>
                        <a:t>Ribo</a:t>
                      </a:r>
                      <a:r>
                        <a:rPr lang="en-US" sz="2400" dirty="0"/>
                        <a:t> + NSAI</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t>NSAI alone</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14161708"/>
                  </a:ext>
                </a:extLst>
              </a:tr>
              <a:tr h="347472">
                <a:tc>
                  <a:txBody>
                    <a:bodyPr/>
                    <a:lstStyle/>
                    <a:p>
                      <a:r>
                        <a:rPr lang="en-US" sz="2400" b="1" dirty="0">
                          <a:solidFill>
                            <a:schemeClr val="accent2">
                              <a:lumMod val="50000"/>
                            </a:schemeClr>
                          </a:solidFill>
                        </a:rPr>
                        <a:t>n/N</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bg1"/>
                          </a:solidFill>
                        </a:rPr>
                        <a:t>82/920</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105/938</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1894755"/>
                  </a:ext>
                </a:extLst>
              </a:tr>
              <a:tr h="347472">
                <a:tc>
                  <a:txBody>
                    <a:bodyPr/>
                    <a:lstStyle/>
                    <a:p>
                      <a:r>
                        <a:rPr lang="en-US" sz="2400" b="1" dirty="0">
                          <a:solidFill>
                            <a:schemeClr val="accent2">
                              <a:lumMod val="50000"/>
                            </a:schemeClr>
                          </a:solidFill>
                        </a:rPr>
                        <a:t>3-Year </a:t>
                      </a:r>
                      <a:r>
                        <a:rPr lang="en-US" sz="2400" b="1" dirty="0" err="1">
                          <a:solidFill>
                            <a:schemeClr val="accent2">
                              <a:lumMod val="50000"/>
                            </a:schemeClr>
                          </a:solidFill>
                        </a:rPr>
                        <a:t>iDFS</a:t>
                      </a:r>
                      <a:r>
                        <a:rPr lang="en-US" sz="2400" b="1" dirty="0">
                          <a:solidFill>
                            <a:schemeClr val="accent2">
                              <a:lumMod val="50000"/>
                            </a:schemeClr>
                          </a:solidFill>
                        </a:rPr>
                        <a:t> rate</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solidFill>
                            <a:schemeClr val="bg1"/>
                          </a:solidFill>
                        </a:rPr>
                        <a:t>89%</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84%</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8149293"/>
                  </a:ext>
                </a:extLst>
              </a:tr>
              <a:tr h="347472">
                <a:tc gridSpan="3">
                  <a:txBody>
                    <a:bodyPr/>
                    <a:lstStyle/>
                    <a:p>
                      <a:pPr algn="ctr"/>
                      <a:r>
                        <a:rPr lang="en-US" sz="2400" dirty="0">
                          <a:solidFill>
                            <a:schemeClr val="bg1"/>
                          </a:solidFill>
                        </a:rPr>
                        <a:t>HR = 0.746 (95% CI: 0.559–0.996)</a:t>
                      </a:r>
                    </a:p>
                  </a:txBody>
                  <a:tcPr marL="137160" marR="137160" marT="13716" marB="13716">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400" dirty="0">
                          <a:solidFill>
                            <a:schemeClr val="bg1"/>
                          </a:solidFill>
                        </a:rPr>
                        <a:t>HR = 0.746 (95% CI: 0.559–0.996)</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31754864"/>
                  </a:ext>
                </a:extLst>
              </a:tr>
            </a:tbl>
          </a:graphicData>
        </a:graphic>
      </p:graphicFrame>
      <p:graphicFrame>
        <p:nvGraphicFramePr>
          <p:cNvPr id="105" name="Table 10">
            <a:extLst>
              <a:ext uri="{FF2B5EF4-FFF2-40B4-BE49-F238E27FC236}">
                <a16:creationId xmlns:a16="http://schemas.microsoft.com/office/drawing/2014/main" id="{BE007F43-EC88-A229-6539-C8123305EEC7}"/>
              </a:ext>
            </a:extLst>
          </p:cNvPr>
          <p:cNvGraphicFramePr>
            <a:graphicFrameLocks noGrp="1"/>
          </p:cNvGraphicFramePr>
          <p:nvPr>
            <p:extLst>
              <p:ext uri="{D42A27DB-BD31-4B8C-83A1-F6EECF244321}">
                <p14:modId xmlns:p14="http://schemas.microsoft.com/office/powerpoint/2010/main" val="2746350340"/>
              </p:ext>
            </p:extLst>
          </p:nvPr>
        </p:nvGraphicFramePr>
        <p:xfrm>
          <a:off x="2007955" y="5781701"/>
          <a:ext cx="6038765" cy="1682496"/>
        </p:xfrm>
        <a:graphic>
          <a:graphicData uri="http://schemas.openxmlformats.org/drawingml/2006/table">
            <a:tbl>
              <a:tblPr firstRow="1" bandRow="1">
                <a:tableStyleId>{5C22544A-7EE6-4342-B048-85BDC9FD1C3A}</a:tableStyleId>
              </a:tblPr>
              <a:tblGrid>
                <a:gridCol w="2289725">
                  <a:extLst>
                    <a:ext uri="{9D8B030D-6E8A-4147-A177-3AD203B41FA5}">
                      <a16:colId xmlns:a16="http://schemas.microsoft.com/office/drawing/2014/main" val="1675947710"/>
                    </a:ext>
                  </a:extLst>
                </a:gridCol>
                <a:gridCol w="1950720">
                  <a:extLst>
                    <a:ext uri="{9D8B030D-6E8A-4147-A177-3AD203B41FA5}">
                      <a16:colId xmlns:a16="http://schemas.microsoft.com/office/drawing/2014/main" val="1269547977"/>
                    </a:ext>
                  </a:extLst>
                </a:gridCol>
                <a:gridCol w="1798320">
                  <a:extLst>
                    <a:ext uri="{9D8B030D-6E8A-4147-A177-3AD203B41FA5}">
                      <a16:colId xmlns:a16="http://schemas.microsoft.com/office/drawing/2014/main" val="2716469778"/>
                    </a:ext>
                  </a:extLst>
                </a:gridCol>
              </a:tblGrid>
              <a:tr h="457200">
                <a:tc>
                  <a:txBody>
                    <a:bodyPr/>
                    <a:lstStyle/>
                    <a:p>
                      <a:endParaRPr lang="en-US" sz="2400" dirty="0"/>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err="1"/>
                        <a:t>Ribo</a:t>
                      </a:r>
                      <a:r>
                        <a:rPr lang="en-US" sz="2400" dirty="0"/>
                        <a:t> + NSAI</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t>NSAI alone</a:t>
                      </a:r>
                    </a:p>
                  </a:txBody>
                  <a:tcPr marL="137160" marR="137160" marT="68580" marB="6858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14161708"/>
                  </a:ext>
                </a:extLst>
              </a:tr>
              <a:tr h="347472">
                <a:tc>
                  <a:txBody>
                    <a:bodyPr/>
                    <a:lstStyle/>
                    <a:p>
                      <a:r>
                        <a:rPr lang="en-US" sz="2400" b="1" dirty="0">
                          <a:solidFill>
                            <a:schemeClr val="accent2">
                              <a:lumMod val="50000"/>
                            </a:schemeClr>
                          </a:solidFill>
                        </a:rPr>
                        <a:t>n/N</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400" dirty="0">
                          <a:solidFill>
                            <a:schemeClr val="bg1"/>
                          </a:solidFill>
                        </a:rPr>
                        <a:t>76/1199</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95/1236</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1894755"/>
                  </a:ext>
                </a:extLst>
              </a:tr>
              <a:tr h="347472">
                <a:tc>
                  <a:txBody>
                    <a:bodyPr/>
                    <a:lstStyle/>
                    <a:p>
                      <a:r>
                        <a:rPr lang="en-US" sz="2400" b="1" dirty="0">
                          <a:solidFill>
                            <a:schemeClr val="accent2">
                              <a:lumMod val="50000"/>
                            </a:schemeClr>
                          </a:solidFill>
                        </a:rPr>
                        <a:t>3-Year </a:t>
                      </a:r>
                      <a:r>
                        <a:rPr lang="en-US" sz="2400" b="1" dirty="0" err="1">
                          <a:solidFill>
                            <a:schemeClr val="accent2">
                              <a:lumMod val="50000"/>
                            </a:schemeClr>
                          </a:solidFill>
                        </a:rPr>
                        <a:t>iDFS</a:t>
                      </a:r>
                      <a:r>
                        <a:rPr lang="en-US" sz="2400" b="1" dirty="0">
                          <a:solidFill>
                            <a:schemeClr val="accent2">
                              <a:lumMod val="50000"/>
                            </a:schemeClr>
                          </a:solidFill>
                        </a:rPr>
                        <a:t> rate</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400" dirty="0">
                          <a:solidFill>
                            <a:schemeClr val="bg1"/>
                          </a:solidFill>
                        </a:rPr>
                        <a:t>92%</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rPr>
                        <a:t>90%</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8149293"/>
                  </a:ext>
                </a:extLst>
              </a:tr>
              <a:tr h="347472">
                <a:tc gridSpan="3">
                  <a:txBody>
                    <a:bodyPr/>
                    <a:lstStyle/>
                    <a:p>
                      <a:pPr algn="ctr"/>
                      <a:r>
                        <a:rPr lang="en-US" sz="2400" dirty="0">
                          <a:solidFill>
                            <a:schemeClr val="bg1"/>
                          </a:solidFill>
                        </a:rPr>
                        <a:t>HR = 0.801 (95% CI: 0.593–1.083)</a:t>
                      </a:r>
                    </a:p>
                  </a:txBody>
                  <a:tcPr marL="137160" marR="137160" marT="13716" marB="13716">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pPr algn="ctr"/>
                      <a:r>
                        <a:rPr lang="en-US" sz="2400" dirty="0">
                          <a:solidFill>
                            <a:schemeClr val="bg1"/>
                          </a:solidFill>
                        </a:rPr>
                        <a:t>HR = 0.801 (95% CI: 0.593–1.083)</a:t>
                      </a:r>
                    </a:p>
                  </a:txBody>
                  <a:tcPr marL="137160" marR="137160" marT="13716" marB="1371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31754864"/>
                  </a:ext>
                </a:extLst>
              </a:tr>
            </a:tbl>
          </a:graphicData>
        </a:graphic>
      </p:graphicFrame>
      <p:grpSp>
        <p:nvGrpSpPr>
          <p:cNvPr id="9595" name="Group 9594"/>
          <p:cNvGrpSpPr/>
          <p:nvPr/>
        </p:nvGrpSpPr>
        <p:grpSpPr>
          <a:xfrm>
            <a:off x="9384561" y="2144392"/>
            <a:ext cx="8143523" cy="6949861"/>
            <a:chOff x="9384561" y="2007232"/>
            <a:chExt cx="8143523" cy="6949861"/>
          </a:xfrm>
        </p:grpSpPr>
        <p:sp>
          <p:nvSpPr>
            <p:cNvPr id="12" name="TextBox 11"/>
            <p:cNvSpPr txBox="1"/>
            <p:nvPr/>
          </p:nvSpPr>
          <p:spPr>
            <a:xfrm rot="16200000">
              <a:off x="8965388" y="4882375"/>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14" name="TextBox 13"/>
            <p:cNvSpPr txBox="1"/>
            <p:nvPr/>
          </p:nvSpPr>
          <p:spPr>
            <a:xfrm>
              <a:off x="12891019" y="2007232"/>
              <a:ext cx="2157962" cy="646331"/>
            </a:xfrm>
            <a:prstGeom prst="rect">
              <a:avLst/>
            </a:prstGeom>
            <a:noFill/>
          </p:spPr>
          <p:txBody>
            <a:bodyPr wrap="none" rtlCol="0">
              <a:spAutoFit/>
            </a:bodyPr>
            <a:lstStyle/>
            <a:p>
              <a:pPr algn="ctr"/>
              <a:r>
                <a:rPr lang="en-US" sz="3600" b="1" dirty="0">
                  <a:solidFill>
                    <a:schemeClr val="accent2"/>
                  </a:solidFill>
                </a:rPr>
                <a:t>Ki67 &gt;20%</a:t>
              </a:r>
            </a:p>
          </p:txBody>
        </p:sp>
        <p:grpSp>
          <p:nvGrpSpPr>
            <p:cNvPr id="61" name="Group 60"/>
            <p:cNvGrpSpPr/>
            <p:nvPr/>
          </p:nvGrpSpPr>
          <p:grpSpPr>
            <a:xfrm>
              <a:off x="9983683" y="2684206"/>
              <a:ext cx="7316176" cy="5147187"/>
              <a:chOff x="-9372410" y="1648289"/>
              <a:chExt cx="8704518" cy="6666982"/>
            </a:xfrm>
          </p:grpSpPr>
          <p:sp>
            <p:nvSpPr>
              <p:cNvPr id="62" name="Rectangle 15">
                <a:extLst>
                  <a:ext uri="{FF2B5EF4-FFF2-40B4-BE49-F238E27FC236}">
                    <a16:creationId xmlns:a16="http://schemas.microsoft.com/office/drawing/2014/main" id="{B5CD9D22-EF0E-2F2A-F8F0-8F207294E04D}"/>
                  </a:ext>
                </a:extLst>
              </p:cNvPr>
              <p:cNvSpPr>
                <a:spLocks noChangeArrowheads="1"/>
              </p:cNvSpPr>
              <p:nvPr/>
            </p:nvSpPr>
            <p:spPr bwMode="auto">
              <a:xfrm>
                <a:off x="-9026337" y="758270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0</a:t>
                </a:r>
                <a:endParaRPr lang="en-US" altLang="en-US" sz="4800" b="1">
                  <a:solidFill>
                    <a:schemeClr val="bg1"/>
                  </a:solidFill>
                </a:endParaRPr>
              </a:p>
            </p:txBody>
          </p:sp>
          <p:sp>
            <p:nvSpPr>
              <p:cNvPr id="63" name="Rectangle 16">
                <a:extLst>
                  <a:ext uri="{FF2B5EF4-FFF2-40B4-BE49-F238E27FC236}">
                    <a16:creationId xmlns:a16="http://schemas.microsoft.com/office/drawing/2014/main" id="{825725F5-3F92-8921-DA68-268BE0C74489}"/>
                  </a:ext>
                </a:extLst>
              </p:cNvPr>
              <p:cNvSpPr>
                <a:spLocks noChangeArrowheads="1"/>
              </p:cNvSpPr>
              <p:nvPr/>
            </p:nvSpPr>
            <p:spPr bwMode="auto">
              <a:xfrm>
                <a:off x="-9196715" y="520681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40</a:t>
                </a:r>
                <a:endParaRPr lang="en-US" altLang="en-US" sz="4800" b="1">
                  <a:solidFill>
                    <a:schemeClr val="bg1"/>
                  </a:solidFill>
                </a:endParaRPr>
              </a:p>
            </p:txBody>
          </p:sp>
          <p:sp>
            <p:nvSpPr>
              <p:cNvPr id="64" name="Rectangle 17">
                <a:extLst>
                  <a:ext uri="{FF2B5EF4-FFF2-40B4-BE49-F238E27FC236}">
                    <a16:creationId xmlns:a16="http://schemas.microsoft.com/office/drawing/2014/main" id="{6FAA1781-4D28-6A7A-7418-575549F35316}"/>
                  </a:ext>
                </a:extLst>
              </p:cNvPr>
              <p:cNvSpPr>
                <a:spLocks noChangeArrowheads="1"/>
              </p:cNvSpPr>
              <p:nvPr/>
            </p:nvSpPr>
            <p:spPr bwMode="auto">
              <a:xfrm>
                <a:off x="-9196715" y="4024183"/>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60</a:t>
                </a:r>
                <a:endParaRPr lang="en-US" altLang="en-US" sz="4800" b="1">
                  <a:solidFill>
                    <a:schemeClr val="bg1"/>
                  </a:solidFill>
                </a:endParaRPr>
              </a:p>
            </p:txBody>
          </p:sp>
          <p:sp>
            <p:nvSpPr>
              <p:cNvPr id="65" name="Rectangle 18">
                <a:extLst>
                  <a:ext uri="{FF2B5EF4-FFF2-40B4-BE49-F238E27FC236}">
                    <a16:creationId xmlns:a16="http://schemas.microsoft.com/office/drawing/2014/main" id="{5C5F3599-78F4-2ADB-CD2D-ABEDF9BBCCED}"/>
                  </a:ext>
                </a:extLst>
              </p:cNvPr>
              <p:cNvSpPr>
                <a:spLocks noChangeArrowheads="1"/>
              </p:cNvSpPr>
              <p:nvPr/>
            </p:nvSpPr>
            <p:spPr bwMode="auto">
              <a:xfrm>
                <a:off x="-9196715" y="2836237"/>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80</a:t>
                </a:r>
                <a:endParaRPr lang="en-US" altLang="en-US" sz="4800" b="1">
                  <a:solidFill>
                    <a:schemeClr val="bg1"/>
                  </a:solidFill>
                </a:endParaRPr>
              </a:p>
            </p:txBody>
          </p:sp>
          <p:sp>
            <p:nvSpPr>
              <p:cNvPr id="66" name="Rectangle 19">
                <a:extLst>
                  <a:ext uri="{FF2B5EF4-FFF2-40B4-BE49-F238E27FC236}">
                    <a16:creationId xmlns:a16="http://schemas.microsoft.com/office/drawing/2014/main" id="{A63057C1-CAFB-EE99-D671-F4B5FD79F16E}"/>
                  </a:ext>
                </a:extLst>
              </p:cNvPr>
              <p:cNvSpPr>
                <a:spLocks noChangeArrowheads="1"/>
              </p:cNvSpPr>
              <p:nvPr/>
            </p:nvSpPr>
            <p:spPr bwMode="auto">
              <a:xfrm>
                <a:off x="-9372410" y="1648289"/>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dirty="0">
                    <a:solidFill>
                      <a:schemeClr val="bg1"/>
                    </a:solidFill>
                  </a:rPr>
                  <a:t>100</a:t>
                </a:r>
                <a:endParaRPr lang="en-US" altLang="en-US" sz="4800" b="1" dirty="0">
                  <a:solidFill>
                    <a:schemeClr val="bg1"/>
                  </a:solidFill>
                </a:endParaRPr>
              </a:p>
            </p:txBody>
          </p:sp>
          <p:sp>
            <p:nvSpPr>
              <p:cNvPr id="67" name="Rectangle 20">
                <a:extLst>
                  <a:ext uri="{FF2B5EF4-FFF2-40B4-BE49-F238E27FC236}">
                    <a16:creationId xmlns:a16="http://schemas.microsoft.com/office/drawing/2014/main" id="{7A49FCEE-F3A0-2DF9-AA77-8B9F494A8872}"/>
                  </a:ext>
                </a:extLst>
              </p:cNvPr>
              <p:cNvSpPr>
                <a:spLocks noChangeArrowheads="1"/>
              </p:cNvSpPr>
              <p:nvPr/>
            </p:nvSpPr>
            <p:spPr bwMode="auto">
              <a:xfrm>
                <a:off x="-8469462"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0</a:t>
                </a:r>
                <a:endParaRPr lang="en-US" altLang="en-US" sz="4400" b="1">
                  <a:solidFill>
                    <a:schemeClr val="bg1"/>
                  </a:solidFill>
                </a:endParaRPr>
              </a:p>
            </p:txBody>
          </p:sp>
          <p:sp>
            <p:nvSpPr>
              <p:cNvPr id="68" name="Rectangle 21">
                <a:extLst>
                  <a:ext uri="{FF2B5EF4-FFF2-40B4-BE49-F238E27FC236}">
                    <a16:creationId xmlns:a16="http://schemas.microsoft.com/office/drawing/2014/main" id="{5F34EF04-D780-B799-0108-7A85029823A4}"/>
                  </a:ext>
                </a:extLst>
              </p:cNvPr>
              <p:cNvSpPr>
                <a:spLocks noChangeArrowheads="1"/>
              </p:cNvSpPr>
              <p:nvPr/>
            </p:nvSpPr>
            <p:spPr bwMode="auto">
              <a:xfrm>
                <a:off x="-7563223"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6</a:t>
                </a:r>
                <a:endParaRPr lang="en-US" altLang="en-US" sz="4400" b="1">
                  <a:solidFill>
                    <a:schemeClr val="bg1"/>
                  </a:solidFill>
                </a:endParaRPr>
              </a:p>
            </p:txBody>
          </p:sp>
          <p:sp>
            <p:nvSpPr>
              <p:cNvPr id="69" name="Rectangle 22">
                <a:extLst>
                  <a:ext uri="{FF2B5EF4-FFF2-40B4-BE49-F238E27FC236}">
                    <a16:creationId xmlns:a16="http://schemas.microsoft.com/office/drawing/2014/main" id="{7A18D3FB-4FB3-3ECC-EBE9-2105636FAE63}"/>
                  </a:ext>
                </a:extLst>
              </p:cNvPr>
              <p:cNvSpPr>
                <a:spLocks noChangeArrowheads="1"/>
              </p:cNvSpPr>
              <p:nvPr/>
            </p:nvSpPr>
            <p:spPr bwMode="auto">
              <a:xfrm>
                <a:off x="-671794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12</a:t>
                </a:r>
                <a:endParaRPr lang="en-US" altLang="en-US" sz="4400" b="1">
                  <a:solidFill>
                    <a:schemeClr val="bg1"/>
                  </a:solidFill>
                </a:endParaRPr>
              </a:p>
            </p:txBody>
          </p:sp>
          <p:sp>
            <p:nvSpPr>
              <p:cNvPr id="70" name="Rectangle 23">
                <a:extLst>
                  <a:ext uri="{FF2B5EF4-FFF2-40B4-BE49-F238E27FC236}">
                    <a16:creationId xmlns:a16="http://schemas.microsoft.com/office/drawing/2014/main" id="{B6A5FD35-EC8A-9041-B6BB-16B31E377F91}"/>
                  </a:ext>
                </a:extLst>
              </p:cNvPr>
              <p:cNvSpPr>
                <a:spLocks noChangeArrowheads="1"/>
              </p:cNvSpPr>
              <p:nvPr/>
            </p:nvSpPr>
            <p:spPr bwMode="auto">
              <a:xfrm>
                <a:off x="-3919459"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30</a:t>
                </a:r>
                <a:endParaRPr lang="en-US" altLang="en-US" sz="4400" b="1">
                  <a:solidFill>
                    <a:schemeClr val="bg1"/>
                  </a:solidFill>
                </a:endParaRPr>
              </a:p>
            </p:txBody>
          </p:sp>
          <p:sp>
            <p:nvSpPr>
              <p:cNvPr id="71" name="Rectangle 24">
                <a:extLst>
                  <a:ext uri="{FF2B5EF4-FFF2-40B4-BE49-F238E27FC236}">
                    <a16:creationId xmlns:a16="http://schemas.microsoft.com/office/drawing/2014/main" id="{385FA291-EFB1-9B7B-629D-1D7DDEB26D5C}"/>
                  </a:ext>
                </a:extLst>
              </p:cNvPr>
              <p:cNvSpPr>
                <a:spLocks noChangeArrowheads="1"/>
              </p:cNvSpPr>
              <p:nvPr/>
            </p:nvSpPr>
            <p:spPr bwMode="auto">
              <a:xfrm>
                <a:off x="-482038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24</a:t>
                </a:r>
                <a:endParaRPr lang="en-US" altLang="en-US" sz="4400" b="1">
                  <a:solidFill>
                    <a:schemeClr val="bg1"/>
                  </a:solidFill>
                </a:endParaRPr>
              </a:p>
            </p:txBody>
          </p:sp>
          <p:sp>
            <p:nvSpPr>
              <p:cNvPr id="72" name="Rectangle 25">
                <a:extLst>
                  <a:ext uri="{FF2B5EF4-FFF2-40B4-BE49-F238E27FC236}">
                    <a16:creationId xmlns:a16="http://schemas.microsoft.com/office/drawing/2014/main" id="{F3CDBE9C-E93D-22BD-DACE-BF3D3978C00D}"/>
                  </a:ext>
                </a:extLst>
              </p:cNvPr>
              <p:cNvSpPr>
                <a:spLocks noChangeArrowheads="1"/>
              </p:cNvSpPr>
              <p:nvPr/>
            </p:nvSpPr>
            <p:spPr bwMode="auto">
              <a:xfrm>
                <a:off x="-5759063"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18</a:t>
                </a:r>
                <a:endParaRPr lang="en-US" altLang="en-US" sz="4400" b="1">
                  <a:solidFill>
                    <a:schemeClr val="bg1"/>
                  </a:solidFill>
                </a:endParaRPr>
              </a:p>
            </p:txBody>
          </p:sp>
          <p:sp>
            <p:nvSpPr>
              <p:cNvPr id="73" name="Rectangle 26">
                <a:extLst>
                  <a:ext uri="{FF2B5EF4-FFF2-40B4-BE49-F238E27FC236}">
                    <a16:creationId xmlns:a16="http://schemas.microsoft.com/office/drawing/2014/main" id="{B6E8BE2D-A464-AE45-31AB-CEA9B1270274}"/>
                  </a:ext>
                </a:extLst>
              </p:cNvPr>
              <p:cNvSpPr>
                <a:spLocks noChangeArrowheads="1"/>
              </p:cNvSpPr>
              <p:nvPr/>
            </p:nvSpPr>
            <p:spPr bwMode="auto">
              <a:xfrm>
                <a:off x="-2943030"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36</a:t>
                </a:r>
                <a:endParaRPr lang="en-US" altLang="en-US" sz="4400" b="1">
                  <a:solidFill>
                    <a:schemeClr val="bg1"/>
                  </a:solidFill>
                </a:endParaRPr>
              </a:p>
            </p:txBody>
          </p:sp>
          <p:sp>
            <p:nvSpPr>
              <p:cNvPr id="74" name="Rectangle 27">
                <a:extLst>
                  <a:ext uri="{FF2B5EF4-FFF2-40B4-BE49-F238E27FC236}">
                    <a16:creationId xmlns:a16="http://schemas.microsoft.com/office/drawing/2014/main" id="{95C5B1C8-0A70-7B16-C6A5-924D7F457EA9}"/>
                  </a:ext>
                </a:extLst>
              </p:cNvPr>
              <p:cNvSpPr>
                <a:spLocks noChangeArrowheads="1"/>
              </p:cNvSpPr>
              <p:nvPr/>
            </p:nvSpPr>
            <p:spPr bwMode="auto">
              <a:xfrm>
                <a:off x="-203944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42</a:t>
                </a:r>
                <a:endParaRPr lang="en-US" altLang="en-US" sz="4400" b="1">
                  <a:solidFill>
                    <a:schemeClr val="bg1"/>
                  </a:solidFill>
                </a:endParaRPr>
              </a:p>
            </p:txBody>
          </p:sp>
          <p:sp>
            <p:nvSpPr>
              <p:cNvPr id="75" name="Rectangle 28">
                <a:extLst>
                  <a:ext uri="{FF2B5EF4-FFF2-40B4-BE49-F238E27FC236}">
                    <a16:creationId xmlns:a16="http://schemas.microsoft.com/office/drawing/2014/main" id="{6CEE2D7D-6D8F-DE5D-5043-F9658FC35975}"/>
                  </a:ext>
                </a:extLst>
              </p:cNvPr>
              <p:cNvSpPr>
                <a:spLocks noChangeArrowheads="1"/>
              </p:cNvSpPr>
              <p:nvPr/>
            </p:nvSpPr>
            <p:spPr bwMode="auto">
              <a:xfrm>
                <a:off x="-113320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48</a:t>
                </a:r>
                <a:endParaRPr lang="en-US" altLang="en-US" sz="4400" b="1">
                  <a:solidFill>
                    <a:schemeClr val="bg1"/>
                  </a:solidFill>
                </a:endParaRPr>
              </a:p>
            </p:txBody>
          </p:sp>
          <p:sp>
            <p:nvSpPr>
              <p:cNvPr id="76" name="Rectangle 54">
                <a:extLst>
                  <a:ext uri="{FF2B5EF4-FFF2-40B4-BE49-F238E27FC236}">
                    <a16:creationId xmlns:a16="http://schemas.microsoft.com/office/drawing/2014/main" id="{FD316FA7-0703-616F-B8A0-337461E529A7}"/>
                  </a:ext>
                </a:extLst>
              </p:cNvPr>
              <p:cNvSpPr>
                <a:spLocks noChangeArrowheads="1"/>
              </p:cNvSpPr>
              <p:nvPr/>
            </p:nvSpPr>
            <p:spPr bwMode="auto">
              <a:xfrm>
                <a:off x="-9196715" y="639476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20</a:t>
                </a:r>
                <a:endParaRPr lang="en-US" altLang="en-US" sz="4800" b="1">
                  <a:solidFill>
                    <a:schemeClr val="bg1"/>
                  </a:solidFill>
                </a:endParaRPr>
              </a:p>
            </p:txBody>
          </p:sp>
          <p:sp>
            <p:nvSpPr>
              <p:cNvPr id="77" name="Rectangle 55">
                <a:extLst>
                  <a:ext uri="{FF2B5EF4-FFF2-40B4-BE49-F238E27FC236}">
                    <a16:creationId xmlns:a16="http://schemas.microsoft.com/office/drawing/2014/main" id="{101D1E93-53BC-0175-1D47-81B4F151696D}"/>
                  </a:ext>
                </a:extLst>
              </p:cNvPr>
              <p:cNvSpPr>
                <a:spLocks noChangeArrowheads="1"/>
              </p:cNvSpPr>
              <p:nvPr/>
            </p:nvSpPr>
            <p:spPr bwMode="auto">
              <a:xfrm>
                <a:off x="-9196715" y="698474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10</a:t>
                </a:r>
                <a:endParaRPr lang="en-US" altLang="en-US" sz="4800" b="1">
                  <a:solidFill>
                    <a:schemeClr val="bg1"/>
                  </a:solidFill>
                </a:endParaRPr>
              </a:p>
            </p:txBody>
          </p:sp>
          <p:sp>
            <p:nvSpPr>
              <p:cNvPr id="78" name="Rectangle 56">
                <a:extLst>
                  <a:ext uri="{FF2B5EF4-FFF2-40B4-BE49-F238E27FC236}">
                    <a16:creationId xmlns:a16="http://schemas.microsoft.com/office/drawing/2014/main" id="{64F61D0A-FB46-3A8D-11C1-63035A5D7FB5}"/>
                  </a:ext>
                </a:extLst>
              </p:cNvPr>
              <p:cNvSpPr>
                <a:spLocks noChangeArrowheads="1"/>
              </p:cNvSpPr>
              <p:nvPr/>
            </p:nvSpPr>
            <p:spPr bwMode="auto">
              <a:xfrm>
                <a:off x="-9196715" y="461682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50</a:t>
                </a:r>
                <a:endParaRPr lang="en-US" altLang="en-US" sz="4800" b="1">
                  <a:solidFill>
                    <a:schemeClr val="bg1"/>
                  </a:solidFill>
                </a:endParaRPr>
              </a:p>
            </p:txBody>
          </p:sp>
          <p:sp>
            <p:nvSpPr>
              <p:cNvPr id="79" name="Rectangle 57">
                <a:extLst>
                  <a:ext uri="{FF2B5EF4-FFF2-40B4-BE49-F238E27FC236}">
                    <a16:creationId xmlns:a16="http://schemas.microsoft.com/office/drawing/2014/main" id="{7E5286ED-EFAF-E345-1690-A5C7389A2ADA}"/>
                  </a:ext>
                </a:extLst>
              </p:cNvPr>
              <p:cNvSpPr>
                <a:spLocks noChangeArrowheads="1"/>
              </p:cNvSpPr>
              <p:nvPr/>
            </p:nvSpPr>
            <p:spPr bwMode="auto">
              <a:xfrm>
                <a:off x="-9196715" y="342888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70</a:t>
                </a:r>
                <a:endParaRPr lang="en-US" altLang="en-US" sz="4800" b="1">
                  <a:solidFill>
                    <a:schemeClr val="bg1"/>
                  </a:solidFill>
                </a:endParaRPr>
              </a:p>
            </p:txBody>
          </p:sp>
          <p:sp>
            <p:nvSpPr>
              <p:cNvPr id="80" name="Rectangle 58">
                <a:extLst>
                  <a:ext uri="{FF2B5EF4-FFF2-40B4-BE49-F238E27FC236}">
                    <a16:creationId xmlns:a16="http://schemas.microsoft.com/office/drawing/2014/main" id="{CE7078EB-3A9D-8211-41F6-254FE19BD3F1}"/>
                  </a:ext>
                </a:extLst>
              </p:cNvPr>
              <p:cNvSpPr>
                <a:spLocks noChangeArrowheads="1"/>
              </p:cNvSpPr>
              <p:nvPr/>
            </p:nvSpPr>
            <p:spPr bwMode="auto">
              <a:xfrm>
                <a:off x="-9196715" y="224624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90</a:t>
                </a:r>
                <a:endParaRPr lang="en-US" altLang="en-US" sz="4800" b="1">
                  <a:solidFill>
                    <a:schemeClr val="bg1"/>
                  </a:solidFill>
                </a:endParaRPr>
              </a:p>
            </p:txBody>
          </p:sp>
          <p:sp>
            <p:nvSpPr>
              <p:cNvPr id="81" name="Rectangle 59">
                <a:extLst>
                  <a:ext uri="{FF2B5EF4-FFF2-40B4-BE49-F238E27FC236}">
                    <a16:creationId xmlns:a16="http://schemas.microsoft.com/office/drawing/2014/main" id="{7F304A66-65D0-A221-9964-FE3E3D2EF216}"/>
                  </a:ext>
                </a:extLst>
              </p:cNvPr>
              <p:cNvSpPr>
                <a:spLocks noChangeArrowheads="1"/>
              </p:cNvSpPr>
              <p:nvPr/>
            </p:nvSpPr>
            <p:spPr bwMode="auto">
              <a:xfrm>
                <a:off x="-9196715" y="5804774"/>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30</a:t>
                </a:r>
                <a:endParaRPr lang="en-US" altLang="en-US" sz="4800" b="1">
                  <a:solidFill>
                    <a:schemeClr val="bg1"/>
                  </a:solidFill>
                </a:endParaRPr>
              </a:p>
            </p:txBody>
          </p:sp>
          <p:grpSp>
            <p:nvGrpSpPr>
              <p:cNvPr id="82" name="Group 81"/>
              <p:cNvGrpSpPr/>
              <p:nvPr/>
            </p:nvGrpSpPr>
            <p:grpSpPr>
              <a:xfrm>
                <a:off x="-8781543" y="1734192"/>
                <a:ext cx="8113651" cy="6221441"/>
                <a:chOff x="1653949" y="1715595"/>
                <a:chExt cx="7269957" cy="5574507"/>
              </a:xfrm>
            </p:grpSpPr>
            <p:sp>
              <p:nvSpPr>
                <p:cNvPr id="83" name="Line 50">
                  <a:extLst>
                    <a:ext uri="{FF2B5EF4-FFF2-40B4-BE49-F238E27FC236}">
                      <a16:creationId xmlns:a16="http://schemas.microsoft.com/office/drawing/2014/main" id="{5F80F321-8D26-DA6E-2709-C09D34AC3C8E}"/>
                    </a:ext>
                  </a:extLst>
                </p:cNvPr>
                <p:cNvSpPr>
                  <a:spLocks noChangeShapeType="1"/>
                </p:cNvSpPr>
                <p:nvPr/>
              </p:nvSpPr>
              <p:spPr bwMode="auto">
                <a:xfrm flipH="1">
                  <a:off x="1653949" y="179179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4" name="Line 51">
                  <a:extLst>
                    <a:ext uri="{FF2B5EF4-FFF2-40B4-BE49-F238E27FC236}">
                      <a16:creationId xmlns:a16="http://schemas.microsoft.com/office/drawing/2014/main" id="{8EDAF271-F046-98C4-2BE8-D9EF9DA7E68A}"/>
                    </a:ext>
                  </a:extLst>
                </p:cNvPr>
                <p:cNvSpPr>
                  <a:spLocks noChangeShapeType="1"/>
                </p:cNvSpPr>
                <p:nvPr/>
              </p:nvSpPr>
              <p:spPr bwMode="auto">
                <a:xfrm flipH="1">
                  <a:off x="1653949" y="28562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5" name="Line 52">
                  <a:extLst>
                    <a:ext uri="{FF2B5EF4-FFF2-40B4-BE49-F238E27FC236}">
                      <a16:creationId xmlns:a16="http://schemas.microsoft.com/office/drawing/2014/main" id="{EC4864DD-AA7C-1C38-EB1E-A95DEEDCF2AE}"/>
                    </a:ext>
                  </a:extLst>
                </p:cNvPr>
                <p:cNvSpPr>
                  <a:spLocks noChangeShapeType="1"/>
                </p:cNvSpPr>
                <p:nvPr/>
              </p:nvSpPr>
              <p:spPr bwMode="auto">
                <a:xfrm flipH="1">
                  <a:off x="1653949" y="3915870"/>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6" name="Line 53">
                  <a:extLst>
                    <a:ext uri="{FF2B5EF4-FFF2-40B4-BE49-F238E27FC236}">
                      <a16:creationId xmlns:a16="http://schemas.microsoft.com/office/drawing/2014/main" id="{A2E86EF8-52A6-38FA-5C88-03A45760C9A9}"/>
                    </a:ext>
                  </a:extLst>
                </p:cNvPr>
                <p:cNvSpPr>
                  <a:spLocks noChangeShapeType="1"/>
                </p:cNvSpPr>
                <p:nvPr/>
              </p:nvSpPr>
              <p:spPr bwMode="auto">
                <a:xfrm flipH="1">
                  <a:off x="1653949" y="49802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7" name="Line 60">
                  <a:extLst>
                    <a:ext uri="{FF2B5EF4-FFF2-40B4-BE49-F238E27FC236}">
                      <a16:creationId xmlns:a16="http://schemas.microsoft.com/office/drawing/2014/main" id="{2C6CA599-DC01-77E1-C6AC-C5AB9A731AE2}"/>
                    </a:ext>
                  </a:extLst>
                </p:cNvPr>
                <p:cNvSpPr>
                  <a:spLocks noChangeShapeType="1"/>
                </p:cNvSpPr>
                <p:nvPr/>
              </p:nvSpPr>
              <p:spPr bwMode="auto">
                <a:xfrm flipH="1">
                  <a:off x="1653949" y="60399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8" name="Line 61">
                  <a:extLst>
                    <a:ext uri="{FF2B5EF4-FFF2-40B4-BE49-F238E27FC236}">
                      <a16:creationId xmlns:a16="http://schemas.microsoft.com/office/drawing/2014/main" id="{4971962A-B5A6-0E62-0784-400CE933810B}"/>
                    </a:ext>
                  </a:extLst>
                </p:cNvPr>
                <p:cNvSpPr>
                  <a:spLocks noChangeShapeType="1"/>
                </p:cNvSpPr>
                <p:nvPr/>
              </p:nvSpPr>
              <p:spPr bwMode="auto">
                <a:xfrm flipH="1">
                  <a:off x="1653949" y="710436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89" name="Line 62">
                  <a:extLst>
                    <a:ext uri="{FF2B5EF4-FFF2-40B4-BE49-F238E27FC236}">
                      <a16:creationId xmlns:a16="http://schemas.microsoft.com/office/drawing/2014/main" id="{B21E78A6-66AF-3ED2-032E-DACB3A2BAC23}"/>
                    </a:ext>
                  </a:extLst>
                </p:cNvPr>
                <p:cNvSpPr>
                  <a:spLocks noChangeShapeType="1"/>
                </p:cNvSpPr>
                <p:nvPr/>
              </p:nvSpPr>
              <p:spPr bwMode="auto">
                <a:xfrm flipH="1">
                  <a:off x="1653949" y="23228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0" name="Line 63">
                  <a:extLst>
                    <a:ext uri="{FF2B5EF4-FFF2-40B4-BE49-F238E27FC236}">
                      <a16:creationId xmlns:a16="http://schemas.microsoft.com/office/drawing/2014/main" id="{C54227A5-D419-925D-FD5D-3218097BCEB2}"/>
                    </a:ext>
                  </a:extLst>
                </p:cNvPr>
                <p:cNvSpPr>
                  <a:spLocks noChangeShapeType="1"/>
                </p:cNvSpPr>
                <p:nvPr/>
              </p:nvSpPr>
              <p:spPr bwMode="auto">
                <a:xfrm flipH="1">
                  <a:off x="1653949" y="3387232"/>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1" name="Line 64">
                  <a:extLst>
                    <a:ext uri="{FF2B5EF4-FFF2-40B4-BE49-F238E27FC236}">
                      <a16:creationId xmlns:a16="http://schemas.microsoft.com/office/drawing/2014/main" id="{57D73FAD-C813-CC8A-9783-648411EAA86B}"/>
                    </a:ext>
                  </a:extLst>
                </p:cNvPr>
                <p:cNvSpPr>
                  <a:spLocks noChangeShapeType="1"/>
                </p:cNvSpPr>
                <p:nvPr/>
              </p:nvSpPr>
              <p:spPr bwMode="auto">
                <a:xfrm flipH="1">
                  <a:off x="1653949" y="44468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2" name="Line 65">
                  <a:extLst>
                    <a:ext uri="{FF2B5EF4-FFF2-40B4-BE49-F238E27FC236}">
                      <a16:creationId xmlns:a16="http://schemas.microsoft.com/office/drawing/2014/main" id="{D84D8208-8A13-A80C-0DF5-E228F980AC8A}"/>
                    </a:ext>
                  </a:extLst>
                </p:cNvPr>
                <p:cNvSpPr>
                  <a:spLocks noChangeShapeType="1"/>
                </p:cNvSpPr>
                <p:nvPr/>
              </p:nvSpPr>
              <p:spPr bwMode="auto">
                <a:xfrm flipH="1">
                  <a:off x="1653949" y="5508926"/>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3" name="Line 66">
                  <a:extLst>
                    <a:ext uri="{FF2B5EF4-FFF2-40B4-BE49-F238E27FC236}">
                      <a16:creationId xmlns:a16="http://schemas.microsoft.com/office/drawing/2014/main" id="{15E24DEF-1A98-3856-6F96-3E880AA4CE3F}"/>
                    </a:ext>
                  </a:extLst>
                </p:cNvPr>
                <p:cNvSpPr>
                  <a:spLocks noChangeShapeType="1"/>
                </p:cNvSpPr>
                <p:nvPr/>
              </p:nvSpPr>
              <p:spPr bwMode="auto">
                <a:xfrm flipH="1">
                  <a:off x="1653949" y="65733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4" name="Freeform 67">
                  <a:extLst>
                    <a:ext uri="{FF2B5EF4-FFF2-40B4-BE49-F238E27FC236}">
                      <a16:creationId xmlns:a16="http://schemas.microsoft.com/office/drawing/2014/main" id="{F160C9E7-9936-17FB-3C79-09D4428B1EFF}"/>
                    </a:ext>
                  </a:extLst>
                </p:cNvPr>
                <p:cNvSpPr>
                  <a:spLocks/>
                </p:cNvSpPr>
                <p:nvPr/>
              </p:nvSpPr>
              <p:spPr bwMode="auto">
                <a:xfrm>
                  <a:off x="1763486" y="1715595"/>
                  <a:ext cx="7160420" cy="5469732"/>
                </a:xfrm>
                <a:custGeom>
                  <a:avLst/>
                  <a:gdLst>
                    <a:gd name="T0" fmla="*/ 3007 w 3007"/>
                    <a:gd name="T1" fmla="*/ 2297 h 2297"/>
                    <a:gd name="T2" fmla="*/ 0 w 3007"/>
                    <a:gd name="T3" fmla="*/ 2297 h 2297"/>
                    <a:gd name="T4" fmla="*/ 0 w 3007"/>
                    <a:gd name="T5" fmla="*/ 0 h 2297"/>
                  </a:gdLst>
                  <a:ahLst/>
                  <a:cxnLst>
                    <a:cxn ang="0">
                      <a:pos x="T0" y="T1"/>
                    </a:cxn>
                    <a:cxn ang="0">
                      <a:pos x="T2" y="T3"/>
                    </a:cxn>
                    <a:cxn ang="0">
                      <a:pos x="T4" y="T5"/>
                    </a:cxn>
                  </a:cxnLst>
                  <a:rect l="0" t="0" r="r" b="b"/>
                  <a:pathLst>
                    <a:path w="3007" h="2297">
                      <a:moveTo>
                        <a:pt x="3007" y="2297"/>
                      </a:moveTo>
                      <a:lnTo>
                        <a:pt x="0" y="2297"/>
                      </a:lnTo>
                      <a:lnTo>
                        <a:pt x="0" y="0"/>
                      </a:lnTo>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5" name="Line 69">
                  <a:extLst>
                    <a:ext uri="{FF2B5EF4-FFF2-40B4-BE49-F238E27FC236}">
                      <a16:creationId xmlns:a16="http://schemas.microsoft.com/office/drawing/2014/main" id="{B85A4E76-215A-4236-B48F-D7B9E4223BAD}"/>
                    </a:ext>
                  </a:extLst>
                </p:cNvPr>
                <p:cNvSpPr>
                  <a:spLocks noChangeShapeType="1"/>
                </p:cNvSpPr>
                <p:nvPr/>
              </p:nvSpPr>
              <p:spPr bwMode="auto">
                <a:xfrm>
                  <a:off x="1996787"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6" name="Line 70">
                  <a:extLst>
                    <a:ext uri="{FF2B5EF4-FFF2-40B4-BE49-F238E27FC236}">
                      <a16:creationId xmlns:a16="http://schemas.microsoft.com/office/drawing/2014/main" id="{6B20E300-9661-CFAB-E70F-AE300D1D4DEB}"/>
                    </a:ext>
                  </a:extLst>
                </p:cNvPr>
                <p:cNvSpPr>
                  <a:spLocks noChangeShapeType="1"/>
                </p:cNvSpPr>
                <p:nvPr/>
              </p:nvSpPr>
              <p:spPr bwMode="auto">
                <a:xfrm>
                  <a:off x="3634140"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7" name="Line 71">
                  <a:extLst>
                    <a:ext uri="{FF2B5EF4-FFF2-40B4-BE49-F238E27FC236}">
                      <a16:creationId xmlns:a16="http://schemas.microsoft.com/office/drawing/2014/main" id="{B60363EA-4667-9A71-AAFF-EA52A851CB33}"/>
                    </a:ext>
                  </a:extLst>
                </p:cNvPr>
                <p:cNvSpPr>
                  <a:spLocks noChangeShapeType="1"/>
                </p:cNvSpPr>
                <p:nvPr/>
              </p:nvSpPr>
              <p:spPr bwMode="auto">
                <a:xfrm>
                  <a:off x="533200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8" name="Line 72">
                  <a:extLst>
                    <a:ext uri="{FF2B5EF4-FFF2-40B4-BE49-F238E27FC236}">
                      <a16:creationId xmlns:a16="http://schemas.microsoft.com/office/drawing/2014/main" id="{B813C89F-D4A1-A089-C890-3B9DB5675460}"/>
                    </a:ext>
                  </a:extLst>
                </p:cNvPr>
                <p:cNvSpPr>
                  <a:spLocks noChangeShapeType="1"/>
                </p:cNvSpPr>
                <p:nvPr/>
              </p:nvSpPr>
              <p:spPr bwMode="auto">
                <a:xfrm>
                  <a:off x="280879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99" name="Line 73">
                  <a:extLst>
                    <a:ext uri="{FF2B5EF4-FFF2-40B4-BE49-F238E27FC236}">
                      <a16:creationId xmlns:a16="http://schemas.microsoft.com/office/drawing/2014/main" id="{2E6B6BFC-E319-10F8-1335-266CCD7C4B16}"/>
                    </a:ext>
                  </a:extLst>
                </p:cNvPr>
                <p:cNvSpPr>
                  <a:spLocks noChangeShapeType="1"/>
                </p:cNvSpPr>
                <p:nvPr/>
              </p:nvSpPr>
              <p:spPr bwMode="auto">
                <a:xfrm>
                  <a:off x="449331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0" name="Line 74">
                  <a:extLst>
                    <a:ext uri="{FF2B5EF4-FFF2-40B4-BE49-F238E27FC236}">
                      <a16:creationId xmlns:a16="http://schemas.microsoft.com/office/drawing/2014/main" id="{EF8E11C7-89EF-0F03-5D04-66E215F9C48E}"/>
                    </a:ext>
                  </a:extLst>
                </p:cNvPr>
                <p:cNvSpPr>
                  <a:spLocks noChangeShapeType="1"/>
                </p:cNvSpPr>
                <p:nvPr/>
              </p:nvSpPr>
              <p:spPr bwMode="auto">
                <a:xfrm>
                  <a:off x="7016523"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1" name="Line 75">
                  <a:extLst>
                    <a:ext uri="{FF2B5EF4-FFF2-40B4-BE49-F238E27FC236}">
                      <a16:creationId xmlns:a16="http://schemas.microsoft.com/office/drawing/2014/main" id="{283A96CF-6D1B-C8A3-EAA0-B16D0CA871E3}"/>
                    </a:ext>
                  </a:extLst>
                </p:cNvPr>
                <p:cNvSpPr>
                  <a:spLocks noChangeShapeType="1"/>
                </p:cNvSpPr>
                <p:nvPr/>
              </p:nvSpPr>
              <p:spPr bwMode="auto">
                <a:xfrm>
                  <a:off x="78261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2" name="Line 76">
                  <a:extLst>
                    <a:ext uri="{FF2B5EF4-FFF2-40B4-BE49-F238E27FC236}">
                      <a16:creationId xmlns:a16="http://schemas.microsoft.com/office/drawing/2014/main" id="{8EB1FBE8-31DA-9600-C3ED-0B8F56882796}"/>
                    </a:ext>
                  </a:extLst>
                </p:cNvPr>
                <p:cNvSpPr>
                  <a:spLocks noChangeShapeType="1"/>
                </p:cNvSpPr>
                <p:nvPr/>
              </p:nvSpPr>
              <p:spPr bwMode="auto">
                <a:xfrm>
                  <a:off x="863815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103" name="Line 77">
                  <a:extLst>
                    <a:ext uri="{FF2B5EF4-FFF2-40B4-BE49-F238E27FC236}">
                      <a16:creationId xmlns:a16="http://schemas.microsoft.com/office/drawing/2014/main" id="{13D99736-EEA4-8172-7B30-745FF1851672}"/>
                    </a:ext>
                  </a:extLst>
                </p:cNvPr>
                <p:cNvSpPr>
                  <a:spLocks noChangeShapeType="1"/>
                </p:cNvSpPr>
                <p:nvPr/>
              </p:nvSpPr>
              <p:spPr bwMode="auto">
                <a:xfrm>
                  <a:off x="6141627"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grpSp>
        </p:grpSp>
        <p:sp>
          <p:nvSpPr>
            <p:cNvPr id="104" name="Rectangle 78">
              <a:extLst>
                <a:ext uri="{FF2B5EF4-FFF2-40B4-BE49-F238E27FC236}">
                  <a16:creationId xmlns:a16="http://schemas.microsoft.com/office/drawing/2014/main" id="{20EA180A-9BCB-7617-210F-E1415F9F8DFE}"/>
                </a:ext>
              </a:extLst>
            </p:cNvPr>
            <p:cNvSpPr>
              <a:spLocks noChangeArrowheads="1"/>
            </p:cNvSpPr>
            <p:nvPr/>
          </p:nvSpPr>
          <p:spPr bwMode="auto">
            <a:xfrm>
              <a:off x="9384561" y="8033763"/>
              <a:ext cx="81435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tabLst>
                  <a:tab pos="1430338" algn="ctr"/>
                  <a:tab pos="2168525" algn="ctr"/>
                  <a:tab pos="2979738" algn="ctr"/>
                  <a:tab pos="3775075" algn="ctr"/>
                  <a:tab pos="4572000" algn="ctr"/>
                  <a:tab pos="5265738" algn="ctr"/>
                  <a:tab pos="6119813" algn="ctr"/>
                  <a:tab pos="6858000" algn="ctr"/>
                  <a:tab pos="7654925" algn="ctr"/>
                </a:tabLst>
                <a:defRPr/>
              </a:pPr>
              <a:r>
                <a:rPr lang="en-US" altLang="en-US" sz="2000" b="1" dirty="0">
                  <a:solidFill>
                    <a:schemeClr val="bg1"/>
                  </a:solidFill>
                  <a:latin typeface="+mj-lt"/>
                </a:rPr>
                <a:t>No. at risk</a:t>
              </a:r>
            </a:p>
            <a:p>
              <a:pPr lvl="0" defTabSz="1371600" eaLnBrk="1" fontAlgn="auto" hangingPunct="1">
                <a:spcBef>
                  <a:spcPts val="0"/>
                </a:spcBef>
                <a:spcAft>
                  <a:spcPts val="0"/>
                </a:spcAft>
                <a:tabLst>
                  <a:tab pos="1430338" algn="ctr"/>
                  <a:tab pos="2168525" algn="ctr"/>
                  <a:tab pos="2979738" algn="ctr"/>
                  <a:tab pos="3775075" algn="ctr"/>
                  <a:tab pos="4572000" algn="ctr"/>
                  <a:tab pos="5265738" algn="ctr"/>
                  <a:tab pos="6119813" algn="ctr"/>
                  <a:tab pos="6858000" algn="ctr"/>
                  <a:tab pos="7654925" algn="ctr"/>
                </a:tabLst>
                <a:defRPr/>
              </a:pPr>
              <a:r>
                <a:rPr lang="en-US" altLang="en-US" sz="2000" b="1" dirty="0" err="1">
                  <a:solidFill>
                    <a:srgbClr val="6DCFF6">
                      <a:lumMod val="75000"/>
                    </a:srgbClr>
                  </a:solidFill>
                  <a:latin typeface="Calibri"/>
                </a:rPr>
                <a:t>Ribo</a:t>
              </a:r>
              <a:r>
                <a:rPr lang="en-US" altLang="en-US" sz="2000" b="1" dirty="0">
                  <a:solidFill>
                    <a:srgbClr val="6DCFF6">
                      <a:lumMod val="75000"/>
                    </a:srgbClr>
                  </a:solidFill>
                  <a:latin typeface="Calibri"/>
                </a:rPr>
                <a:t> + NSAI 	</a:t>
              </a:r>
              <a:r>
                <a:rPr lang="en-US" altLang="en-US" sz="2000" b="1" dirty="0">
                  <a:solidFill>
                    <a:schemeClr val="bg1"/>
                  </a:solidFill>
                  <a:latin typeface="Calibri"/>
                </a:rPr>
                <a:t>920	856	823	797	654	408	113	2	0</a:t>
              </a:r>
            </a:p>
            <a:p>
              <a:pPr lvl="0" defTabSz="1371600" eaLnBrk="1" fontAlgn="auto" hangingPunct="1">
                <a:spcBef>
                  <a:spcPts val="0"/>
                </a:spcBef>
                <a:spcAft>
                  <a:spcPts val="0"/>
                </a:spcAft>
                <a:tabLst>
                  <a:tab pos="1430338" algn="ctr"/>
                  <a:tab pos="2168525" algn="ctr"/>
                  <a:tab pos="2979738" algn="ctr"/>
                  <a:tab pos="3775075" algn="ctr"/>
                  <a:tab pos="4572000" algn="ctr"/>
                  <a:tab pos="5265738" algn="ctr"/>
                  <a:tab pos="6119813" algn="ctr"/>
                  <a:tab pos="6858000" algn="ctr"/>
                  <a:tab pos="7654925" algn="ctr"/>
                </a:tabLst>
                <a:defRPr/>
              </a:pPr>
              <a:r>
                <a:rPr lang="en-US" altLang="en-US" sz="2000" b="1" dirty="0">
                  <a:solidFill>
                    <a:srgbClr val="868A89"/>
                  </a:solidFill>
                  <a:latin typeface="Calibri"/>
                </a:rPr>
                <a:t>NSAI alone	 </a:t>
              </a:r>
              <a:r>
                <a:rPr lang="en-US" altLang="en-US" sz="2000" b="1" dirty="0">
                  <a:solidFill>
                    <a:schemeClr val="bg1"/>
                  </a:solidFill>
                  <a:latin typeface="Calibri"/>
                </a:rPr>
                <a:t>938	813	784	745	604	383	106	6	0</a:t>
              </a:r>
              <a:endParaRPr lang="en-US" altLang="en-US" sz="4400" b="1" dirty="0">
                <a:solidFill>
                  <a:schemeClr val="bg1"/>
                </a:solidFill>
                <a:latin typeface="Calibri"/>
              </a:endParaRPr>
            </a:p>
          </p:txBody>
        </p:sp>
        <p:sp>
          <p:nvSpPr>
            <p:cNvPr id="11" name="TextBox 10"/>
            <p:cNvSpPr txBox="1"/>
            <p:nvPr/>
          </p:nvSpPr>
          <p:spPr>
            <a:xfrm>
              <a:off x="13238715" y="7845486"/>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9395" name="Freeform 7"/>
            <p:cNvSpPr>
              <a:spLocks/>
            </p:cNvSpPr>
            <p:nvPr/>
          </p:nvSpPr>
          <p:spPr bwMode="auto">
            <a:xfrm>
              <a:off x="10801350" y="2862263"/>
              <a:ext cx="5867400" cy="755650"/>
            </a:xfrm>
            <a:custGeom>
              <a:avLst/>
              <a:gdLst>
                <a:gd name="T0" fmla="*/ 20 w 3696"/>
                <a:gd name="T1" fmla="*/ 14 h 476"/>
                <a:gd name="T2" fmla="*/ 62 w 3696"/>
                <a:gd name="T3" fmla="*/ 18 h 476"/>
                <a:gd name="T4" fmla="*/ 108 w 3696"/>
                <a:gd name="T5" fmla="*/ 24 h 476"/>
                <a:gd name="T6" fmla="*/ 152 w 3696"/>
                <a:gd name="T7" fmla="*/ 36 h 476"/>
                <a:gd name="T8" fmla="*/ 218 w 3696"/>
                <a:gd name="T9" fmla="*/ 50 h 476"/>
                <a:gd name="T10" fmla="*/ 248 w 3696"/>
                <a:gd name="T11" fmla="*/ 58 h 476"/>
                <a:gd name="T12" fmla="*/ 336 w 3696"/>
                <a:gd name="T13" fmla="*/ 70 h 476"/>
                <a:gd name="T14" fmla="*/ 386 w 3696"/>
                <a:gd name="T15" fmla="*/ 74 h 476"/>
                <a:gd name="T16" fmla="*/ 418 w 3696"/>
                <a:gd name="T17" fmla="*/ 76 h 476"/>
                <a:gd name="T18" fmla="*/ 482 w 3696"/>
                <a:gd name="T19" fmla="*/ 94 h 476"/>
                <a:gd name="T20" fmla="*/ 704 w 3696"/>
                <a:gd name="T21" fmla="*/ 112 h 476"/>
                <a:gd name="T22" fmla="*/ 810 w 3696"/>
                <a:gd name="T23" fmla="*/ 122 h 476"/>
                <a:gd name="T24" fmla="*/ 860 w 3696"/>
                <a:gd name="T25" fmla="*/ 128 h 476"/>
                <a:gd name="T26" fmla="*/ 912 w 3696"/>
                <a:gd name="T27" fmla="*/ 136 h 476"/>
                <a:gd name="T28" fmla="*/ 964 w 3696"/>
                <a:gd name="T29" fmla="*/ 144 h 476"/>
                <a:gd name="T30" fmla="*/ 1032 w 3696"/>
                <a:gd name="T31" fmla="*/ 154 h 476"/>
                <a:gd name="T32" fmla="*/ 1142 w 3696"/>
                <a:gd name="T33" fmla="*/ 166 h 476"/>
                <a:gd name="T34" fmla="*/ 1226 w 3696"/>
                <a:gd name="T35" fmla="*/ 180 h 476"/>
                <a:gd name="T36" fmla="*/ 1316 w 3696"/>
                <a:gd name="T37" fmla="*/ 188 h 476"/>
                <a:gd name="T38" fmla="*/ 1356 w 3696"/>
                <a:gd name="T39" fmla="*/ 192 h 476"/>
                <a:gd name="T40" fmla="*/ 1436 w 3696"/>
                <a:gd name="T41" fmla="*/ 200 h 476"/>
                <a:gd name="T42" fmla="*/ 1466 w 3696"/>
                <a:gd name="T43" fmla="*/ 218 h 476"/>
                <a:gd name="T44" fmla="*/ 1578 w 3696"/>
                <a:gd name="T45" fmla="*/ 240 h 476"/>
                <a:gd name="T46" fmla="*/ 1628 w 3696"/>
                <a:gd name="T47" fmla="*/ 250 h 476"/>
                <a:gd name="T48" fmla="*/ 1670 w 3696"/>
                <a:gd name="T49" fmla="*/ 258 h 476"/>
                <a:gd name="T50" fmla="*/ 1700 w 3696"/>
                <a:gd name="T51" fmla="*/ 276 h 476"/>
                <a:gd name="T52" fmla="*/ 1868 w 3696"/>
                <a:gd name="T53" fmla="*/ 292 h 476"/>
                <a:gd name="T54" fmla="*/ 2110 w 3696"/>
                <a:gd name="T55" fmla="*/ 298 h 476"/>
                <a:gd name="T56" fmla="*/ 2168 w 3696"/>
                <a:gd name="T57" fmla="*/ 310 h 476"/>
                <a:gd name="T58" fmla="*/ 2246 w 3696"/>
                <a:gd name="T59" fmla="*/ 310 h 476"/>
                <a:gd name="T60" fmla="*/ 2274 w 3696"/>
                <a:gd name="T61" fmla="*/ 330 h 476"/>
                <a:gd name="T62" fmla="*/ 2350 w 3696"/>
                <a:gd name="T63" fmla="*/ 348 h 476"/>
                <a:gd name="T64" fmla="*/ 2400 w 3696"/>
                <a:gd name="T65" fmla="*/ 364 h 476"/>
                <a:gd name="T66" fmla="*/ 2464 w 3696"/>
                <a:gd name="T67" fmla="*/ 374 h 476"/>
                <a:gd name="T68" fmla="*/ 2548 w 3696"/>
                <a:gd name="T69" fmla="*/ 380 h 476"/>
                <a:gd name="T70" fmla="*/ 2574 w 3696"/>
                <a:gd name="T71" fmla="*/ 388 h 476"/>
                <a:gd name="T72" fmla="*/ 2658 w 3696"/>
                <a:gd name="T73" fmla="*/ 396 h 476"/>
                <a:gd name="T74" fmla="*/ 2726 w 3696"/>
                <a:gd name="T75" fmla="*/ 420 h 476"/>
                <a:gd name="T76" fmla="*/ 2784 w 3696"/>
                <a:gd name="T77" fmla="*/ 438 h 476"/>
                <a:gd name="T78" fmla="*/ 2806 w 3696"/>
                <a:gd name="T79" fmla="*/ 454 h 476"/>
                <a:gd name="T80" fmla="*/ 3110 w 3696"/>
                <a:gd name="T81"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96" h="476">
                  <a:moveTo>
                    <a:pt x="0" y="0"/>
                  </a:moveTo>
                  <a:lnTo>
                    <a:pt x="20" y="14"/>
                  </a:lnTo>
                  <a:lnTo>
                    <a:pt x="46" y="14"/>
                  </a:lnTo>
                  <a:lnTo>
                    <a:pt x="62" y="18"/>
                  </a:lnTo>
                  <a:lnTo>
                    <a:pt x="102" y="18"/>
                  </a:lnTo>
                  <a:lnTo>
                    <a:pt x="108" y="24"/>
                  </a:lnTo>
                  <a:lnTo>
                    <a:pt x="146" y="24"/>
                  </a:lnTo>
                  <a:lnTo>
                    <a:pt x="152" y="36"/>
                  </a:lnTo>
                  <a:lnTo>
                    <a:pt x="200" y="36"/>
                  </a:lnTo>
                  <a:lnTo>
                    <a:pt x="218" y="50"/>
                  </a:lnTo>
                  <a:lnTo>
                    <a:pt x="238" y="50"/>
                  </a:lnTo>
                  <a:lnTo>
                    <a:pt x="248" y="58"/>
                  </a:lnTo>
                  <a:lnTo>
                    <a:pt x="328" y="58"/>
                  </a:lnTo>
                  <a:lnTo>
                    <a:pt x="336" y="70"/>
                  </a:lnTo>
                  <a:lnTo>
                    <a:pt x="380" y="70"/>
                  </a:lnTo>
                  <a:lnTo>
                    <a:pt x="386" y="74"/>
                  </a:lnTo>
                  <a:lnTo>
                    <a:pt x="404" y="74"/>
                  </a:lnTo>
                  <a:lnTo>
                    <a:pt x="418" y="76"/>
                  </a:lnTo>
                  <a:lnTo>
                    <a:pt x="456" y="76"/>
                  </a:lnTo>
                  <a:lnTo>
                    <a:pt x="482" y="94"/>
                  </a:lnTo>
                  <a:lnTo>
                    <a:pt x="704" y="94"/>
                  </a:lnTo>
                  <a:lnTo>
                    <a:pt x="704" y="112"/>
                  </a:lnTo>
                  <a:lnTo>
                    <a:pt x="810" y="112"/>
                  </a:lnTo>
                  <a:lnTo>
                    <a:pt x="810" y="122"/>
                  </a:lnTo>
                  <a:lnTo>
                    <a:pt x="860" y="122"/>
                  </a:lnTo>
                  <a:lnTo>
                    <a:pt x="860" y="128"/>
                  </a:lnTo>
                  <a:lnTo>
                    <a:pt x="912" y="128"/>
                  </a:lnTo>
                  <a:lnTo>
                    <a:pt x="912" y="136"/>
                  </a:lnTo>
                  <a:lnTo>
                    <a:pt x="956" y="136"/>
                  </a:lnTo>
                  <a:lnTo>
                    <a:pt x="964" y="144"/>
                  </a:lnTo>
                  <a:lnTo>
                    <a:pt x="1022" y="144"/>
                  </a:lnTo>
                  <a:lnTo>
                    <a:pt x="1032" y="154"/>
                  </a:lnTo>
                  <a:lnTo>
                    <a:pt x="1108" y="166"/>
                  </a:lnTo>
                  <a:lnTo>
                    <a:pt x="1142" y="166"/>
                  </a:lnTo>
                  <a:lnTo>
                    <a:pt x="1146" y="180"/>
                  </a:lnTo>
                  <a:lnTo>
                    <a:pt x="1226" y="180"/>
                  </a:lnTo>
                  <a:lnTo>
                    <a:pt x="1226" y="188"/>
                  </a:lnTo>
                  <a:lnTo>
                    <a:pt x="1316" y="188"/>
                  </a:lnTo>
                  <a:lnTo>
                    <a:pt x="1318" y="192"/>
                  </a:lnTo>
                  <a:lnTo>
                    <a:pt x="1356" y="192"/>
                  </a:lnTo>
                  <a:lnTo>
                    <a:pt x="1356" y="200"/>
                  </a:lnTo>
                  <a:lnTo>
                    <a:pt x="1436" y="200"/>
                  </a:lnTo>
                  <a:lnTo>
                    <a:pt x="1442" y="218"/>
                  </a:lnTo>
                  <a:lnTo>
                    <a:pt x="1466" y="218"/>
                  </a:lnTo>
                  <a:lnTo>
                    <a:pt x="1578" y="218"/>
                  </a:lnTo>
                  <a:lnTo>
                    <a:pt x="1578" y="240"/>
                  </a:lnTo>
                  <a:lnTo>
                    <a:pt x="1628" y="240"/>
                  </a:lnTo>
                  <a:lnTo>
                    <a:pt x="1628" y="250"/>
                  </a:lnTo>
                  <a:lnTo>
                    <a:pt x="1660" y="250"/>
                  </a:lnTo>
                  <a:lnTo>
                    <a:pt x="1670" y="258"/>
                  </a:lnTo>
                  <a:lnTo>
                    <a:pt x="1700" y="258"/>
                  </a:lnTo>
                  <a:lnTo>
                    <a:pt x="1700" y="276"/>
                  </a:lnTo>
                  <a:lnTo>
                    <a:pt x="1868" y="276"/>
                  </a:lnTo>
                  <a:lnTo>
                    <a:pt x="1868" y="292"/>
                  </a:lnTo>
                  <a:lnTo>
                    <a:pt x="2102" y="292"/>
                  </a:lnTo>
                  <a:lnTo>
                    <a:pt x="2110" y="298"/>
                  </a:lnTo>
                  <a:lnTo>
                    <a:pt x="2156" y="298"/>
                  </a:lnTo>
                  <a:lnTo>
                    <a:pt x="2168" y="310"/>
                  </a:lnTo>
                  <a:lnTo>
                    <a:pt x="2226" y="310"/>
                  </a:lnTo>
                  <a:lnTo>
                    <a:pt x="2246" y="310"/>
                  </a:lnTo>
                  <a:lnTo>
                    <a:pt x="2274" y="310"/>
                  </a:lnTo>
                  <a:lnTo>
                    <a:pt x="2274" y="330"/>
                  </a:lnTo>
                  <a:lnTo>
                    <a:pt x="2350" y="330"/>
                  </a:lnTo>
                  <a:lnTo>
                    <a:pt x="2350" y="348"/>
                  </a:lnTo>
                  <a:lnTo>
                    <a:pt x="2400" y="348"/>
                  </a:lnTo>
                  <a:lnTo>
                    <a:pt x="2400" y="364"/>
                  </a:lnTo>
                  <a:lnTo>
                    <a:pt x="2454" y="364"/>
                  </a:lnTo>
                  <a:lnTo>
                    <a:pt x="2464" y="374"/>
                  </a:lnTo>
                  <a:lnTo>
                    <a:pt x="2548" y="374"/>
                  </a:lnTo>
                  <a:lnTo>
                    <a:pt x="2548" y="380"/>
                  </a:lnTo>
                  <a:lnTo>
                    <a:pt x="2568" y="380"/>
                  </a:lnTo>
                  <a:lnTo>
                    <a:pt x="2574" y="388"/>
                  </a:lnTo>
                  <a:lnTo>
                    <a:pt x="2650" y="388"/>
                  </a:lnTo>
                  <a:lnTo>
                    <a:pt x="2658" y="396"/>
                  </a:lnTo>
                  <a:lnTo>
                    <a:pt x="2726" y="396"/>
                  </a:lnTo>
                  <a:lnTo>
                    <a:pt x="2726" y="420"/>
                  </a:lnTo>
                  <a:lnTo>
                    <a:pt x="2784" y="420"/>
                  </a:lnTo>
                  <a:lnTo>
                    <a:pt x="2784" y="438"/>
                  </a:lnTo>
                  <a:lnTo>
                    <a:pt x="2806" y="438"/>
                  </a:lnTo>
                  <a:lnTo>
                    <a:pt x="2806" y="454"/>
                  </a:lnTo>
                  <a:lnTo>
                    <a:pt x="3110" y="454"/>
                  </a:lnTo>
                  <a:lnTo>
                    <a:pt x="3110" y="476"/>
                  </a:lnTo>
                  <a:lnTo>
                    <a:pt x="3696" y="476"/>
                  </a:lnTo>
                </a:path>
              </a:pathLst>
            </a:custGeom>
            <a:noFill/>
            <a:ln w="381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6" name="Freeform 8"/>
            <p:cNvSpPr>
              <a:spLocks/>
            </p:cNvSpPr>
            <p:nvPr/>
          </p:nvSpPr>
          <p:spPr bwMode="auto">
            <a:xfrm>
              <a:off x="16592550" y="3548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7" name="Freeform 9"/>
            <p:cNvSpPr>
              <a:spLocks/>
            </p:cNvSpPr>
            <p:nvPr/>
          </p:nvSpPr>
          <p:spPr bwMode="auto">
            <a:xfrm>
              <a:off x="16510000" y="3548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8" name="Freeform 10"/>
            <p:cNvSpPr>
              <a:spLocks/>
            </p:cNvSpPr>
            <p:nvPr/>
          </p:nvSpPr>
          <p:spPr bwMode="auto">
            <a:xfrm>
              <a:off x="16471900" y="3548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9" name="Freeform 11"/>
            <p:cNvSpPr>
              <a:spLocks/>
            </p:cNvSpPr>
            <p:nvPr/>
          </p:nvSpPr>
          <p:spPr bwMode="auto">
            <a:xfrm>
              <a:off x="16341725" y="35480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0" name="Freeform 12"/>
            <p:cNvSpPr>
              <a:spLocks/>
            </p:cNvSpPr>
            <p:nvPr/>
          </p:nvSpPr>
          <p:spPr bwMode="auto">
            <a:xfrm>
              <a:off x="16113125" y="3548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1" name="Freeform 13"/>
            <p:cNvSpPr>
              <a:spLocks/>
            </p:cNvSpPr>
            <p:nvPr/>
          </p:nvSpPr>
          <p:spPr bwMode="auto">
            <a:xfrm>
              <a:off x="16043275" y="3548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2" name="Freeform 14"/>
            <p:cNvSpPr>
              <a:spLocks/>
            </p:cNvSpPr>
            <p:nvPr/>
          </p:nvSpPr>
          <p:spPr bwMode="auto">
            <a:xfrm>
              <a:off x="15900400" y="3548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3" name="Freeform 15"/>
            <p:cNvSpPr>
              <a:spLocks/>
            </p:cNvSpPr>
            <p:nvPr/>
          </p:nvSpPr>
          <p:spPr bwMode="auto">
            <a:xfrm>
              <a:off x="15875000" y="3548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4" name="Freeform 16"/>
            <p:cNvSpPr>
              <a:spLocks/>
            </p:cNvSpPr>
            <p:nvPr/>
          </p:nvSpPr>
          <p:spPr bwMode="auto">
            <a:xfrm>
              <a:off x="15836900" y="35480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5" name="Freeform 17"/>
            <p:cNvSpPr>
              <a:spLocks/>
            </p:cNvSpPr>
            <p:nvPr/>
          </p:nvSpPr>
          <p:spPr bwMode="auto">
            <a:xfrm>
              <a:off x="15817850" y="35480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6" name="Freeform 18"/>
            <p:cNvSpPr>
              <a:spLocks/>
            </p:cNvSpPr>
            <p:nvPr/>
          </p:nvSpPr>
          <p:spPr bwMode="auto">
            <a:xfrm>
              <a:off x="15792450" y="3548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7" name="Freeform 19"/>
            <p:cNvSpPr>
              <a:spLocks/>
            </p:cNvSpPr>
            <p:nvPr/>
          </p:nvSpPr>
          <p:spPr bwMode="auto">
            <a:xfrm>
              <a:off x="15776575" y="35480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8" name="Freeform 20"/>
            <p:cNvSpPr>
              <a:spLocks/>
            </p:cNvSpPr>
            <p:nvPr/>
          </p:nvSpPr>
          <p:spPr bwMode="auto">
            <a:xfrm>
              <a:off x="15748000" y="35480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9" name="Freeform 21"/>
            <p:cNvSpPr>
              <a:spLocks/>
            </p:cNvSpPr>
            <p:nvPr/>
          </p:nvSpPr>
          <p:spPr bwMode="auto">
            <a:xfrm>
              <a:off x="15700375" y="3548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0" name="Freeform 22"/>
            <p:cNvSpPr>
              <a:spLocks/>
            </p:cNvSpPr>
            <p:nvPr/>
          </p:nvSpPr>
          <p:spPr bwMode="auto">
            <a:xfrm>
              <a:off x="15643225" y="3509963"/>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1" name="Freeform 23"/>
            <p:cNvSpPr>
              <a:spLocks/>
            </p:cNvSpPr>
            <p:nvPr/>
          </p:nvSpPr>
          <p:spPr bwMode="auto">
            <a:xfrm>
              <a:off x="15617825" y="350996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2" name="Freeform 24"/>
            <p:cNvSpPr>
              <a:spLocks/>
            </p:cNvSpPr>
            <p:nvPr/>
          </p:nvSpPr>
          <p:spPr bwMode="auto">
            <a:xfrm>
              <a:off x="15551150" y="350996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3" name="Freeform 25"/>
            <p:cNvSpPr>
              <a:spLocks/>
            </p:cNvSpPr>
            <p:nvPr/>
          </p:nvSpPr>
          <p:spPr bwMode="auto">
            <a:xfrm>
              <a:off x="15519400" y="3509963"/>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4" name="Freeform 26"/>
            <p:cNvSpPr>
              <a:spLocks/>
            </p:cNvSpPr>
            <p:nvPr/>
          </p:nvSpPr>
          <p:spPr bwMode="auto">
            <a:xfrm>
              <a:off x="15494000" y="3509963"/>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5" name="Freeform 27"/>
            <p:cNvSpPr>
              <a:spLocks/>
            </p:cNvSpPr>
            <p:nvPr/>
          </p:nvSpPr>
          <p:spPr bwMode="auto">
            <a:xfrm>
              <a:off x="15459075" y="350996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6" name="Freeform 28"/>
            <p:cNvSpPr>
              <a:spLocks/>
            </p:cNvSpPr>
            <p:nvPr/>
          </p:nvSpPr>
          <p:spPr bwMode="auto">
            <a:xfrm>
              <a:off x="15414625" y="3509963"/>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7" name="Freeform 29"/>
            <p:cNvSpPr>
              <a:spLocks/>
            </p:cNvSpPr>
            <p:nvPr/>
          </p:nvSpPr>
          <p:spPr bwMode="auto">
            <a:xfrm>
              <a:off x="15382875" y="3509963"/>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8" name="Freeform 30"/>
            <p:cNvSpPr>
              <a:spLocks/>
            </p:cNvSpPr>
            <p:nvPr/>
          </p:nvSpPr>
          <p:spPr bwMode="auto">
            <a:xfrm>
              <a:off x="15322550" y="3509963"/>
              <a:ext cx="146050" cy="146050"/>
            </a:xfrm>
            <a:custGeom>
              <a:avLst/>
              <a:gdLst>
                <a:gd name="T0" fmla="*/ 52 w 92"/>
                <a:gd name="T1" fmla="*/ 0 h 92"/>
                <a:gd name="T2" fmla="*/ 52 w 92"/>
                <a:gd name="T3" fmla="*/ 40 h 92"/>
                <a:gd name="T4" fmla="*/ 92 w 92"/>
                <a:gd name="T5" fmla="*/ 40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40"/>
                  </a:lnTo>
                  <a:lnTo>
                    <a:pt x="92" y="40"/>
                  </a:lnTo>
                  <a:lnTo>
                    <a:pt x="92"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9" name="Freeform 31"/>
            <p:cNvSpPr>
              <a:spLocks/>
            </p:cNvSpPr>
            <p:nvPr/>
          </p:nvSpPr>
          <p:spPr bwMode="auto">
            <a:xfrm>
              <a:off x="15281275" y="350996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0" name="Freeform 32"/>
            <p:cNvSpPr>
              <a:spLocks/>
            </p:cNvSpPr>
            <p:nvPr/>
          </p:nvSpPr>
          <p:spPr bwMode="auto">
            <a:xfrm>
              <a:off x="15246350" y="350996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1" name="Freeform 33"/>
            <p:cNvSpPr>
              <a:spLocks/>
            </p:cNvSpPr>
            <p:nvPr/>
          </p:nvSpPr>
          <p:spPr bwMode="auto">
            <a:xfrm>
              <a:off x="15236825" y="35163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2" name="Freeform 34"/>
            <p:cNvSpPr>
              <a:spLocks/>
            </p:cNvSpPr>
            <p:nvPr/>
          </p:nvSpPr>
          <p:spPr bwMode="auto">
            <a:xfrm>
              <a:off x="15189200" y="35163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3" name="Freeform 35"/>
            <p:cNvSpPr>
              <a:spLocks/>
            </p:cNvSpPr>
            <p:nvPr/>
          </p:nvSpPr>
          <p:spPr bwMode="auto">
            <a:xfrm>
              <a:off x="15163800" y="3494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4" name="Freeform 36"/>
            <p:cNvSpPr>
              <a:spLocks/>
            </p:cNvSpPr>
            <p:nvPr/>
          </p:nvSpPr>
          <p:spPr bwMode="auto">
            <a:xfrm>
              <a:off x="15119350" y="3459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5" name="Freeform 37"/>
            <p:cNvSpPr>
              <a:spLocks/>
            </p:cNvSpPr>
            <p:nvPr/>
          </p:nvSpPr>
          <p:spPr bwMode="auto">
            <a:xfrm>
              <a:off x="15090775" y="34591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6" name="Freeform 38"/>
            <p:cNvSpPr>
              <a:spLocks/>
            </p:cNvSpPr>
            <p:nvPr/>
          </p:nvSpPr>
          <p:spPr bwMode="auto">
            <a:xfrm>
              <a:off x="15065375" y="34591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7" name="Freeform 39"/>
            <p:cNvSpPr>
              <a:spLocks/>
            </p:cNvSpPr>
            <p:nvPr/>
          </p:nvSpPr>
          <p:spPr bwMode="auto">
            <a:xfrm>
              <a:off x="15046325" y="3459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8" name="Freeform 40"/>
            <p:cNvSpPr>
              <a:spLocks/>
            </p:cNvSpPr>
            <p:nvPr/>
          </p:nvSpPr>
          <p:spPr bwMode="auto">
            <a:xfrm>
              <a:off x="15036800" y="3414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9" name="Freeform 41"/>
            <p:cNvSpPr>
              <a:spLocks/>
            </p:cNvSpPr>
            <p:nvPr/>
          </p:nvSpPr>
          <p:spPr bwMode="auto">
            <a:xfrm>
              <a:off x="15008225" y="3414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0" name="Freeform 42"/>
            <p:cNvSpPr>
              <a:spLocks/>
            </p:cNvSpPr>
            <p:nvPr/>
          </p:nvSpPr>
          <p:spPr bwMode="auto">
            <a:xfrm>
              <a:off x="14976475" y="3414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1" name="Freeform 43"/>
            <p:cNvSpPr>
              <a:spLocks/>
            </p:cNvSpPr>
            <p:nvPr/>
          </p:nvSpPr>
          <p:spPr bwMode="auto">
            <a:xfrm>
              <a:off x="14938375" y="34147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2" name="Freeform 44"/>
            <p:cNvSpPr>
              <a:spLocks/>
            </p:cNvSpPr>
            <p:nvPr/>
          </p:nvSpPr>
          <p:spPr bwMode="auto">
            <a:xfrm>
              <a:off x="14916150" y="34051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3" name="Freeform 45"/>
            <p:cNvSpPr>
              <a:spLocks/>
            </p:cNvSpPr>
            <p:nvPr/>
          </p:nvSpPr>
          <p:spPr bwMode="auto">
            <a:xfrm>
              <a:off x="14890750" y="34051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4" name="Freeform 46"/>
            <p:cNvSpPr>
              <a:spLocks/>
            </p:cNvSpPr>
            <p:nvPr/>
          </p:nvSpPr>
          <p:spPr bwMode="auto">
            <a:xfrm>
              <a:off x="14855825" y="34051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5" name="Freeform 47"/>
            <p:cNvSpPr>
              <a:spLocks/>
            </p:cNvSpPr>
            <p:nvPr/>
          </p:nvSpPr>
          <p:spPr bwMode="auto">
            <a:xfrm>
              <a:off x="14732000" y="338296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6" name="Freeform 48"/>
            <p:cNvSpPr>
              <a:spLocks/>
            </p:cNvSpPr>
            <p:nvPr/>
          </p:nvSpPr>
          <p:spPr bwMode="auto">
            <a:xfrm>
              <a:off x="14687550" y="3382963"/>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7" name="Freeform 49"/>
            <p:cNvSpPr>
              <a:spLocks/>
            </p:cNvSpPr>
            <p:nvPr/>
          </p:nvSpPr>
          <p:spPr bwMode="auto">
            <a:xfrm>
              <a:off x="14573250" y="33702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8" name="Freeform 50"/>
            <p:cNvSpPr>
              <a:spLocks/>
            </p:cNvSpPr>
            <p:nvPr/>
          </p:nvSpPr>
          <p:spPr bwMode="auto">
            <a:xfrm>
              <a:off x="14544675" y="33448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9" name="Freeform 51"/>
            <p:cNvSpPr>
              <a:spLocks/>
            </p:cNvSpPr>
            <p:nvPr/>
          </p:nvSpPr>
          <p:spPr bwMode="auto">
            <a:xfrm>
              <a:off x="14531975" y="3335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0" name="Freeform 52"/>
            <p:cNvSpPr>
              <a:spLocks/>
            </p:cNvSpPr>
            <p:nvPr/>
          </p:nvSpPr>
          <p:spPr bwMode="auto">
            <a:xfrm>
              <a:off x="14493875" y="334486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1" name="Freeform 53"/>
            <p:cNvSpPr>
              <a:spLocks/>
            </p:cNvSpPr>
            <p:nvPr/>
          </p:nvSpPr>
          <p:spPr bwMode="auto">
            <a:xfrm>
              <a:off x="14449425" y="33194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2" name="Freeform 54"/>
            <p:cNvSpPr>
              <a:spLocks/>
            </p:cNvSpPr>
            <p:nvPr/>
          </p:nvSpPr>
          <p:spPr bwMode="auto">
            <a:xfrm>
              <a:off x="14411325" y="3306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3" name="Freeform 55"/>
            <p:cNvSpPr>
              <a:spLocks/>
            </p:cNvSpPr>
            <p:nvPr/>
          </p:nvSpPr>
          <p:spPr bwMode="auto">
            <a:xfrm>
              <a:off x="14392275" y="3306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4" name="Freeform 56"/>
            <p:cNvSpPr>
              <a:spLocks/>
            </p:cNvSpPr>
            <p:nvPr/>
          </p:nvSpPr>
          <p:spPr bwMode="auto">
            <a:xfrm>
              <a:off x="14366875" y="33067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5" name="Freeform 57"/>
            <p:cNvSpPr>
              <a:spLocks/>
            </p:cNvSpPr>
            <p:nvPr/>
          </p:nvSpPr>
          <p:spPr bwMode="auto">
            <a:xfrm>
              <a:off x="14322425" y="3284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6" name="Freeform 58"/>
            <p:cNvSpPr>
              <a:spLocks/>
            </p:cNvSpPr>
            <p:nvPr/>
          </p:nvSpPr>
          <p:spPr bwMode="auto">
            <a:xfrm>
              <a:off x="14293850" y="32845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7" name="Freeform 59"/>
            <p:cNvSpPr>
              <a:spLocks/>
            </p:cNvSpPr>
            <p:nvPr/>
          </p:nvSpPr>
          <p:spPr bwMode="auto">
            <a:xfrm>
              <a:off x="14243050" y="32781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8" name="Freeform 60"/>
            <p:cNvSpPr>
              <a:spLocks/>
            </p:cNvSpPr>
            <p:nvPr/>
          </p:nvSpPr>
          <p:spPr bwMode="auto">
            <a:xfrm>
              <a:off x="14220825" y="32781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9" name="Freeform 61"/>
            <p:cNvSpPr>
              <a:spLocks/>
            </p:cNvSpPr>
            <p:nvPr/>
          </p:nvSpPr>
          <p:spPr bwMode="auto">
            <a:xfrm>
              <a:off x="14192250" y="32781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0" name="Freeform 62"/>
            <p:cNvSpPr>
              <a:spLocks/>
            </p:cNvSpPr>
            <p:nvPr/>
          </p:nvSpPr>
          <p:spPr bwMode="auto">
            <a:xfrm>
              <a:off x="14084300" y="3252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1" name="Freeform 63"/>
            <p:cNvSpPr>
              <a:spLocks/>
            </p:cNvSpPr>
            <p:nvPr/>
          </p:nvSpPr>
          <p:spPr bwMode="auto">
            <a:xfrm>
              <a:off x="14014450" y="32400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2" name="Freeform 64"/>
            <p:cNvSpPr>
              <a:spLocks/>
            </p:cNvSpPr>
            <p:nvPr/>
          </p:nvSpPr>
          <p:spPr bwMode="auto">
            <a:xfrm>
              <a:off x="13960475" y="3240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3" name="Freeform 65"/>
            <p:cNvSpPr>
              <a:spLocks/>
            </p:cNvSpPr>
            <p:nvPr/>
          </p:nvSpPr>
          <p:spPr bwMode="auto">
            <a:xfrm>
              <a:off x="13912850" y="32400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4" name="Freeform 66"/>
            <p:cNvSpPr>
              <a:spLocks/>
            </p:cNvSpPr>
            <p:nvPr/>
          </p:nvSpPr>
          <p:spPr bwMode="auto">
            <a:xfrm>
              <a:off x="13884275" y="3240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5" name="Freeform 67"/>
            <p:cNvSpPr>
              <a:spLocks/>
            </p:cNvSpPr>
            <p:nvPr/>
          </p:nvSpPr>
          <p:spPr bwMode="auto">
            <a:xfrm>
              <a:off x="13843000" y="3240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6" name="Freeform 68"/>
            <p:cNvSpPr>
              <a:spLocks/>
            </p:cNvSpPr>
            <p:nvPr/>
          </p:nvSpPr>
          <p:spPr bwMode="auto">
            <a:xfrm>
              <a:off x="13792200" y="3240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7" name="Freeform 69"/>
            <p:cNvSpPr>
              <a:spLocks/>
            </p:cNvSpPr>
            <p:nvPr/>
          </p:nvSpPr>
          <p:spPr bwMode="auto">
            <a:xfrm>
              <a:off x="13728700" y="32305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8" name="Freeform 70"/>
            <p:cNvSpPr>
              <a:spLocks/>
            </p:cNvSpPr>
            <p:nvPr/>
          </p:nvSpPr>
          <p:spPr bwMode="auto">
            <a:xfrm>
              <a:off x="13696950" y="32305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9" name="Freeform 71"/>
            <p:cNvSpPr>
              <a:spLocks/>
            </p:cNvSpPr>
            <p:nvPr/>
          </p:nvSpPr>
          <p:spPr bwMode="auto">
            <a:xfrm>
              <a:off x="13668375" y="32178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0" name="Freeform 72"/>
            <p:cNvSpPr>
              <a:spLocks/>
            </p:cNvSpPr>
            <p:nvPr/>
          </p:nvSpPr>
          <p:spPr bwMode="auto">
            <a:xfrm>
              <a:off x="13627100" y="3211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1" name="Freeform 73"/>
            <p:cNvSpPr>
              <a:spLocks/>
            </p:cNvSpPr>
            <p:nvPr/>
          </p:nvSpPr>
          <p:spPr bwMode="auto">
            <a:xfrm>
              <a:off x="13598525" y="3211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2" name="Freeform 74"/>
            <p:cNvSpPr>
              <a:spLocks/>
            </p:cNvSpPr>
            <p:nvPr/>
          </p:nvSpPr>
          <p:spPr bwMode="auto">
            <a:xfrm>
              <a:off x="13519150" y="32178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3" name="Freeform 75"/>
            <p:cNvSpPr>
              <a:spLocks/>
            </p:cNvSpPr>
            <p:nvPr/>
          </p:nvSpPr>
          <p:spPr bwMode="auto">
            <a:xfrm>
              <a:off x="13481050" y="32178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4" name="Freeform 76"/>
            <p:cNvSpPr>
              <a:spLocks/>
            </p:cNvSpPr>
            <p:nvPr/>
          </p:nvSpPr>
          <p:spPr bwMode="auto">
            <a:xfrm>
              <a:off x="13423900" y="31956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5" name="Freeform 77"/>
            <p:cNvSpPr>
              <a:spLocks/>
            </p:cNvSpPr>
            <p:nvPr/>
          </p:nvSpPr>
          <p:spPr bwMode="auto">
            <a:xfrm>
              <a:off x="13319125" y="3173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6" name="Freeform 78"/>
            <p:cNvSpPr>
              <a:spLocks/>
            </p:cNvSpPr>
            <p:nvPr/>
          </p:nvSpPr>
          <p:spPr bwMode="auto">
            <a:xfrm>
              <a:off x="13290550" y="3160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7" name="Freeform 79"/>
            <p:cNvSpPr>
              <a:spLocks/>
            </p:cNvSpPr>
            <p:nvPr/>
          </p:nvSpPr>
          <p:spPr bwMode="auto">
            <a:xfrm>
              <a:off x="13277850" y="3160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8" name="Freeform 80"/>
            <p:cNvSpPr>
              <a:spLocks/>
            </p:cNvSpPr>
            <p:nvPr/>
          </p:nvSpPr>
          <p:spPr bwMode="auto">
            <a:xfrm>
              <a:off x="13242925" y="3157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9" name="Freeform 81"/>
            <p:cNvSpPr>
              <a:spLocks/>
            </p:cNvSpPr>
            <p:nvPr/>
          </p:nvSpPr>
          <p:spPr bwMode="auto">
            <a:xfrm>
              <a:off x="13154025" y="313531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0" name="Freeform 82"/>
            <p:cNvSpPr>
              <a:spLocks/>
            </p:cNvSpPr>
            <p:nvPr/>
          </p:nvSpPr>
          <p:spPr bwMode="auto">
            <a:xfrm>
              <a:off x="12947650" y="31099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1" name="Freeform 83"/>
            <p:cNvSpPr>
              <a:spLocks/>
            </p:cNvSpPr>
            <p:nvPr/>
          </p:nvSpPr>
          <p:spPr bwMode="auto">
            <a:xfrm>
              <a:off x="12915900" y="30972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2" name="Freeform 84"/>
            <p:cNvSpPr>
              <a:spLocks/>
            </p:cNvSpPr>
            <p:nvPr/>
          </p:nvSpPr>
          <p:spPr bwMode="auto">
            <a:xfrm>
              <a:off x="12880975" y="30876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3" name="Freeform 85"/>
            <p:cNvSpPr>
              <a:spLocks/>
            </p:cNvSpPr>
            <p:nvPr/>
          </p:nvSpPr>
          <p:spPr bwMode="auto">
            <a:xfrm>
              <a:off x="12731750" y="3081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4" name="Freeform 86"/>
            <p:cNvSpPr>
              <a:spLocks/>
            </p:cNvSpPr>
            <p:nvPr/>
          </p:nvSpPr>
          <p:spPr bwMode="auto">
            <a:xfrm>
              <a:off x="12696825" y="30781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5" name="Freeform 87"/>
            <p:cNvSpPr>
              <a:spLocks/>
            </p:cNvSpPr>
            <p:nvPr/>
          </p:nvSpPr>
          <p:spPr bwMode="auto">
            <a:xfrm>
              <a:off x="12671425" y="3078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6" name="Freeform 88"/>
            <p:cNvSpPr>
              <a:spLocks/>
            </p:cNvSpPr>
            <p:nvPr/>
          </p:nvSpPr>
          <p:spPr bwMode="auto">
            <a:xfrm>
              <a:off x="12525375" y="3055938"/>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7" name="Freeform 89"/>
            <p:cNvSpPr>
              <a:spLocks/>
            </p:cNvSpPr>
            <p:nvPr/>
          </p:nvSpPr>
          <p:spPr bwMode="auto">
            <a:xfrm>
              <a:off x="12382500" y="303053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8" name="Freeform 90"/>
            <p:cNvSpPr>
              <a:spLocks/>
            </p:cNvSpPr>
            <p:nvPr/>
          </p:nvSpPr>
          <p:spPr bwMode="auto">
            <a:xfrm>
              <a:off x="12271375" y="3008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9" name="Freeform 91"/>
            <p:cNvSpPr>
              <a:spLocks/>
            </p:cNvSpPr>
            <p:nvPr/>
          </p:nvSpPr>
          <p:spPr bwMode="auto">
            <a:xfrm>
              <a:off x="12188825" y="30019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0" name="Freeform 92"/>
            <p:cNvSpPr>
              <a:spLocks/>
            </p:cNvSpPr>
            <p:nvPr/>
          </p:nvSpPr>
          <p:spPr bwMode="auto">
            <a:xfrm>
              <a:off x="12160250" y="3001963"/>
              <a:ext cx="146050" cy="146050"/>
            </a:xfrm>
            <a:custGeom>
              <a:avLst/>
              <a:gdLst>
                <a:gd name="T0" fmla="*/ 52 w 92"/>
                <a:gd name="T1" fmla="*/ 0 h 92"/>
                <a:gd name="T2" fmla="*/ 52 w 92"/>
                <a:gd name="T3" fmla="*/ 40 h 92"/>
                <a:gd name="T4" fmla="*/ 92 w 92"/>
                <a:gd name="T5" fmla="*/ 40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40"/>
                  </a:lnTo>
                  <a:lnTo>
                    <a:pt x="92" y="40"/>
                  </a:lnTo>
                  <a:lnTo>
                    <a:pt x="92"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1" name="Freeform 93"/>
            <p:cNvSpPr>
              <a:spLocks/>
            </p:cNvSpPr>
            <p:nvPr/>
          </p:nvSpPr>
          <p:spPr bwMode="auto">
            <a:xfrm>
              <a:off x="12109450" y="29892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2" name="Freeform 94"/>
            <p:cNvSpPr>
              <a:spLocks/>
            </p:cNvSpPr>
            <p:nvPr/>
          </p:nvSpPr>
          <p:spPr bwMode="auto">
            <a:xfrm>
              <a:off x="11807825" y="29511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3" name="Freeform 95"/>
            <p:cNvSpPr>
              <a:spLocks/>
            </p:cNvSpPr>
            <p:nvPr/>
          </p:nvSpPr>
          <p:spPr bwMode="auto">
            <a:xfrm>
              <a:off x="11744325" y="29448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4" name="Freeform 96"/>
            <p:cNvSpPr>
              <a:spLocks/>
            </p:cNvSpPr>
            <p:nvPr/>
          </p:nvSpPr>
          <p:spPr bwMode="auto">
            <a:xfrm>
              <a:off x="11595100" y="2951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5" name="Freeform 97"/>
            <p:cNvSpPr>
              <a:spLocks/>
            </p:cNvSpPr>
            <p:nvPr/>
          </p:nvSpPr>
          <p:spPr bwMode="auto">
            <a:xfrm>
              <a:off x="11468100" y="2925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6" name="Freeform 98"/>
            <p:cNvSpPr>
              <a:spLocks/>
            </p:cNvSpPr>
            <p:nvPr/>
          </p:nvSpPr>
          <p:spPr bwMode="auto">
            <a:xfrm>
              <a:off x="11445875" y="2922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7" name="Freeform 99"/>
            <p:cNvSpPr>
              <a:spLocks/>
            </p:cNvSpPr>
            <p:nvPr/>
          </p:nvSpPr>
          <p:spPr bwMode="auto">
            <a:xfrm>
              <a:off x="11334750" y="2906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8" name="Freeform 100"/>
            <p:cNvSpPr>
              <a:spLocks/>
            </p:cNvSpPr>
            <p:nvPr/>
          </p:nvSpPr>
          <p:spPr bwMode="auto">
            <a:xfrm>
              <a:off x="11141075" y="28844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9" name="Freeform 101"/>
            <p:cNvSpPr>
              <a:spLocks/>
            </p:cNvSpPr>
            <p:nvPr/>
          </p:nvSpPr>
          <p:spPr bwMode="auto">
            <a:xfrm>
              <a:off x="11102975" y="2871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0" name="Freeform 102"/>
            <p:cNvSpPr>
              <a:spLocks/>
            </p:cNvSpPr>
            <p:nvPr/>
          </p:nvSpPr>
          <p:spPr bwMode="auto">
            <a:xfrm>
              <a:off x="11042650" y="28622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1" name="Freeform 103"/>
            <p:cNvSpPr>
              <a:spLocks/>
            </p:cNvSpPr>
            <p:nvPr/>
          </p:nvSpPr>
          <p:spPr bwMode="auto">
            <a:xfrm>
              <a:off x="10966450" y="2836863"/>
              <a:ext cx="146050" cy="149225"/>
            </a:xfrm>
            <a:custGeom>
              <a:avLst/>
              <a:gdLst>
                <a:gd name="T0" fmla="*/ 52 w 92"/>
                <a:gd name="T1" fmla="*/ 0 h 94"/>
                <a:gd name="T2" fmla="*/ 52 w 92"/>
                <a:gd name="T3" fmla="*/ 40 h 94"/>
                <a:gd name="T4" fmla="*/ 92 w 92"/>
                <a:gd name="T5" fmla="*/ 40 h 94"/>
                <a:gd name="T6" fmla="*/ 92 w 92"/>
                <a:gd name="T7" fmla="*/ 52 h 94"/>
                <a:gd name="T8" fmla="*/ 52 w 92"/>
                <a:gd name="T9" fmla="*/ 52 h 94"/>
                <a:gd name="T10" fmla="*/ 52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2" name="Freeform 104"/>
            <p:cNvSpPr>
              <a:spLocks/>
            </p:cNvSpPr>
            <p:nvPr/>
          </p:nvSpPr>
          <p:spPr bwMode="auto">
            <a:xfrm>
              <a:off x="10760075" y="28082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3" name="Freeform 105"/>
            <p:cNvSpPr>
              <a:spLocks/>
            </p:cNvSpPr>
            <p:nvPr/>
          </p:nvSpPr>
          <p:spPr bwMode="auto">
            <a:xfrm>
              <a:off x="10725150" y="2792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4" name="Freeform 196"/>
            <p:cNvSpPr>
              <a:spLocks/>
            </p:cNvSpPr>
            <p:nvPr/>
          </p:nvSpPr>
          <p:spPr bwMode="auto">
            <a:xfrm>
              <a:off x="10801350" y="2852738"/>
              <a:ext cx="5775325" cy="2009775"/>
            </a:xfrm>
            <a:custGeom>
              <a:avLst/>
              <a:gdLst>
                <a:gd name="T0" fmla="*/ 166 w 3638"/>
                <a:gd name="T1" fmla="*/ 0 h 1266"/>
                <a:gd name="T2" fmla="*/ 192 w 3638"/>
                <a:gd name="T3" fmla="*/ 8 h 1266"/>
                <a:gd name="T4" fmla="*/ 262 w 3638"/>
                <a:gd name="T5" fmla="*/ 20 h 1266"/>
                <a:gd name="T6" fmla="*/ 310 w 3638"/>
                <a:gd name="T7" fmla="*/ 26 h 1266"/>
                <a:gd name="T8" fmla="*/ 368 w 3638"/>
                <a:gd name="T9" fmla="*/ 28 h 1266"/>
                <a:gd name="T10" fmla="*/ 434 w 3638"/>
                <a:gd name="T11" fmla="*/ 36 h 1266"/>
                <a:gd name="T12" fmla="*/ 554 w 3638"/>
                <a:gd name="T13" fmla="*/ 44 h 1266"/>
                <a:gd name="T14" fmla="*/ 598 w 3638"/>
                <a:gd name="T15" fmla="*/ 46 h 1266"/>
                <a:gd name="T16" fmla="*/ 632 w 3638"/>
                <a:gd name="T17" fmla="*/ 54 h 1266"/>
                <a:gd name="T18" fmla="*/ 682 w 3638"/>
                <a:gd name="T19" fmla="*/ 54 h 1266"/>
                <a:gd name="T20" fmla="*/ 724 w 3638"/>
                <a:gd name="T21" fmla="*/ 68 h 1266"/>
                <a:gd name="T22" fmla="*/ 800 w 3638"/>
                <a:gd name="T23" fmla="*/ 76 h 1266"/>
                <a:gd name="T24" fmla="*/ 878 w 3638"/>
                <a:gd name="T25" fmla="*/ 88 h 1266"/>
                <a:gd name="T26" fmla="*/ 924 w 3638"/>
                <a:gd name="T27" fmla="*/ 94 h 1266"/>
                <a:gd name="T28" fmla="*/ 982 w 3638"/>
                <a:gd name="T29" fmla="*/ 100 h 1266"/>
                <a:gd name="T30" fmla="*/ 1048 w 3638"/>
                <a:gd name="T31" fmla="*/ 104 h 1266"/>
                <a:gd name="T32" fmla="*/ 1106 w 3638"/>
                <a:gd name="T33" fmla="*/ 112 h 1266"/>
                <a:gd name="T34" fmla="*/ 1158 w 3638"/>
                <a:gd name="T35" fmla="*/ 120 h 1266"/>
                <a:gd name="T36" fmla="*/ 1260 w 3638"/>
                <a:gd name="T37" fmla="*/ 126 h 1266"/>
                <a:gd name="T38" fmla="*/ 1288 w 3638"/>
                <a:gd name="T39" fmla="*/ 138 h 1266"/>
                <a:gd name="T40" fmla="*/ 1330 w 3638"/>
                <a:gd name="T41" fmla="*/ 142 h 1266"/>
                <a:gd name="T42" fmla="*/ 1390 w 3638"/>
                <a:gd name="T43" fmla="*/ 152 h 1266"/>
                <a:gd name="T44" fmla="*/ 1414 w 3638"/>
                <a:gd name="T45" fmla="*/ 160 h 1266"/>
                <a:gd name="T46" fmla="*/ 1516 w 3638"/>
                <a:gd name="T47" fmla="*/ 168 h 1266"/>
                <a:gd name="T48" fmla="*/ 1560 w 3638"/>
                <a:gd name="T49" fmla="*/ 178 h 1266"/>
                <a:gd name="T50" fmla="*/ 1742 w 3638"/>
                <a:gd name="T51" fmla="*/ 192 h 1266"/>
                <a:gd name="T52" fmla="*/ 1786 w 3638"/>
                <a:gd name="T53" fmla="*/ 200 h 1266"/>
                <a:gd name="T54" fmla="*/ 1826 w 3638"/>
                <a:gd name="T55" fmla="*/ 212 h 1266"/>
                <a:gd name="T56" fmla="*/ 1950 w 3638"/>
                <a:gd name="T57" fmla="*/ 220 h 1266"/>
                <a:gd name="T58" fmla="*/ 2044 w 3638"/>
                <a:gd name="T59" fmla="*/ 228 h 1266"/>
                <a:gd name="T60" fmla="*/ 2090 w 3638"/>
                <a:gd name="T61" fmla="*/ 234 h 1266"/>
                <a:gd name="T62" fmla="*/ 2132 w 3638"/>
                <a:gd name="T63" fmla="*/ 240 h 1266"/>
                <a:gd name="T64" fmla="*/ 2240 w 3638"/>
                <a:gd name="T65" fmla="*/ 244 h 1266"/>
                <a:gd name="T66" fmla="*/ 2316 w 3638"/>
                <a:gd name="T67" fmla="*/ 252 h 1266"/>
                <a:gd name="T68" fmla="*/ 2334 w 3638"/>
                <a:gd name="T69" fmla="*/ 264 h 1266"/>
                <a:gd name="T70" fmla="*/ 2606 w 3638"/>
                <a:gd name="T71" fmla="*/ 274 h 1266"/>
                <a:gd name="T72" fmla="*/ 2664 w 3638"/>
                <a:gd name="T73" fmla="*/ 280 h 1266"/>
                <a:gd name="T74" fmla="*/ 2932 w 3638"/>
                <a:gd name="T75" fmla="*/ 286 h 1266"/>
                <a:gd name="T76" fmla="*/ 3074 w 3638"/>
                <a:gd name="T77" fmla="*/ 304 h 1266"/>
                <a:gd name="T78" fmla="*/ 3292 w 3638"/>
                <a:gd name="T79" fmla="*/ 328 h 1266"/>
                <a:gd name="T80" fmla="*/ 3340 w 3638"/>
                <a:gd name="T81" fmla="*/ 746 h 1266"/>
                <a:gd name="T82" fmla="*/ 3638 w 3638"/>
                <a:gd name="T83"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8" h="1266">
                  <a:moveTo>
                    <a:pt x="0" y="0"/>
                  </a:moveTo>
                  <a:lnTo>
                    <a:pt x="166" y="0"/>
                  </a:lnTo>
                  <a:lnTo>
                    <a:pt x="172" y="8"/>
                  </a:lnTo>
                  <a:lnTo>
                    <a:pt x="192" y="8"/>
                  </a:lnTo>
                  <a:lnTo>
                    <a:pt x="212" y="20"/>
                  </a:lnTo>
                  <a:lnTo>
                    <a:pt x="262" y="20"/>
                  </a:lnTo>
                  <a:lnTo>
                    <a:pt x="268" y="26"/>
                  </a:lnTo>
                  <a:lnTo>
                    <a:pt x="310" y="26"/>
                  </a:lnTo>
                  <a:lnTo>
                    <a:pt x="316" y="28"/>
                  </a:lnTo>
                  <a:lnTo>
                    <a:pt x="368" y="28"/>
                  </a:lnTo>
                  <a:lnTo>
                    <a:pt x="374" y="36"/>
                  </a:lnTo>
                  <a:lnTo>
                    <a:pt x="434" y="36"/>
                  </a:lnTo>
                  <a:lnTo>
                    <a:pt x="440" y="44"/>
                  </a:lnTo>
                  <a:lnTo>
                    <a:pt x="554" y="44"/>
                  </a:lnTo>
                  <a:lnTo>
                    <a:pt x="564" y="46"/>
                  </a:lnTo>
                  <a:lnTo>
                    <a:pt x="598" y="46"/>
                  </a:lnTo>
                  <a:lnTo>
                    <a:pt x="606" y="54"/>
                  </a:lnTo>
                  <a:lnTo>
                    <a:pt x="632" y="54"/>
                  </a:lnTo>
                  <a:lnTo>
                    <a:pt x="642" y="54"/>
                  </a:lnTo>
                  <a:lnTo>
                    <a:pt x="682" y="54"/>
                  </a:lnTo>
                  <a:lnTo>
                    <a:pt x="682" y="68"/>
                  </a:lnTo>
                  <a:lnTo>
                    <a:pt x="724" y="68"/>
                  </a:lnTo>
                  <a:lnTo>
                    <a:pt x="732" y="76"/>
                  </a:lnTo>
                  <a:lnTo>
                    <a:pt x="800" y="76"/>
                  </a:lnTo>
                  <a:lnTo>
                    <a:pt x="800" y="88"/>
                  </a:lnTo>
                  <a:lnTo>
                    <a:pt x="878" y="88"/>
                  </a:lnTo>
                  <a:lnTo>
                    <a:pt x="886" y="94"/>
                  </a:lnTo>
                  <a:lnTo>
                    <a:pt x="924" y="94"/>
                  </a:lnTo>
                  <a:lnTo>
                    <a:pt x="932" y="100"/>
                  </a:lnTo>
                  <a:lnTo>
                    <a:pt x="982" y="100"/>
                  </a:lnTo>
                  <a:lnTo>
                    <a:pt x="988" y="104"/>
                  </a:lnTo>
                  <a:lnTo>
                    <a:pt x="1048" y="104"/>
                  </a:lnTo>
                  <a:lnTo>
                    <a:pt x="1056" y="112"/>
                  </a:lnTo>
                  <a:lnTo>
                    <a:pt x="1106" y="112"/>
                  </a:lnTo>
                  <a:lnTo>
                    <a:pt x="1114" y="120"/>
                  </a:lnTo>
                  <a:lnTo>
                    <a:pt x="1158" y="120"/>
                  </a:lnTo>
                  <a:lnTo>
                    <a:pt x="1166" y="126"/>
                  </a:lnTo>
                  <a:lnTo>
                    <a:pt x="1260" y="126"/>
                  </a:lnTo>
                  <a:lnTo>
                    <a:pt x="1266" y="138"/>
                  </a:lnTo>
                  <a:lnTo>
                    <a:pt x="1288" y="138"/>
                  </a:lnTo>
                  <a:lnTo>
                    <a:pt x="1294" y="142"/>
                  </a:lnTo>
                  <a:lnTo>
                    <a:pt x="1330" y="142"/>
                  </a:lnTo>
                  <a:lnTo>
                    <a:pt x="1340" y="152"/>
                  </a:lnTo>
                  <a:lnTo>
                    <a:pt x="1390" y="152"/>
                  </a:lnTo>
                  <a:lnTo>
                    <a:pt x="1398" y="160"/>
                  </a:lnTo>
                  <a:lnTo>
                    <a:pt x="1414" y="160"/>
                  </a:lnTo>
                  <a:lnTo>
                    <a:pt x="1422" y="168"/>
                  </a:lnTo>
                  <a:lnTo>
                    <a:pt x="1516" y="168"/>
                  </a:lnTo>
                  <a:lnTo>
                    <a:pt x="1524" y="178"/>
                  </a:lnTo>
                  <a:lnTo>
                    <a:pt x="1560" y="178"/>
                  </a:lnTo>
                  <a:lnTo>
                    <a:pt x="1560" y="192"/>
                  </a:lnTo>
                  <a:lnTo>
                    <a:pt x="1742" y="192"/>
                  </a:lnTo>
                  <a:lnTo>
                    <a:pt x="1742" y="200"/>
                  </a:lnTo>
                  <a:lnTo>
                    <a:pt x="1786" y="200"/>
                  </a:lnTo>
                  <a:lnTo>
                    <a:pt x="1786" y="212"/>
                  </a:lnTo>
                  <a:lnTo>
                    <a:pt x="1826" y="212"/>
                  </a:lnTo>
                  <a:lnTo>
                    <a:pt x="1826" y="220"/>
                  </a:lnTo>
                  <a:lnTo>
                    <a:pt x="1950" y="220"/>
                  </a:lnTo>
                  <a:lnTo>
                    <a:pt x="1950" y="228"/>
                  </a:lnTo>
                  <a:lnTo>
                    <a:pt x="2044" y="228"/>
                  </a:lnTo>
                  <a:lnTo>
                    <a:pt x="2044" y="234"/>
                  </a:lnTo>
                  <a:lnTo>
                    <a:pt x="2090" y="234"/>
                  </a:lnTo>
                  <a:lnTo>
                    <a:pt x="2096" y="240"/>
                  </a:lnTo>
                  <a:lnTo>
                    <a:pt x="2132" y="240"/>
                  </a:lnTo>
                  <a:lnTo>
                    <a:pt x="2132" y="244"/>
                  </a:lnTo>
                  <a:lnTo>
                    <a:pt x="2240" y="244"/>
                  </a:lnTo>
                  <a:lnTo>
                    <a:pt x="2248" y="252"/>
                  </a:lnTo>
                  <a:lnTo>
                    <a:pt x="2316" y="252"/>
                  </a:lnTo>
                  <a:lnTo>
                    <a:pt x="2316" y="264"/>
                  </a:lnTo>
                  <a:lnTo>
                    <a:pt x="2334" y="264"/>
                  </a:lnTo>
                  <a:lnTo>
                    <a:pt x="2334" y="274"/>
                  </a:lnTo>
                  <a:lnTo>
                    <a:pt x="2606" y="274"/>
                  </a:lnTo>
                  <a:lnTo>
                    <a:pt x="2612" y="280"/>
                  </a:lnTo>
                  <a:lnTo>
                    <a:pt x="2664" y="280"/>
                  </a:lnTo>
                  <a:lnTo>
                    <a:pt x="2664" y="286"/>
                  </a:lnTo>
                  <a:lnTo>
                    <a:pt x="2932" y="286"/>
                  </a:lnTo>
                  <a:lnTo>
                    <a:pt x="2932" y="304"/>
                  </a:lnTo>
                  <a:lnTo>
                    <a:pt x="3074" y="304"/>
                  </a:lnTo>
                  <a:lnTo>
                    <a:pt x="3074" y="328"/>
                  </a:lnTo>
                  <a:lnTo>
                    <a:pt x="3292" y="328"/>
                  </a:lnTo>
                  <a:lnTo>
                    <a:pt x="3292" y="746"/>
                  </a:lnTo>
                  <a:lnTo>
                    <a:pt x="3340" y="746"/>
                  </a:lnTo>
                  <a:lnTo>
                    <a:pt x="3340" y="1266"/>
                  </a:lnTo>
                  <a:lnTo>
                    <a:pt x="3638" y="1266"/>
                  </a:lnTo>
                </a:path>
              </a:pathLst>
            </a:custGeom>
            <a:noFill/>
            <a:ln w="38100">
              <a:solidFill>
                <a:srgbClr val="19B4F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5" name="Freeform 197"/>
            <p:cNvSpPr>
              <a:spLocks/>
            </p:cNvSpPr>
            <p:nvPr/>
          </p:nvSpPr>
          <p:spPr bwMode="auto">
            <a:xfrm>
              <a:off x="16506825" y="47958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6" name="Freeform 198"/>
            <p:cNvSpPr>
              <a:spLocks/>
            </p:cNvSpPr>
            <p:nvPr/>
          </p:nvSpPr>
          <p:spPr bwMode="auto">
            <a:xfrm>
              <a:off x="16471900" y="47958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7" name="Freeform 199"/>
            <p:cNvSpPr>
              <a:spLocks/>
            </p:cNvSpPr>
            <p:nvPr/>
          </p:nvSpPr>
          <p:spPr bwMode="auto">
            <a:xfrm>
              <a:off x="16106775" y="47958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8" name="Freeform 200"/>
            <p:cNvSpPr>
              <a:spLocks/>
            </p:cNvSpPr>
            <p:nvPr/>
          </p:nvSpPr>
          <p:spPr bwMode="auto">
            <a:xfrm>
              <a:off x="16008350" y="39639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9" name="Freeform 201"/>
            <p:cNvSpPr>
              <a:spLocks/>
            </p:cNvSpPr>
            <p:nvPr/>
          </p:nvSpPr>
          <p:spPr bwMode="auto">
            <a:xfrm>
              <a:off x="15957550" y="32972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0" name="Freeform 202"/>
            <p:cNvSpPr>
              <a:spLocks/>
            </p:cNvSpPr>
            <p:nvPr/>
          </p:nvSpPr>
          <p:spPr bwMode="auto">
            <a:xfrm>
              <a:off x="15922625" y="32972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1" name="Freeform 203"/>
            <p:cNvSpPr>
              <a:spLocks/>
            </p:cNvSpPr>
            <p:nvPr/>
          </p:nvSpPr>
          <p:spPr bwMode="auto">
            <a:xfrm>
              <a:off x="15824200" y="3297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2" name="Freeform 204"/>
            <p:cNvSpPr>
              <a:spLocks/>
            </p:cNvSpPr>
            <p:nvPr/>
          </p:nvSpPr>
          <p:spPr bwMode="auto">
            <a:xfrm>
              <a:off x="15779750" y="3297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3" name="Freeform 205"/>
            <p:cNvSpPr>
              <a:spLocks/>
            </p:cNvSpPr>
            <p:nvPr/>
          </p:nvSpPr>
          <p:spPr bwMode="auto">
            <a:xfrm>
              <a:off x="15751175" y="3297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7" name="Freeform 207"/>
            <p:cNvSpPr>
              <a:spLocks/>
            </p:cNvSpPr>
            <p:nvPr/>
          </p:nvSpPr>
          <p:spPr bwMode="auto">
            <a:xfrm>
              <a:off x="15722600" y="3297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9" name="Freeform 208"/>
            <p:cNvSpPr>
              <a:spLocks/>
            </p:cNvSpPr>
            <p:nvPr/>
          </p:nvSpPr>
          <p:spPr bwMode="auto">
            <a:xfrm>
              <a:off x="15694025" y="32972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0" name="Freeform 209"/>
            <p:cNvSpPr>
              <a:spLocks/>
            </p:cNvSpPr>
            <p:nvPr/>
          </p:nvSpPr>
          <p:spPr bwMode="auto">
            <a:xfrm>
              <a:off x="15662275" y="3297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1" name="Freeform 210"/>
            <p:cNvSpPr>
              <a:spLocks/>
            </p:cNvSpPr>
            <p:nvPr/>
          </p:nvSpPr>
          <p:spPr bwMode="auto">
            <a:xfrm>
              <a:off x="15636875" y="3297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2" name="Freeform 211"/>
            <p:cNvSpPr>
              <a:spLocks/>
            </p:cNvSpPr>
            <p:nvPr/>
          </p:nvSpPr>
          <p:spPr bwMode="auto">
            <a:xfrm>
              <a:off x="15614650" y="3297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3" name="Freeform 212"/>
            <p:cNvSpPr>
              <a:spLocks/>
            </p:cNvSpPr>
            <p:nvPr/>
          </p:nvSpPr>
          <p:spPr bwMode="auto">
            <a:xfrm>
              <a:off x="15516225" y="325596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4" name="Freeform 213"/>
            <p:cNvSpPr>
              <a:spLocks/>
            </p:cNvSpPr>
            <p:nvPr/>
          </p:nvSpPr>
          <p:spPr bwMode="auto">
            <a:xfrm>
              <a:off x="15484475" y="325596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5" name="Freeform 214"/>
            <p:cNvSpPr>
              <a:spLocks/>
            </p:cNvSpPr>
            <p:nvPr/>
          </p:nvSpPr>
          <p:spPr bwMode="auto">
            <a:xfrm>
              <a:off x="15455900" y="325596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6" name="Freeform 215"/>
            <p:cNvSpPr>
              <a:spLocks/>
            </p:cNvSpPr>
            <p:nvPr/>
          </p:nvSpPr>
          <p:spPr bwMode="auto">
            <a:xfrm>
              <a:off x="15427325" y="325596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7" name="Freeform 216"/>
            <p:cNvSpPr>
              <a:spLocks/>
            </p:cNvSpPr>
            <p:nvPr/>
          </p:nvSpPr>
          <p:spPr bwMode="auto">
            <a:xfrm>
              <a:off x="15398750" y="325596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8" name="Freeform 217"/>
            <p:cNvSpPr>
              <a:spLocks/>
            </p:cNvSpPr>
            <p:nvPr/>
          </p:nvSpPr>
          <p:spPr bwMode="auto">
            <a:xfrm>
              <a:off x="15373350" y="3227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9" name="Freeform 218"/>
            <p:cNvSpPr>
              <a:spLocks/>
            </p:cNvSpPr>
            <p:nvPr/>
          </p:nvSpPr>
          <p:spPr bwMode="auto">
            <a:xfrm>
              <a:off x="15341600" y="3227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0" name="Freeform 219"/>
            <p:cNvSpPr>
              <a:spLocks/>
            </p:cNvSpPr>
            <p:nvPr/>
          </p:nvSpPr>
          <p:spPr bwMode="auto">
            <a:xfrm>
              <a:off x="15290800" y="32273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1" name="Freeform 220"/>
            <p:cNvSpPr>
              <a:spLocks/>
            </p:cNvSpPr>
            <p:nvPr/>
          </p:nvSpPr>
          <p:spPr bwMode="auto">
            <a:xfrm>
              <a:off x="15246350" y="32273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2" name="Freeform 221"/>
            <p:cNvSpPr>
              <a:spLocks/>
            </p:cNvSpPr>
            <p:nvPr/>
          </p:nvSpPr>
          <p:spPr bwMode="auto">
            <a:xfrm>
              <a:off x="15214600" y="3227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3" name="Freeform 222"/>
            <p:cNvSpPr>
              <a:spLocks/>
            </p:cNvSpPr>
            <p:nvPr/>
          </p:nvSpPr>
          <p:spPr bwMode="auto">
            <a:xfrm>
              <a:off x="15179675" y="3227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4" name="Freeform 223"/>
            <p:cNvSpPr>
              <a:spLocks/>
            </p:cNvSpPr>
            <p:nvPr/>
          </p:nvSpPr>
          <p:spPr bwMode="auto">
            <a:xfrm>
              <a:off x="15147925" y="32273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5" name="Freeform 224"/>
            <p:cNvSpPr>
              <a:spLocks/>
            </p:cNvSpPr>
            <p:nvPr/>
          </p:nvSpPr>
          <p:spPr bwMode="auto">
            <a:xfrm>
              <a:off x="15119350" y="3227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6" name="Freeform 225"/>
            <p:cNvSpPr>
              <a:spLocks/>
            </p:cNvSpPr>
            <p:nvPr/>
          </p:nvSpPr>
          <p:spPr bwMode="auto">
            <a:xfrm>
              <a:off x="15100300" y="3227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7" name="Freeform 226"/>
            <p:cNvSpPr>
              <a:spLocks/>
            </p:cNvSpPr>
            <p:nvPr/>
          </p:nvSpPr>
          <p:spPr bwMode="auto">
            <a:xfrm>
              <a:off x="15074900" y="3227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8" name="Freeform 227"/>
            <p:cNvSpPr>
              <a:spLocks/>
            </p:cNvSpPr>
            <p:nvPr/>
          </p:nvSpPr>
          <p:spPr bwMode="auto">
            <a:xfrm>
              <a:off x="15039975" y="3227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9" name="Freeform 228"/>
            <p:cNvSpPr>
              <a:spLocks/>
            </p:cNvSpPr>
            <p:nvPr/>
          </p:nvSpPr>
          <p:spPr bwMode="auto">
            <a:xfrm>
              <a:off x="15014575" y="32273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0" name="Freeform 229"/>
            <p:cNvSpPr>
              <a:spLocks/>
            </p:cNvSpPr>
            <p:nvPr/>
          </p:nvSpPr>
          <p:spPr bwMode="auto">
            <a:xfrm>
              <a:off x="14982825" y="32273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1" name="Freeform 230"/>
            <p:cNvSpPr>
              <a:spLocks/>
            </p:cNvSpPr>
            <p:nvPr/>
          </p:nvSpPr>
          <p:spPr bwMode="auto">
            <a:xfrm>
              <a:off x="14960600"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2" name="Freeform 231"/>
            <p:cNvSpPr>
              <a:spLocks/>
            </p:cNvSpPr>
            <p:nvPr/>
          </p:nvSpPr>
          <p:spPr bwMode="auto">
            <a:xfrm>
              <a:off x="14897100"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3" name="Freeform 232"/>
            <p:cNvSpPr>
              <a:spLocks/>
            </p:cNvSpPr>
            <p:nvPr/>
          </p:nvSpPr>
          <p:spPr bwMode="auto">
            <a:xfrm>
              <a:off x="14808200" y="3208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4" name="Freeform 233"/>
            <p:cNvSpPr>
              <a:spLocks/>
            </p:cNvSpPr>
            <p:nvPr/>
          </p:nvSpPr>
          <p:spPr bwMode="auto">
            <a:xfrm>
              <a:off x="14776450" y="3208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5" name="Freeform 234"/>
            <p:cNvSpPr>
              <a:spLocks/>
            </p:cNvSpPr>
            <p:nvPr/>
          </p:nvSpPr>
          <p:spPr bwMode="auto">
            <a:xfrm>
              <a:off x="14703425" y="3208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6" name="Freeform 235"/>
            <p:cNvSpPr>
              <a:spLocks/>
            </p:cNvSpPr>
            <p:nvPr/>
          </p:nvSpPr>
          <p:spPr bwMode="auto">
            <a:xfrm>
              <a:off x="14665325" y="3208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7" name="Freeform 236"/>
            <p:cNvSpPr>
              <a:spLocks/>
            </p:cNvSpPr>
            <p:nvPr/>
          </p:nvSpPr>
          <p:spPr bwMode="auto">
            <a:xfrm>
              <a:off x="14636750" y="3208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37"/>
            <p:cNvSpPr>
              <a:spLocks/>
            </p:cNvSpPr>
            <p:nvPr/>
          </p:nvSpPr>
          <p:spPr bwMode="auto">
            <a:xfrm>
              <a:off x="14608175" y="3208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38"/>
            <p:cNvSpPr>
              <a:spLocks/>
            </p:cNvSpPr>
            <p:nvPr/>
          </p:nvSpPr>
          <p:spPr bwMode="auto">
            <a:xfrm>
              <a:off x="14576425" y="3208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39"/>
            <p:cNvSpPr>
              <a:spLocks/>
            </p:cNvSpPr>
            <p:nvPr/>
          </p:nvSpPr>
          <p:spPr bwMode="auto">
            <a:xfrm>
              <a:off x="14535150" y="3208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40"/>
            <p:cNvSpPr>
              <a:spLocks/>
            </p:cNvSpPr>
            <p:nvPr/>
          </p:nvSpPr>
          <p:spPr bwMode="auto">
            <a:xfrm>
              <a:off x="14500225" y="3208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41"/>
            <p:cNvSpPr>
              <a:spLocks/>
            </p:cNvSpPr>
            <p:nvPr/>
          </p:nvSpPr>
          <p:spPr bwMode="auto">
            <a:xfrm>
              <a:off x="14471650" y="3208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42"/>
            <p:cNvSpPr>
              <a:spLocks/>
            </p:cNvSpPr>
            <p:nvPr/>
          </p:nvSpPr>
          <p:spPr bwMode="auto">
            <a:xfrm>
              <a:off x="14439900" y="31988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43"/>
            <p:cNvSpPr>
              <a:spLocks/>
            </p:cNvSpPr>
            <p:nvPr/>
          </p:nvSpPr>
          <p:spPr bwMode="auto">
            <a:xfrm>
              <a:off x="14414500" y="3189288"/>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44"/>
            <p:cNvSpPr>
              <a:spLocks/>
            </p:cNvSpPr>
            <p:nvPr/>
          </p:nvSpPr>
          <p:spPr bwMode="auto">
            <a:xfrm>
              <a:off x="14379575" y="31797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45"/>
            <p:cNvSpPr>
              <a:spLocks/>
            </p:cNvSpPr>
            <p:nvPr/>
          </p:nvSpPr>
          <p:spPr bwMode="auto">
            <a:xfrm>
              <a:off x="14341475" y="31797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46"/>
            <p:cNvSpPr>
              <a:spLocks/>
            </p:cNvSpPr>
            <p:nvPr/>
          </p:nvSpPr>
          <p:spPr bwMode="auto">
            <a:xfrm>
              <a:off x="14312900" y="31797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47"/>
            <p:cNvSpPr>
              <a:spLocks/>
            </p:cNvSpPr>
            <p:nvPr/>
          </p:nvSpPr>
          <p:spPr bwMode="auto">
            <a:xfrm>
              <a:off x="14290675" y="31797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48"/>
            <p:cNvSpPr>
              <a:spLocks/>
            </p:cNvSpPr>
            <p:nvPr/>
          </p:nvSpPr>
          <p:spPr bwMode="auto">
            <a:xfrm>
              <a:off x="14268450" y="3173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49"/>
            <p:cNvSpPr>
              <a:spLocks/>
            </p:cNvSpPr>
            <p:nvPr/>
          </p:nvSpPr>
          <p:spPr bwMode="auto">
            <a:xfrm>
              <a:off x="14233525" y="3173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50"/>
            <p:cNvSpPr>
              <a:spLocks/>
            </p:cNvSpPr>
            <p:nvPr/>
          </p:nvSpPr>
          <p:spPr bwMode="auto">
            <a:xfrm>
              <a:off x="14198600" y="3173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51"/>
            <p:cNvSpPr>
              <a:spLocks/>
            </p:cNvSpPr>
            <p:nvPr/>
          </p:nvSpPr>
          <p:spPr bwMode="auto">
            <a:xfrm>
              <a:off x="14147800" y="3173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52"/>
            <p:cNvSpPr>
              <a:spLocks/>
            </p:cNvSpPr>
            <p:nvPr/>
          </p:nvSpPr>
          <p:spPr bwMode="auto">
            <a:xfrm>
              <a:off x="14122400" y="31607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53"/>
            <p:cNvSpPr>
              <a:spLocks/>
            </p:cNvSpPr>
            <p:nvPr/>
          </p:nvSpPr>
          <p:spPr bwMode="auto">
            <a:xfrm>
              <a:off x="13963650" y="31448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54"/>
            <p:cNvSpPr>
              <a:spLocks/>
            </p:cNvSpPr>
            <p:nvPr/>
          </p:nvSpPr>
          <p:spPr bwMode="auto">
            <a:xfrm>
              <a:off x="13896975" y="31353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55"/>
            <p:cNvSpPr>
              <a:spLocks/>
            </p:cNvSpPr>
            <p:nvPr/>
          </p:nvSpPr>
          <p:spPr bwMode="auto">
            <a:xfrm>
              <a:off x="13858875" y="31289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56"/>
            <p:cNvSpPr>
              <a:spLocks/>
            </p:cNvSpPr>
            <p:nvPr/>
          </p:nvSpPr>
          <p:spPr bwMode="auto">
            <a:xfrm>
              <a:off x="13789025" y="3125788"/>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57"/>
            <p:cNvSpPr>
              <a:spLocks/>
            </p:cNvSpPr>
            <p:nvPr/>
          </p:nvSpPr>
          <p:spPr bwMode="auto">
            <a:xfrm>
              <a:off x="13722350" y="3125788"/>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58"/>
            <p:cNvSpPr>
              <a:spLocks/>
            </p:cNvSpPr>
            <p:nvPr/>
          </p:nvSpPr>
          <p:spPr bwMode="auto">
            <a:xfrm>
              <a:off x="13687425" y="31194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8" name="Freeform 259"/>
            <p:cNvSpPr>
              <a:spLocks/>
            </p:cNvSpPr>
            <p:nvPr/>
          </p:nvSpPr>
          <p:spPr bwMode="auto">
            <a:xfrm>
              <a:off x="13636625" y="31194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9" name="Freeform 260"/>
            <p:cNvSpPr>
              <a:spLocks/>
            </p:cNvSpPr>
            <p:nvPr/>
          </p:nvSpPr>
          <p:spPr bwMode="auto">
            <a:xfrm>
              <a:off x="13611225" y="31194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0" name="Freeform 261"/>
            <p:cNvSpPr>
              <a:spLocks/>
            </p:cNvSpPr>
            <p:nvPr/>
          </p:nvSpPr>
          <p:spPr bwMode="auto">
            <a:xfrm>
              <a:off x="13592175" y="31035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1" name="Freeform 262"/>
            <p:cNvSpPr>
              <a:spLocks/>
            </p:cNvSpPr>
            <p:nvPr/>
          </p:nvSpPr>
          <p:spPr bwMode="auto">
            <a:xfrm>
              <a:off x="13557250" y="31035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2" name="Freeform 263"/>
            <p:cNvSpPr>
              <a:spLocks/>
            </p:cNvSpPr>
            <p:nvPr/>
          </p:nvSpPr>
          <p:spPr bwMode="auto">
            <a:xfrm>
              <a:off x="13401675" y="307816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3" name="Freeform 264"/>
            <p:cNvSpPr>
              <a:spLocks/>
            </p:cNvSpPr>
            <p:nvPr/>
          </p:nvSpPr>
          <p:spPr bwMode="auto">
            <a:xfrm>
              <a:off x="13360400" y="30781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4" name="Freeform 265"/>
            <p:cNvSpPr>
              <a:spLocks/>
            </p:cNvSpPr>
            <p:nvPr/>
          </p:nvSpPr>
          <p:spPr bwMode="auto">
            <a:xfrm>
              <a:off x="13319125" y="30781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5" name="Freeform 266"/>
            <p:cNvSpPr>
              <a:spLocks/>
            </p:cNvSpPr>
            <p:nvPr/>
          </p:nvSpPr>
          <p:spPr bwMode="auto">
            <a:xfrm>
              <a:off x="13287375" y="307816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6" name="Freeform 267"/>
            <p:cNvSpPr>
              <a:spLocks/>
            </p:cNvSpPr>
            <p:nvPr/>
          </p:nvSpPr>
          <p:spPr bwMode="auto">
            <a:xfrm>
              <a:off x="13268325" y="30781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7" name="Freeform 268"/>
            <p:cNvSpPr>
              <a:spLocks/>
            </p:cNvSpPr>
            <p:nvPr/>
          </p:nvSpPr>
          <p:spPr bwMode="auto">
            <a:xfrm>
              <a:off x="13246100" y="30781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8" name="Freeform 269"/>
            <p:cNvSpPr>
              <a:spLocks/>
            </p:cNvSpPr>
            <p:nvPr/>
          </p:nvSpPr>
          <p:spPr bwMode="auto">
            <a:xfrm>
              <a:off x="13214350" y="30781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9" name="Freeform 270"/>
            <p:cNvSpPr>
              <a:spLocks/>
            </p:cNvSpPr>
            <p:nvPr/>
          </p:nvSpPr>
          <p:spPr bwMode="auto">
            <a:xfrm>
              <a:off x="12880975" y="301783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0" name="Freeform 271"/>
            <p:cNvSpPr>
              <a:spLocks/>
            </p:cNvSpPr>
            <p:nvPr/>
          </p:nvSpPr>
          <p:spPr bwMode="auto">
            <a:xfrm>
              <a:off x="12703175" y="29892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1" name="Freeform 272"/>
            <p:cNvSpPr>
              <a:spLocks/>
            </p:cNvSpPr>
            <p:nvPr/>
          </p:nvSpPr>
          <p:spPr bwMode="auto">
            <a:xfrm>
              <a:off x="12642850" y="298608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2" name="Freeform 273"/>
            <p:cNvSpPr>
              <a:spLocks/>
            </p:cNvSpPr>
            <p:nvPr/>
          </p:nvSpPr>
          <p:spPr bwMode="auto">
            <a:xfrm>
              <a:off x="12557125" y="29765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3" name="Freeform 274"/>
            <p:cNvSpPr>
              <a:spLocks/>
            </p:cNvSpPr>
            <p:nvPr/>
          </p:nvSpPr>
          <p:spPr bwMode="auto">
            <a:xfrm>
              <a:off x="12528550" y="29733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4" name="Freeform 275"/>
            <p:cNvSpPr>
              <a:spLocks/>
            </p:cNvSpPr>
            <p:nvPr/>
          </p:nvSpPr>
          <p:spPr bwMode="auto">
            <a:xfrm>
              <a:off x="12496800" y="29702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5" name="Freeform 276"/>
            <p:cNvSpPr>
              <a:spLocks/>
            </p:cNvSpPr>
            <p:nvPr/>
          </p:nvSpPr>
          <p:spPr bwMode="auto">
            <a:xfrm>
              <a:off x="12287250" y="29448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6" name="Freeform 277"/>
            <p:cNvSpPr>
              <a:spLocks/>
            </p:cNvSpPr>
            <p:nvPr/>
          </p:nvSpPr>
          <p:spPr bwMode="auto">
            <a:xfrm>
              <a:off x="12242800" y="29384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7" name="Freeform 278"/>
            <p:cNvSpPr>
              <a:spLocks/>
            </p:cNvSpPr>
            <p:nvPr/>
          </p:nvSpPr>
          <p:spPr bwMode="auto">
            <a:xfrm>
              <a:off x="12169775" y="29289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8" name="Freeform 279"/>
            <p:cNvSpPr>
              <a:spLocks/>
            </p:cNvSpPr>
            <p:nvPr/>
          </p:nvSpPr>
          <p:spPr bwMode="auto">
            <a:xfrm>
              <a:off x="12077700" y="29162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9" name="Freeform 280"/>
            <p:cNvSpPr>
              <a:spLocks/>
            </p:cNvSpPr>
            <p:nvPr/>
          </p:nvSpPr>
          <p:spPr bwMode="auto">
            <a:xfrm>
              <a:off x="11807825" y="2871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0" name="Freeform 281"/>
            <p:cNvSpPr>
              <a:spLocks/>
            </p:cNvSpPr>
            <p:nvPr/>
          </p:nvSpPr>
          <p:spPr bwMode="auto">
            <a:xfrm>
              <a:off x="11763375" y="28654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1" name="Freeform 282"/>
            <p:cNvSpPr>
              <a:spLocks/>
            </p:cNvSpPr>
            <p:nvPr/>
          </p:nvSpPr>
          <p:spPr bwMode="auto">
            <a:xfrm>
              <a:off x="11706225" y="285908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2" name="Freeform 283"/>
            <p:cNvSpPr>
              <a:spLocks/>
            </p:cNvSpPr>
            <p:nvPr/>
          </p:nvSpPr>
          <p:spPr bwMode="auto">
            <a:xfrm>
              <a:off x="11569700" y="28463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3" name="Freeform 284"/>
            <p:cNvSpPr>
              <a:spLocks/>
            </p:cNvSpPr>
            <p:nvPr/>
          </p:nvSpPr>
          <p:spPr bwMode="auto">
            <a:xfrm>
              <a:off x="11515725" y="28400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4" name="Freeform 285"/>
            <p:cNvSpPr>
              <a:spLocks/>
            </p:cNvSpPr>
            <p:nvPr/>
          </p:nvSpPr>
          <p:spPr bwMode="auto">
            <a:xfrm>
              <a:off x="11461750" y="28368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5" name="Freeform 286"/>
            <p:cNvSpPr>
              <a:spLocks/>
            </p:cNvSpPr>
            <p:nvPr/>
          </p:nvSpPr>
          <p:spPr bwMode="auto">
            <a:xfrm>
              <a:off x="11436350" y="28368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6" name="Freeform 287"/>
            <p:cNvSpPr>
              <a:spLocks/>
            </p:cNvSpPr>
            <p:nvPr/>
          </p:nvSpPr>
          <p:spPr bwMode="auto">
            <a:xfrm>
              <a:off x="11179175" y="28146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7" name="Freeform 288"/>
            <p:cNvSpPr>
              <a:spLocks/>
            </p:cNvSpPr>
            <p:nvPr/>
          </p:nvSpPr>
          <p:spPr bwMode="auto">
            <a:xfrm>
              <a:off x="11115675" y="28082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8" name="Freeform 289"/>
            <p:cNvSpPr>
              <a:spLocks/>
            </p:cNvSpPr>
            <p:nvPr/>
          </p:nvSpPr>
          <p:spPr bwMode="auto">
            <a:xfrm>
              <a:off x="11080750" y="28082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9" name="Freeform 290"/>
            <p:cNvSpPr>
              <a:spLocks/>
            </p:cNvSpPr>
            <p:nvPr/>
          </p:nvSpPr>
          <p:spPr bwMode="auto">
            <a:xfrm>
              <a:off x="10931525" y="2776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0" name="Freeform 291"/>
            <p:cNvSpPr>
              <a:spLocks/>
            </p:cNvSpPr>
            <p:nvPr/>
          </p:nvSpPr>
          <p:spPr bwMode="auto">
            <a:xfrm>
              <a:off x="10868025" y="27733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1" name="Freeform 292"/>
            <p:cNvSpPr>
              <a:spLocks/>
            </p:cNvSpPr>
            <p:nvPr/>
          </p:nvSpPr>
          <p:spPr bwMode="auto">
            <a:xfrm>
              <a:off x="10785475" y="27733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2" name="Freeform 293"/>
            <p:cNvSpPr>
              <a:spLocks/>
            </p:cNvSpPr>
            <p:nvPr/>
          </p:nvSpPr>
          <p:spPr bwMode="auto">
            <a:xfrm>
              <a:off x="10731500" y="27733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94" name="Group 9593"/>
          <p:cNvGrpSpPr/>
          <p:nvPr/>
        </p:nvGrpSpPr>
        <p:grpSpPr>
          <a:xfrm>
            <a:off x="429352" y="2145304"/>
            <a:ext cx="8143523" cy="6948949"/>
            <a:chOff x="429352" y="2008144"/>
            <a:chExt cx="8143523" cy="6948949"/>
          </a:xfrm>
        </p:grpSpPr>
        <p:sp>
          <p:nvSpPr>
            <p:cNvPr id="10" name="TextBox 9"/>
            <p:cNvSpPr txBox="1"/>
            <p:nvPr/>
          </p:nvSpPr>
          <p:spPr>
            <a:xfrm rot="16200000">
              <a:off x="116357" y="4882374"/>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13" name="TextBox 12"/>
            <p:cNvSpPr txBox="1"/>
            <p:nvPr/>
          </p:nvSpPr>
          <p:spPr>
            <a:xfrm>
              <a:off x="4135496" y="2008144"/>
              <a:ext cx="2157962" cy="646331"/>
            </a:xfrm>
            <a:prstGeom prst="rect">
              <a:avLst/>
            </a:prstGeom>
            <a:noFill/>
          </p:spPr>
          <p:txBody>
            <a:bodyPr wrap="none" rtlCol="0">
              <a:spAutoFit/>
            </a:bodyPr>
            <a:lstStyle/>
            <a:p>
              <a:pPr algn="ctr"/>
              <a:r>
                <a:rPr lang="en-US" sz="3600" b="1" dirty="0">
                  <a:solidFill>
                    <a:schemeClr val="accent2"/>
                  </a:solidFill>
                </a:rPr>
                <a:t>Ki67 ≤20%</a:t>
              </a:r>
            </a:p>
          </p:txBody>
        </p:sp>
        <p:grpSp>
          <p:nvGrpSpPr>
            <p:cNvPr id="17" name="Group 16"/>
            <p:cNvGrpSpPr/>
            <p:nvPr/>
          </p:nvGrpSpPr>
          <p:grpSpPr>
            <a:xfrm>
              <a:off x="1149399" y="2684206"/>
              <a:ext cx="7316176" cy="5147187"/>
              <a:chOff x="-9372410" y="1648289"/>
              <a:chExt cx="8704518" cy="6666982"/>
            </a:xfrm>
          </p:grpSpPr>
          <p:sp>
            <p:nvSpPr>
              <p:cNvPr id="18" name="Rectangle 15">
                <a:extLst>
                  <a:ext uri="{FF2B5EF4-FFF2-40B4-BE49-F238E27FC236}">
                    <a16:creationId xmlns:a16="http://schemas.microsoft.com/office/drawing/2014/main" id="{B5CD9D22-EF0E-2F2A-F8F0-8F207294E04D}"/>
                  </a:ext>
                </a:extLst>
              </p:cNvPr>
              <p:cNvSpPr>
                <a:spLocks noChangeArrowheads="1"/>
              </p:cNvSpPr>
              <p:nvPr/>
            </p:nvSpPr>
            <p:spPr bwMode="auto">
              <a:xfrm>
                <a:off x="-9026337" y="7582709"/>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0</a:t>
                </a:r>
                <a:endParaRPr lang="en-US" altLang="en-US" sz="4800" b="1">
                  <a:solidFill>
                    <a:schemeClr val="bg1"/>
                  </a:solidFill>
                </a:endParaRPr>
              </a:p>
            </p:txBody>
          </p:sp>
          <p:sp>
            <p:nvSpPr>
              <p:cNvPr id="19" name="Rectangle 16">
                <a:extLst>
                  <a:ext uri="{FF2B5EF4-FFF2-40B4-BE49-F238E27FC236}">
                    <a16:creationId xmlns:a16="http://schemas.microsoft.com/office/drawing/2014/main" id="{825725F5-3F92-8921-DA68-268BE0C74489}"/>
                  </a:ext>
                </a:extLst>
              </p:cNvPr>
              <p:cNvSpPr>
                <a:spLocks noChangeArrowheads="1"/>
              </p:cNvSpPr>
              <p:nvPr/>
            </p:nvSpPr>
            <p:spPr bwMode="auto">
              <a:xfrm>
                <a:off x="-9196715" y="5206816"/>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40</a:t>
                </a:r>
                <a:endParaRPr lang="en-US" altLang="en-US" sz="4800" b="1">
                  <a:solidFill>
                    <a:schemeClr val="bg1"/>
                  </a:solidFill>
                </a:endParaRPr>
              </a:p>
            </p:txBody>
          </p:sp>
          <p:sp>
            <p:nvSpPr>
              <p:cNvPr id="20" name="Rectangle 17">
                <a:extLst>
                  <a:ext uri="{FF2B5EF4-FFF2-40B4-BE49-F238E27FC236}">
                    <a16:creationId xmlns:a16="http://schemas.microsoft.com/office/drawing/2014/main" id="{6FAA1781-4D28-6A7A-7418-575549F35316}"/>
                  </a:ext>
                </a:extLst>
              </p:cNvPr>
              <p:cNvSpPr>
                <a:spLocks noChangeArrowheads="1"/>
              </p:cNvSpPr>
              <p:nvPr/>
            </p:nvSpPr>
            <p:spPr bwMode="auto">
              <a:xfrm>
                <a:off x="-9196715" y="4024183"/>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60</a:t>
                </a:r>
                <a:endParaRPr lang="en-US" altLang="en-US" sz="4800" b="1">
                  <a:solidFill>
                    <a:schemeClr val="bg1"/>
                  </a:solidFill>
                </a:endParaRPr>
              </a:p>
            </p:txBody>
          </p:sp>
          <p:sp>
            <p:nvSpPr>
              <p:cNvPr id="21" name="Rectangle 18">
                <a:extLst>
                  <a:ext uri="{FF2B5EF4-FFF2-40B4-BE49-F238E27FC236}">
                    <a16:creationId xmlns:a16="http://schemas.microsoft.com/office/drawing/2014/main" id="{5C5F3599-78F4-2ADB-CD2D-ABEDF9BBCCED}"/>
                  </a:ext>
                </a:extLst>
              </p:cNvPr>
              <p:cNvSpPr>
                <a:spLocks noChangeArrowheads="1"/>
              </p:cNvSpPr>
              <p:nvPr/>
            </p:nvSpPr>
            <p:spPr bwMode="auto">
              <a:xfrm>
                <a:off x="-9196715" y="2836237"/>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80</a:t>
                </a:r>
                <a:endParaRPr lang="en-US" altLang="en-US" sz="4800" b="1">
                  <a:solidFill>
                    <a:schemeClr val="bg1"/>
                  </a:solidFill>
                </a:endParaRPr>
              </a:p>
            </p:txBody>
          </p:sp>
          <p:sp>
            <p:nvSpPr>
              <p:cNvPr id="22" name="Rectangle 19">
                <a:extLst>
                  <a:ext uri="{FF2B5EF4-FFF2-40B4-BE49-F238E27FC236}">
                    <a16:creationId xmlns:a16="http://schemas.microsoft.com/office/drawing/2014/main" id="{A63057C1-CAFB-EE99-D671-F4B5FD79F16E}"/>
                  </a:ext>
                </a:extLst>
              </p:cNvPr>
              <p:cNvSpPr>
                <a:spLocks noChangeArrowheads="1"/>
              </p:cNvSpPr>
              <p:nvPr/>
            </p:nvSpPr>
            <p:spPr bwMode="auto">
              <a:xfrm>
                <a:off x="-9372410" y="1648289"/>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dirty="0">
                    <a:solidFill>
                      <a:schemeClr val="bg1"/>
                    </a:solidFill>
                  </a:rPr>
                  <a:t>100</a:t>
                </a:r>
                <a:endParaRPr lang="en-US" altLang="en-US" sz="4800" b="1" dirty="0">
                  <a:solidFill>
                    <a:schemeClr val="bg1"/>
                  </a:solidFill>
                </a:endParaRPr>
              </a:p>
            </p:txBody>
          </p:sp>
          <p:sp>
            <p:nvSpPr>
              <p:cNvPr id="23" name="Rectangle 20">
                <a:extLst>
                  <a:ext uri="{FF2B5EF4-FFF2-40B4-BE49-F238E27FC236}">
                    <a16:creationId xmlns:a16="http://schemas.microsoft.com/office/drawing/2014/main" id="{7A49FCEE-F3A0-2DF9-AA77-8B9F494A8872}"/>
                  </a:ext>
                </a:extLst>
              </p:cNvPr>
              <p:cNvSpPr>
                <a:spLocks noChangeArrowheads="1"/>
              </p:cNvSpPr>
              <p:nvPr/>
            </p:nvSpPr>
            <p:spPr bwMode="auto">
              <a:xfrm>
                <a:off x="-8487010"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0</a:t>
                </a:r>
                <a:endParaRPr lang="en-US" altLang="en-US" sz="4400" b="1">
                  <a:solidFill>
                    <a:schemeClr val="bg1"/>
                  </a:solidFill>
                </a:endParaRPr>
              </a:p>
            </p:txBody>
          </p:sp>
          <p:sp>
            <p:nvSpPr>
              <p:cNvPr id="24" name="Rectangle 21">
                <a:extLst>
                  <a:ext uri="{FF2B5EF4-FFF2-40B4-BE49-F238E27FC236}">
                    <a16:creationId xmlns:a16="http://schemas.microsoft.com/office/drawing/2014/main" id="{5F34EF04-D780-B799-0108-7A85029823A4}"/>
                  </a:ext>
                </a:extLst>
              </p:cNvPr>
              <p:cNvSpPr>
                <a:spLocks noChangeArrowheads="1"/>
              </p:cNvSpPr>
              <p:nvPr/>
            </p:nvSpPr>
            <p:spPr bwMode="auto">
              <a:xfrm>
                <a:off x="-7563223" y="8006126"/>
                <a:ext cx="142230"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6</a:t>
                </a:r>
                <a:endParaRPr lang="en-US" altLang="en-US" sz="4400" b="1">
                  <a:solidFill>
                    <a:schemeClr val="bg1"/>
                  </a:solidFill>
                </a:endParaRPr>
              </a:p>
            </p:txBody>
          </p:sp>
          <p:sp>
            <p:nvSpPr>
              <p:cNvPr id="25" name="Rectangle 22">
                <a:extLst>
                  <a:ext uri="{FF2B5EF4-FFF2-40B4-BE49-F238E27FC236}">
                    <a16:creationId xmlns:a16="http://schemas.microsoft.com/office/drawing/2014/main" id="{7A18D3FB-4FB3-3ECC-EBE9-2105636FAE63}"/>
                  </a:ext>
                </a:extLst>
              </p:cNvPr>
              <p:cNvSpPr>
                <a:spLocks noChangeArrowheads="1"/>
              </p:cNvSpPr>
              <p:nvPr/>
            </p:nvSpPr>
            <p:spPr bwMode="auto">
              <a:xfrm>
                <a:off x="-6700399"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12</a:t>
                </a:r>
                <a:endParaRPr lang="en-US" altLang="en-US" sz="4400" b="1">
                  <a:solidFill>
                    <a:schemeClr val="bg1"/>
                  </a:solidFill>
                </a:endParaRPr>
              </a:p>
            </p:txBody>
          </p:sp>
          <p:sp>
            <p:nvSpPr>
              <p:cNvPr id="26" name="Rectangle 23">
                <a:extLst>
                  <a:ext uri="{FF2B5EF4-FFF2-40B4-BE49-F238E27FC236}">
                    <a16:creationId xmlns:a16="http://schemas.microsoft.com/office/drawing/2014/main" id="{B6A5FD35-EC8A-9041-B6BB-16B31E377F91}"/>
                  </a:ext>
                </a:extLst>
              </p:cNvPr>
              <p:cNvSpPr>
                <a:spLocks noChangeArrowheads="1"/>
              </p:cNvSpPr>
              <p:nvPr/>
            </p:nvSpPr>
            <p:spPr bwMode="auto">
              <a:xfrm>
                <a:off x="-3884365"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30</a:t>
                </a:r>
                <a:endParaRPr lang="en-US" altLang="en-US" sz="4400" b="1">
                  <a:solidFill>
                    <a:schemeClr val="bg1"/>
                  </a:solidFill>
                </a:endParaRPr>
              </a:p>
            </p:txBody>
          </p:sp>
          <p:sp>
            <p:nvSpPr>
              <p:cNvPr id="27" name="Rectangle 24">
                <a:extLst>
                  <a:ext uri="{FF2B5EF4-FFF2-40B4-BE49-F238E27FC236}">
                    <a16:creationId xmlns:a16="http://schemas.microsoft.com/office/drawing/2014/main" id="{385FA291-EFB1-9B7B-629D-1D7DDEB26D5C}"/>
                  </a:ext>
                </a:extLst>
              </p:cNvPr>
              <p:cNvSpPr>
                <a:spLocks noChangeArrowheads="1"/>
              </p:cNvSpPr>
              <p:nvPr/>
            </p:nvSpPr>
            <p:spPr bwMode="auto">
              <a:xfrm>
                <a:off x="-4820385"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24</a:t>
                </a:r>
                <a:endParaRPr lang="en-US" altLang="en-US" sz="4400" b="1">
                  <a:solidFill>
                    <a:schemeClr val="bg1"/>
                  </a:solidFill>
                </a:endParaRPr>
              </a:p>
            </p:txBody>
          </p:sp>
          <p:sp>
            <p:nvSpPr>
              <p:cNvPr id="28" name="Rectangle 25">
                <a:extLst>
                  <a:ext uri="{FF2B5EF4-FFF2-40B4-BE49-F238E27FC236}">
                    <a16:creationId xmlns:a16="http://schemas.microsoft.com/office/drawing/2014/main" id="{F3CDBE9C-E93D-22BD-DACE-BF3D3978C00D}"/>
                  </a:ext>
                </a:extLst>
              </p:cNvPr>
              <p:cNvSpPr>
                <a:spLocks noChangeArrowheads="1"/>
              </p:cNvSpPr>
              <p:nvPr/>
            </p:nvSpPr>
            <p:spPr bwMode="auto">
              <a:xfrm>
                <a:off x="-5776611"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18</a:t>
                </a:r>
                <a:endParaRPr lang="en-US" altLang="en-US" sz="4400" b="1">
                  <a:solidFill>
                    <a:schemeClr val="bg1"/>
                  </a:solidFill>
                </a:endParaRPr>
              </a:p>
            </p:txBody>
          </p:sp>
          <p:sp>
            <p:nvSpPr>
              <p:cNvPr id="29" name="Rectangle 26">
                <a:extLst>
                  <a:ext uri="{FF2B5EF4-FFF2-40B4-BE49-F238E27FC236}">
                    <a16:creationId xmlns:a16="http://schemas.microsoft.com/office/drawing/2014/main" id="{B6E8BE2D-A464-AE45-31AB-CEA9B1270274}"/>
                  </a:ext>
                </a:extLst>
              </p:cNvPr>
              <p:cNvSpPr>
                <a:spLocks noChangeArrowheads="1"/>
              </p:cNvSpPr>
              <p:nvPr/>
            </p:nvSpPr>
            <p:spPr bwMode="auto">
              <a:xfrm>
                <a:off x="-2943030"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36</a:t>
                </a:r>
                <a:endParaRPr lang="en-US" altLang="en-US" sz="4400" b="1">
                  <a:solidFill>
                    <a:schemeClr val="bg1"/>
                  </a:solidFill>
                </a:endParaRPr>
              </a:p>
            </p:txBody>
          </p:sp>
          <p:sp>
            <p:nvSpPr>
              <p:cNvPr id="30" name="Rectangle 27">
                <a:extLst>
                  <a:ext uri="{FF2B5EF4-FFF2-40B4-BE49-F238E27FC236}">
                    <a16:creationId xmlns:a16="http://schemas.microsoft.com/office/drawing/2014/main" id="{95C5B1C8-0A70-7B16-C6A5-924D7F457EA9}"/>
                  </a:ext>
                </a:extLst>
              </p:cNvPr>
              <p:cNvSpPr>
                <a:spLocks noChangeArrowheads="1"/>
              </p:cNvSpPr>
              <p:nvPr/>
            </p:nvSpPr>
            <p:spPr bwMode="auto">
              <a:xfrm>
                <a:off x="-203944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42</a:t>
                </a:r>
                <a:endParaRPr lang="en-US" altLang="en-US" sz="4400" b="1">
                  <a:solidFill>
                    <a:schemeClr val="bg1"/>
                  </a:solidFill>
                </a:endParaRPr>
              </a:p>
            </p:txBody>
          </p:sp>
          <p:sp>
            <p:nvSpPr>
              <p:cNvPr id="31" name="Rectangle 28">
                <a:extLst>
                  <a:ext uri="{FF2B5EF4-FFF2-40B4-BE49-F238E27FC236}">
                    <a16:creationId xmlns:a16="http://schemas.microsoft.com/office/drawing/2014/main" id="{6CEE2D7D-6D8F-DE5D-5043-F9658FC35975}"/>
                  </a:ext>
                </a:extLst>
              </p:cNvPr>
              <p:cNvSpPr>
                <a:spLocks noChangeArrowheads="1"/>
              </p:cNvSpPr>
              <p:nvPr/>
            </p:nvSpPr>
            <p:spPr bwMode="auto">
              <a:xfrm>
                <a:off x="-1133206" y="8006126"/>
                <a:ext cx="284456" cy="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a:defRPr/>
                </a:pPr>
                <a:r>
                  <a:rPr lang="en-US" altLang="en-US" sz="2000" b="1">
                    <a:solidFill>
                      <a:schemeClr val="bg1"/>
                    </a:solidFill>
                  </a:rPr>
                  <a:t>48</a:t>
                </a:r>
                <a:endParaRPr lang="en-US" altLang="en-US" sz="4400" b="1">
                  <a:solidFill>
                    <a:schemeClr val="bg1"/>
                  </a:solidFill>
                </a:endParaRPr>
              </a:p>
            </p:txBody>
          </p:sp>
          <p:sp>
            <p:nvSpPr>
              <p:cNvPr id="32" name="Rectangle 54">
                <a:extLst>
                  <a:ext uri="{FF2B5EF4-FFF2-40B4-BE49-F238E27FC236}">
                    <a16:creationId xmlns:a16="http://schemas.microsoft.com/office/drawing/2014/main" id="{FD316FA7-0703-616F-B8A0-337461E529A7}"/>
                  </a:ext>
                </a:extLst>
              </p:cNvPr>
              <p:cNvSpPr>
                <a:spLocks noChangeArrowheads="1"/>
              </p:cNvSpPr>
              <p:nvPr/>
            </p:nvSpPr>
            <p:spPr bwMode="auto">
              <a:xfrm>
                <a:off x="-9196715" y="639476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20</a:t>
                </a:r>
                <a:endParaRPr lang="en-US" altLang="en-US" sz="4800" b="1">
                  <a:solidFill>
                    <a:schemeClr val="bg1"/>
                  </a:solidFill>
                </a:endParaRPr>
              </a:p>
            </p:txBody>
          </p:sp>
          <p:sp>
            <p:nvSpPr>
              <p:cNvPr id="33" name="Rectangle 55">
                <a:extLst>
                  <a:ext uri="{FF2B5EF4-FFF2-40B4-BE49-F238E27FC236}">
                    <a16:creationId xmlns:a16="http://schemas.microsoft.com/office/drawing/2014/main" id="{101D1E93-53BC-0175-1D47-81B4F151696D}"/>
                  </a:ext>
                </a:extLst>
              </p:cNvPr>
              <p:cNvSpPr>
                <a:spLocks noChangeArrowheads="1"/>
              </p:cNvSpPr>
              <p:nvPr/>
            </p:nvSpPr>
            <p:spPr bwMode="auto">
              <a:xfrm>
                <a:off x="-9196715" y="698474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10</a:t>
                </a:r>
                <a:endParaRPr lang="en-US" altLang="en-US" sz="4800" b="1">
                  <a:solidFill>
                    <a:schemeClr val="bg1"/>
                  </a:solidFill>
                </a:endParaRPr>
              </a:p>
            </p:txBody>
          </p:sp>
          <p:sp>
            <p:nvSpPr>
              <p:cNvPr id="34" name="Rectangle 56">
                <a:extLst>
                  <a:ext uri="{FF2B5EF4-FFF2-40B4-BE49-F238E27FC236}">
                    <a16:creationId xmlns:a16="http://schemas.microsoft.com/office/drawing/2014/main" id="{64F61D0A-FB46-3A8D-11C1-63035A5D7FB5}"/>
                  </a:ext>
                </a:extLst>
              </p:cNvPr>
              <p:cNvSpPr>
                <a:spLocks noChangeArrowheads="1"/>
              </p:cNvSpPr>
              <p:nvPr/>
            </p:nvSpPr>
            <p:spPr bwMode="auto">
              <a:xfrm>
                <a:off x="-9196715" y="461682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50</a:t>
                </a:r>
                <a:endParaRPr lang="en-US" altLang="en-US" sz="4800" b="1">
                  <a:solidFill>
                    <a:schemeClr val="bg1"/>
                  </a:solidFill>
                </a:endParaRPr>
              </a:p>
            </p:txBody>
          </p:sp>
          <p:sp>
            <p:nvSpPr>
              <p:cNvPr id="35" name="Rectangle 57">
                <a:extLst>
                  <a:ext uri="{FF2B5EF4-FFF2-40B4-BE49-F238E27FC236}">
                    <a16:creationId xmlns:a16="http://schemas.microsoft.com/office/drawing/2014/main" id="{7E5286ED-EFAF-E345-1690-A5C7389A2ADA}"/>
                  </a:ext>
                </a:extLst>
              </p:cNvPr>
              <p:cNvSpPr>
                <a:spLocks noChangeArrowheads="1"/>
              </p:cNvSpPr>
              <p:nvPr/>
            </p:nvSpPr>
            <p:spPr bwMode="auto">
              <a:xfrm>
                <a:off x="-9196715" y="3428881"/>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70</a:t>
                </a:r>
                <a:endParaRPr lang="en-US" altLang="en-US" sz="4800" b="1">
                  <a:solidFill>
                    <a:schemeClr val="bg1"/>
                  </a:solidFill>
                </a:endParaRPr>
              </a:p>
            </p:txBody>
          </p:sp>
          <p:sp>
            <p:nvSpPr>
              <p:cNvPr id="36" name="Rectangle 58">
                <a:extLst>
                  <a:ext uri="{FF2B5EF4-FFF2-40B4-BE49-F238E27FC236}">
                    <a16:creationId xmlns:a16="http://schemas.microsoft.com/office/drawing/2014/main" id="{CE7078EB-3A9D-8211-41F6-254FE19BD3F1}"/>
                  </a:ext>
                </a:extLst>
              </p:cNvPr>
              <p:cNvSpPr>
                <a:spLocks noChangeArrowheads="1"/>
              </p:cNvSpPr>
              <p:nvPr/>
            </p:nvSpPr>
            <p:spPr bwMode="auto">
              <a:xfrm>
                <a:off x="-9196715" y="224624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90</a:t>
                </a:r>
                <a:endParaRPr lang="en-US" altLang="en-US" sz="4800" b="1">
                  <a:solidFill>
                    <a:schemeClr val="bg1"/>
                  </a:solidFill>
                </a:endParaRPr>
              </a:p>
            </p:txBody>
          </p:sp>
          <p:sp>
            <p:nvSpPr>
              <p:cNvPr id="37" name="Rectangle 59">
                <a:extLst>
                  <a:ext uri="{FF2B5EF4-FFF2-40B4-BE49-F238E27FC236}">
                    <a16:creationId xmlns:a16="http://schemas.microsoft.com/office/drawing/2014/main" id="{7F304A66-65D0-A221-9964-FE3E3D2EF216}"/>
                  </a:ext>
                </a:extLst>
              </p:cNvPr>
              <p:cNvSpPr>
                <a:spLocks noChangeArrowheads="1"/>
              </p:cNvSpPr>
              <p:nvPr/>
            </p:nvSpPr>
            <p:spPr bwMode="auto">
              <a:xfrm>
                <a:off x="-9196715" y="5804774"/>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a:defRPr/>
                </a:pPr>
                <a:r>
                  <a:rPr lang="en-US" altLang="en-US" sz="2400" b="1">
                    <a:solidFill>
                      <a:schemeClr val="bg1"/>
                    </a:solidFill>
                  </a:rPr>
                  <a:t>30</a:t>
                </a:r>
                <a:endParaRPr lang="en-US" altLang="en-US" sz="4800" b="1">
                  <a:solidFill>
                    <a:schemeClr val="bg1"/>
                  </a:solidFill>
                </a:endParaRPr>
              </a:p>
            </p:txBody>
          </p:sp>
          <p:grpSp>
            <p:nvGrpSpPr>
              <p:cNvPr id="38" name="Group 37"/>
              <p:cNvGrpSpPr/>
              <p:nvPr/>
            </p:nvGrpSpPr>
            <p:grpSpPr>
              <a:xfrm>
                <a:off x="-8781543" y="1734192"/>
                <a:ext cx="8113651" cy="6221441"/>
                <a:chOff x="1653949" y="1715595"/>
                <a:chExt cx="7269957" cy="5574507"/>
              </a:xfrm>
            </p:grpSpPr>
            <p:sp>
              <p:nvSpPr>
                <p:cNvPr id="39" name="Line 50">
                  <a:extLst>
                    <a:ext uri="{FF2B5EF4-FFF2-40B4-BE49-F238E27FC236}">
                      <a16:creationId xmlns:a16="http://schemas.microsoft.com/office/drawing/2014/main" id="{5F80F321-8D26-DA6E-2709-C09D34AC3C8E}"/>
                    </a:ext>
                  </a:extLst>
                </p:cNvPr>
                <p:cNvSpPr>
                  <a:spLocks noChangeShapeType="1"/>
                </p:cNvSpPr>
                <p:nvPr/>
              </p:nvSpPr>
              <p:spPr bwMode="auto">
                <a:xfrm flipH="1">
                  <a:off x="1653949" y="179179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0" name="Line 51">
                  <a:extLst>
                    <a:ext uri="{FF2B5EF4-FFF2-40B4-BE49-F238E27FC236}">
                      <a16:creationId xmlns:a16="http://schemas.microsoft.com/office/drawing/2014/main" id="{8EDAF271-F046-98C4-2BE8-D9EF9DA7E68A}"/>
                    </a:ext>
                  </a:extLst>
                </p:cNvPr>
                <p:cNvSpPr>
                  <a:spLocks noChangeShapeType="1"/>
                </p:cNvSpPr>
                <p:nvPr/>
              </p:nvSpPr>
              <p:spPr bwMode="auto">
                <a:xfrm flipH="1">
                  <a:off x="1653949" y="28562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1" name="Line 52">
                  <a:extLst>
                    <a:ext uri="{FF2B5EF4-FFF2-40B4-BE49-F238E27FC236}">
                      <a16:creationId xmlns:a16="http://schemas.microsoft.com/office/drawing/2014/main" id="{EC4864DD-AA7C-1C38-EB1E-A95DEEDCF2AE}"/>
                    </a:ext>
                  </a:extLst>
                </p:cNvPr>
                <p:cNvSpPr>
                  <a:spLocks noChangeShapeType="1"/>
                </p:cNvSpPr>
                <p:nvPr/>
              </p:nvSpPr>
              <p:spPr bwMode="auto">
                <a:xfrm flipH="1">
                  <a:off x="1653949" y="3915870"/>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2" name="Line 53">
                  <a:extLst>
                    <a:ext uri="{FF2B5EF4-FFF2-40B4-BE49-F238E27FC236}">
                      <a16:creationId xmlns:a16="http://schemas.microsoft.com/office/drawing/2014/main" id="{A2E86EF8-52A6-38FA-5C88-03A45760C9A9}"/>
                    </a:ext>
                  </a:extLst>
                </p:cNvPr>
                <p:cNvSpPr>
                  <a:spLocks noChangeShapeType="1"/>
                </p:cNvSpPr>
                <p:nvPr/>
              </p:nvSpPr>
              <p:spPr bwMode="auto">
                <a:xfrm flipH="1">
                  <a:off x="1653949" y="49802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3" name="Line 60">
                  <a:extLst>
                    <a:ext uri="{FF2B5EF4-FFF2-40B4-BE49-F238E27FC236}">
                      <a16:creationId xmlns:a16="http://schemas.microsoft.com/office/drawing/2014/main" id="{2C6CA599-DC01-77E1-C6AC-C5AB9A731AE2}"/>
                    </a:ext>
                  </a:extLst>
                </p:cNvPr>
                <p:cNvSpPr>
                  <a:spLocks noChangeShapeType="1"/>
                </p:cNvSpPr>
                <p:nvPr/>
              </p:nvSpPr>
              <p:spPr bwMode="auto">
                <a:xfrm flipH="1">
                  <a:off x="1653949" y="60399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4" name="Line 61">
                  <a:extLst>
                    <a:ext uri="{FF2B5EF4-FFF2-40B4-BE49-F238E27FC236}">
                      <a16:creationId xmlns:a16="http://schemas.microsoft.com/office/drawing/2014/main" id="{4971962A-B5A6-0E62-0784-400CE933810B}"/>
                    </a:ext>
                  </a:extLst>
                </p:cNvPr>
                <p:cNvSpPr>
                  <a:spLocks noChangeShapeType="1"/>
                </p:cNvSpPr>
                <p:nvPr/>
              </p:nvSpPr>
              <p:spPr bwMode="auto">
                <a:xfrm flipH="1">
                  <a:off x="1653949" y="710436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5" name="Line 62">
                  <a:extLst>
                    <a:ext uri="{FF2B5EF4-FFF2-40B4-BE49-F238E27FC236}">
                      <a16:creationId xmlns:a16="http://schemas.microsoft.com/office/drawing/2014/main" id="{B21E78A6-66AF-3ED2-032E-DACB3A2BAC23}"/>
                    </a:ext>
                  </a:extLst>
                </p:cNvPr>
                <p:cNvSpPr>
                  <a:spLocks noChangeShapeType="1"/>
                </p:cNvSpPr>
                <p:nvPr/>
              </p:nvSpPr>
              <p:spPr bwMode="auto">
                <a:xfrm flipH="1">
                  <a:off x="1653949" y="2322813"/>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6" name="Line 63">
                  <a:extLst>
                    <a:ext uri="{FF2B5EF4-FFF2-40B4-BE49-F238E27FC236}">
                      <a16:creationId xmlns:a16="http://schemas.microsoft.com/office/drawing/2014/main" id="{C54227A5-D419-925D-FD5D-3218097BCEB2}"/>
                    </a:ext>
                  </a:extLst>
                </p:cNvPr>
                <p:cNvSpPr>
                  <a:spLocks noChangeShapeType="1"/>
                </p:cNvSpPr>
                <p:nvPr/>
              </p:nvSpPr>
              <p:spPr bwMode="auto">
                <a:xfrm flipH="1">
                  <a:off x="1653949" y="3387232"/>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7" name="Line 64">
                  <a:extLst>
                    <a:ext uri="{FF2B5EF4-FFF2-40B4-BE49-F238E27FC236}">
                      <a16:creationId xmlns:a16="http://schemas.microsoft.com/office/drawing/2014/main" id="{57D73FAD-C813-CC8A-9783-648411EAA86B}"/>
                    </a:ext>
                  </a:extLst>
                </p:cNvPr>
                <p:cNvSpPr>
                  <a:spLocks noChangeShapeType="1"/>
                </p:cNvSpPr>
                <p:nvPr/>
              </p:nvSpPr>
              <p:spPr bwMode="auto">
                <a:xfrm flipH="1">
                  <a:off x="1653949" y="4446888"/>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8" name="Line 65">
                  <a:extLst>
                    <a:ext uri="{FF2B5EF4-FFF2-40B4-BE49-F238E27FC236}">
                      <a16:creationId xmlns:a16="http://schemas.microsoft.com/office/drawing/2014/main" id="{D84D8208-8A13-A80C-0DF5-E228F980AC8A}"/>
                    </a:ext>
                  </a:extLst>
                </p:cNvPr>
                <p:cNvSpPr>
                  <a:spLocks noChangeShapeType="1"/>
                </p:cNvSpPr>
                <p:nvPr/>
              </p:nvSpPr>
              <p:spPr bwMode="auto">
                <a:xfrm flipH="1">
                  <a:off x="1653949" y="5508926"/>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49" name="Line 66">
                  <a:extLst>
                    <a:ext uri="{FF2B5EF4-FFF2-40B4-BE49-F238E27FC236}">
                      <a16:creationId xmlns:a16="http://schemas.microsoft.com/office/drawing/2014/main" id="{15E24DEF-1A98-3856-6F96-3E880AA4CE3F}"/>
                    </a:ext>
                  </a:extLst>
                </p:cNvPr>
                <p:cNvSpPr>
                  <a:spLocks noChangeShapeType="1"/>
                </p:cNvSpPr>
                <p:nvPr/>
              </p:nvSpPr>
              <p:spPr bwMode="auto">
                <a:xfrm flipH="1">
                  <a:off x="1653949" y="6573345"/>
                  <a:ext cx="109538" cy="0"/>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0" name="Freeform 67">
                  <a:extLst>
                    <a:ext uri="{FF2B5EF4-FFF2-40B4-BE49-F238E27FC236}">
                      <a16:creationId xmlns:a16="http://schemas.microsoft.com/office/drawing/2014/main" id="{F160C9E7-9936-17FB-3C79-09D4428B1EFF}"/>
                    </a:ext>
                  </a:extLst>
                </p:cNvPr>
                <p:cNvSpPr>
                  <a:spLocks/>
                </p:cNvSpPr>
                <p:nvPr/>
              </p:nvSpPr>
              <p:spPr bwMode="auto">
                <a:xfrm>
                  <a:off x="1763486" y="1715595"/>
                  <a:ext cx="7160420" cy="5469732"/>
                </a:xfrm>
                <a:custGeom>
                  <a:avLst/>
                  <a:gdLst>
                    <a:gd name="T0" fmla="*/ 3007 w 3007"/>
                    <a:gd name="T1" fmla="*/ 2297 h 2297"/>
                    <a:gd name="T2" fmla="*/ 0 w 3007"/>
                    <a:gd name="T3" fmla="*/ 2297 h 2297"/>
                    <a:gd name="T4" fmla="*/ 0 w 3007"/>
                    <a:gd name="T5" fmla="*/ 0 h 2297"/>
                  </a:gdLst>
                  <a:ahLst/>
                  <a:cxnLst>
                    <a:cxn ang="0">
                      <a:pos x="T0" y="T1"/>
                    </a:cxn>
                    <a:cxn ang="0">
                      <a:pos x="T2" y="T3"/>
                    </a:cxn>
                    <a:cxn ang="0">
                      <a:pos x="T4" y="T5"/>
                    </a:cxn>
                  </a:cxnLst>
                  <a:rect l="0" t="0" r="r" b="b"/>
                  <a:pathLst>
                    <a:path w="3007" h="2297">
                      <a:moveTo>
                        <a:pt x="3007" y="2297"/>
                      </a:moveTo>
                      <a:lnTo>
                        <a:pt x="0" y="2297"/>
                      </a:lnTo>
                      <a:lnTo>
                        <a:pt x="0" y="0"/>
                      </a:lnTo>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1" name="Line 69">
                  <a:extLst>
                    <a:ext uri="{FF2B5EF4-FFF2-40B4-BE49-F238E27FC236}">
                      <a16:creationId xmlns:a16="http://schemas.microsoft.com/office/drawing/2014/main" id="{B85A4E76-215A-4236-B48F-D7B9E4223BAD}"/>
                    </a:ext>
                  </a:extLst>
                </p:cNvPr>
                <p:cNvSpPr>
                  <a:spLocks noChangeShapeType="1"/>
                </p:cNvSpPr>
                <p:nvPr/>
              </p:nvSpPr>
              <p:spPr bwMode="auto">
                <a:xfrm>
                  <a:off x="198106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2" name="Line 70">
                  <a:extLst>
                    <a:ext uri="{FF2B5EF4-FFF2-40B4-BE49-F238E27FC236}">
                      <a16:creationId xmlns:a16="http://schemas.microsoft.com/office/drawing/2014/main" id="{6B20E300-9661-CFAB-E70F-AE300D1D4DEB}"/>
                    </a:ext>
                  </a:extLst>
                </p:cNvPr>
                <p:cNvSpPr>
                  <a:spLocks noChangeShapeType="1"/>
                </p:cNvSpPr>
                <p:nvPr/>
              </p:nvSpPr>
              <p:spPr bwMode="auto">
                <a:xfrm>
                  <a:off x="3649862"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3" name="Line 71">
                  <a:extLst>
                    <a:ext uri="{FF2B5EF4-FFF2-40B4-BE49-F238E27FC236}">
                      <a16:creationId xmlns:a16="http://schemas.microsoft.com/office/drawing/2014/main" id="{B60363EA-4667-9A71-AAFF-EA52A851CB33}"/>
                    </a:ext>
                  </a:extLst>
                </p:cNvPr>
                <p:cNvSpPr>
                  <a:spLocks noChangeShapeType="1"/>
                </p:cNvSpPr>
                <p:nvPr/>
              </p:nvSpPr>
              <p:spPr bwMode="auto">
                <a:xfrm>
                  <a:off x="5332002"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4" name="Line 72">
                  <a:extLst>
                    <a:ext uri="{FF2B5EF4-FFF2-40B4-BE49-F238E27FC236}">
                      <a16:creationId xmlns:a16="http://schemas.microsoft.com/office/drawing/2014/main" id="{B813C89F-D4A1-A089-C890-3B9DB5675460}"/>
                    </a:ext>
                  </a:extLst>
                </p:cNvPr>
                <p:cNvSpPr>
                  <a:spLocks noChangeShapeType="1"/>
                </p:cNvSpPr>
                <p:nvPr/>
              </p:nvSpPr>
              <p:spPr bwMode="auto">
                <a:xfrm>
                  <a:off x="2808791"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5" name="Line 73">
                  <a:extLst>
                    <a:ext uri="{FF2B5EF4-FFF2-40B4-BE49-F238E27FC236}">
                      <a16:creationId xmlns:a16="http://schemas.microsoft.com/office/drawing/2014/main" id="{2E6B6BFC-E319-10F8-1335-266CCD7C4B16}"/>
                    </a:ext>
                  </a:extLst>
                </p:cNvPr>
                <p:cNvSpPr>
                  <a:spLocks noChangeShapeType="1"/>
                </p:cNvSpPr>
                <p:nvPr/>
              </p:nvSpPr>
              <p:spPr bwMode="auto">
                <a:xfrm>
                  <a:off x="4477590"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6" name="Line 74">
                  <a:extLst>
                    <a:ext uri="{FF2B5EF4-FFF2-40B4-BE49-F238E27FC236}">
                      <a16:creationId xmlns:a16="http://schemas.microsoft.com/office/drawing/2014/main" id="{EF8E11C7-89EF-0F03-5D04-66E215F9C48E}"/>
                    </a:ext>
                  </a:extLst>
                </p:cNvPr>
                <p:cNvSpPr>
                  <a:spLocks noChangeShapeType="1"/>
                </p:cNvSpPr>
                <p:nvPr/>
              </p:nvSpPr>
              <p:spPr bwMode="auto">
                <a:xfrm>
                  <a:off x="7016523"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7" name="Line 75">
                  <a:extLst>
                    <a:ext uri="{FF2B5EF4-FFF2-40B4-BE49-F238E27FC236}">
                      <a16:creationId xmlns:a16="http://schemas.microsoft.com/office/drawing/2014/main" id="{283A96CF-6D1B-C8A3-EAA0-B16D0CA871E3}"/>
                    </a:ext>
                  </a:extLst>
                </p:cNvPr>
                <p:cNvSpPr>
                  <a:spLocks noChangeShapeType="1"/>
                </p:cNvSpPr>
                <p:nvPr/>
              </p:nvSpPr>
              <p:spPr bwMode="auto">
                <a:xfrm>
                  <a:off x="7826148"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8" name="Line 76">
                  <a:extLst>
                    <a:ext uri="{FF2B5EF4-FFF2-40B4-BE49-F238E27FC236}">
                      <a16:creationId xmlns:a16="http://schemas.microsoft.com/office/drawing/2014/main" id="{8EB1FBE8-31DA-9600-C3ED-0B8F56882796}"/>
                    </a:ext>
                  </a:extLst>
                </p:cNvPr>
                <p:cNvSpPr>
                  <a:spLocks noChangeShapeType="1"/>
                </p:cNvSpPr>
                <p:nvPr/>
              </p:nvSpPr>
              <p:spPr bwMode="auto">
                <a:xfrm>
                  <a:off x="8638154"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sp>
              <p:nvSpPr>
                <p:cNvPr id="59" name="Line 77">
                  <a:extLst>
                    <a:ext uri="{FF2B5EF4-FFF2-40B4-BE49-F238E27FC236}">
                      <a16:creationId xmlns:a16="http://schemas.microsoft.com/office/drawing/2014/main" id="{13D99736-EEA4-8172-7B30-745FF1851672}"/>
                    </a:ext>
                  </a:extLst>
                </p:cNvPr>
                <p:cNvSpPr>
                  <a:spLocks noChangeShapeType="1"/>
                </p:cNvSpPr>
                <p:nvPr/>
              </p:nvSpPr>
              <p:spPr bwMode="auto">
                <a:xfrm>
                  <a:off x="6173072" y="7180564"/>
                  <a:ext cx="0" cy="109538"/>
                </a:xfrm>
                <a:prstGeom prst="line">
                  <a:avLst/>
                </a:prstGeom>
                <a:noFill/>
                <a:ln w="381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137160" tIns="68580" rIns="137160" bIns="68580" numCol="1" anchor="t" anchorCtr="0" compatLnSpc="1">
                  <a:prstTxWarp prst="textNoShape">
                    <a:avLst/>
                  </a:prstTxWarp>
                </a:bodyPr>
                <a:lstStyle/>
                <a:p>
                  <a:pPr defTabSz="1371600">
                    <a:defRPr/>
                  </a:pPr>
                  <a:endParaRPr lang="en-US" sz="4400">
                    <a:solidFill>
                      <a:prstClr val="black"/>
                    </a:solidFill>
                    <a:latin typeface="Arial" panose="020B0604020202020204"/>
                  </a:endParaRPr>
                </a:p>
              </p:txBody>
            </p:sp>
          </p:grpSp>
        </p:grpSp>
        <p:sp>
          <p:nvSpPr>
            <p:cNvPr id="60" name="Rectangle 78">
              <a:extLst>
                <a:ext uri="{FF2B5EF4-FFF2-40B4-BE49-F238E27FC236}">
                  <a16:creationId xmlns:a16="http://schemas.microsoft.com/office/drawing/2014/main" id="{20EA180A-9BCB-7617-210F-E1415F9F8DFE}"/>
                </a:ext>
              </a:extLst>
            </p:cNvPr>
            <p:cNvSpPr>
              <a:spLocks noChangeArrowheads="1"/>
            </p:cNvSpPr>
            <p:nvPr/>
          </p:nvSpPr>
          <p:spPr bwMode="auto">
            <a:xfrm>
              <a:off x="429352" y="8033763"/>
              <a:ext cx="81435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a:tabLst>
                  <a:tab pos="1489075" algn="ctr"/>
                  <a:tab pos="2227263" algn="ctr"/>
                  <a:tab pos="2979738" algn="ctr"/>
                  <a:tab pos="3775075" algn="ctr"/>
                  <a:tab pos="4572000" algn="ctr"/>
                  <a:tab pos="5368925" algn="ctr"/>
                  <a:tab pos="6119813" algn="ctr"/>
                  <a:tab pos="6916738" algn="ctr"/>
                  <a:tab pos="7654925" algn="ctr"/>
                </a:tabLst>
                <a:defRPr/>
              </a:pPr>
              <a:r>
                <a:rPr lang="en-US" altLang="en-US" sz="2000" b="1" dirty="0">
                  <a:solidFill>
                    <a:schemeClr val="bg1"/>
                  </a:solidFill>
                  <a:latin typeface="+mj-lt"/>
                </a:rPr>
                <a:t>No. at risk</a:t>
              </a:r>
            </a:p>
            <a:p>
              <a:pPr lvl="0" defTabSz="1371600" eaLnBrk="1" fontAlgn="auto" hangingPunct="1">
                <a:spcBef>
                  <a:spcPts val="0"/>
                </a:spcBef>
                <a:spcAft>
                  <a:spcPts val="0"/>
                </a:spcAft>
                <a:tabLst>
                  <a:tab pos="1489075" algn="ctr"/>
                  <a:tab pos="2227263" algn="ctr"/>
                  <a:tab pos="2979738" algn="ctr"/>
                  <a:tab pos="3775075" algn="ctr"/>
                  <a:tab pos="4572000" algn="ctr"/>
                  <a:tab pos="5368925" algn="ctr"/>
                  <a:tab pos="6119813" algn="ctr"/>
                  <a:tab pos="6916738" algn="ctr"/>
                  <a:tab pos="7654925" algn="ctr"/>
                </a:tabLst>
                <a:defRPr/>
              </a:pPr>
              <a:r>
                <a:rPr lang="en-US" altLang="en-US" sz="2000" b="1" dirty="0" err="1">
                  <a:solidFill>
                    <a:srgbClr val="6DCFF6">
                      <a:lumMod val="75000"/>
                    </a:srgbClr>
                  </a:solidFill>
                  <a:latin typeface="Calibri"/>
                </a:rPr>
                <a:t>Ribo</a:t>
              </a:r>
              <a:r>
                <a:rPr lang="en-US" altLang="en-US" sz="2000" b="1" dirty="0">
                  <a:solidFill>
                    <a:srgbClr val="6DCFF6">
                      <a:lumMod val="75000"/>
                    </a:srgbClr>
                  </a:solidFill>
                  <a:latin typeface="Calibri"/>
                </a:rPr>
                <a:t> + NSAI 	</a:t>
              </a:r>
              <a:r>
                <a:rPr lang="en-US" altLang="en-US" sz="2000" b="1" dirty="0">
                  <a:solidFill>
                    <a:schemeClr val="bg1"/>
                  </a:solidFill>
                  <a:latin typeface="Calibri"/>
                </a:rPr>
                <a:t>1199	1099	1073	1040	783	502	139	7	0</a:t>
              </a:r>
            </a:p>
            <a:p>
              <a:pPr lvl="0" defTabSz="1371600" eaLnBrk="1" fontAlgn="auto" hangingPunct="1">
                <a:spcBef>
                  <a:spcPts val="0"/>
                </a:spcBef>
                <a:spcAft>
                  <a:spcPts val="0"/>
                </a:spcAft>
                <a:tabLst>
                  <a:tab pos="1489075" algn="ctr"/>
                  <a:tab pos="2227263" algn="ctr"/>
                  <a:tab pos="2979738" algn="ctr"/>
                  <a:tab pos="3775075" algn="ctr"/>
                  <a:tab pos="4572000" algn="ctr"/>
                  <a:tab pos="5368925" algn="ctr"/>
                  <a:tab pos="6119813" algn="ctr"/>
                  <a:tab pos="6916738" algn="ctr"/>
                  <a:tab pos="7654925" algn="ctr"/>
                </a:tabLst>
                <a:defRPr/>
              </a:pPr>
              <a:r>
                <a:rPr lang="en-US" altLang="en-US" sz="2000" b="1" dirty="0">
                  <a:solidFill>
                    <a:srgbClr val="868A89"/>
                  </a:solidFill>
                  <a:latin typeface="Calibri"/>
                </a:rPr>
                <a:t>NSAI alone	 </a:t>
              </a:r>
              <a:r>
                <a:rPr lang="en-US" altLang="en-US" sz="2000" b="1" dirty="0">
                  <a:solidFill>
                    <a:schemeClr val="bg1"/>
                  </a:solidFill>
                  <a:latin typeface="Calibri"/>
                </a:rPr>
                <a:t>1236	1107	1077	1037	802	521	130	4	0</a:t>
              </a:r>
              <a:endParaRPr lang="en-US" altLang="en-US" sz="4400" b="1" dirty="0">
                <a:solidFill>
                  <a:schemeClr val="bg1"/>
                </a:solidFill>
                <a:latin typeface="Calibri"/>
              </a:endParaRPr>
            </a:p>
          </p:txBody>
        </p:sp>
        <p:sp>
          <p:nvSpPr>
            <p:cNvPr id="15" name="TextBox 14"/>
            <p:cNvSpPr txBox="1"/>
            <p:nvPr/>
          </p:nvSpPr>
          <p:spPr>
            <a:xfrm>
              <a:off x="4313413" y="7845487"/>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9394" name="Freeform 6"/>
            <p:cNvSpPr>
              <a:spLocks/>
            </p:cNvSpPr>
            <p:nvPr/>
          </p:nvSpPr>
          <p:spPr bwMode="auto">
            <a:xfrm>
              <a:off x="1978025" y="2849563"/>
              <a:ext cx="5845175" cy="479425"/>
            </a:xfrm>
            <a:custGeom>
              <a:avLst/>
              <a:gdLst>
                <a:gd name="T0" fmla="*/ 78 w 3682"/>
                <a:gd name="T1" fmla="*/ 0 h 302"/>
                <a:gd name="T2" fmla="*/ 134 w 3682"/>
                <a:gd name="T3" fmla="*/ 10 h 302"/>
                <a:gd name="T4" fmla="*/ 180 w 3682"/>
                <a:gd name="T5" fmla="*/ 16 h 302"/>
                <a:gd name="T6" fmla="*/ 262 w 3682"/>
                <a:gd name="T7" fmla="*/ 20 h 302"/>
                <a:gd name="T8" fmla="*/ 310 w 3682"/>
                <a:gd name="T9" fmla="*/ 20 h 302"/>
                <a:gd name="T10" fmla="*/ 354 w 3682"/>
                <a:gd name="T11" fmla="*/ 30 h 302"/>
                <a:gd name="T12" fmla="*/ 436 w 3682"/>
                <a:gd name="T13" fmla="*/ 40 h 302"/>
                <a:gd name="T14" fmla="*/ 532 w 3682"/>
                <a:gd name="T15" fmla="*/ 40 h 302"/>
                <a:gd name="T16" fmla="*/ 596 w 3682"/>
                <a:gd name="T17" fmla="*/ 46 h 302"/>
                <a:gd name="T18" fmla="*/ 706 w 3682"/>
                <a:gd name="T19" fmla="*/ 56 h 302"/>
                <a:gd name="T20" fmla="*/ 844 w 3682"/>
                <a:gd name="T21" fmla="*/ 60 h 302"/>
                <a:gd name="T22" fmla="*/ 910 w 3682"/>
                <a:gd name="T23" fmla="*/ 66 h 302"/>
                <a:gd name="T24" fmla="*/ 928 w 3682"/>
                <a:gd name="T25" fmla="*/ 70 h 302"/>
                <a:gd name="T26" fmla="*/ 1140 w 3682"/>
                <a:gd name="T27" fmla="*/ 84 h 302"/>
                <a:gd name="T28" fmla="*/ 1184 w 3682"/>
                <a:gd name="T29" fmla="*/ 94 h 302"/>
                <a:gd name="T30" fmla="*/ 1294 w 3682"/>
                <a:gd name="T31" fmla="*/ 102 h 302"/>
                <a:gd name="T32" fmla="*/ 1376 w 3682"/>
                <a:gd name="T33" fmla="*/ 112 h 302"/>
                <a:gd name="T34" fmla="*/ 1408 w 3682"/>
                <a:gd name="T35" fmla="*/ 120 h 302"/>
                <a:gd name="T36" fmla="*/ 1498 w 3682"/>
                <a:gd name="T37" fmla="*/ 126 h 302"/>
                <a:gd name="T38" fmla="*/ 1610 w 3682"/>
                <a:gd name="T39" fmla="*/ 138 h 302"/>
                <a:gd name="T40" fmla="*/ 1648 w 3682"/>
                <a:gd name="T41" fmla="*/ 148 h 302"/>
                <a:gd name="T42" fmla="*/ 1672 w 3682"/>
                <a:gd name="T43" fmla="*/ 162 h 302"/>
                <a:gd name="T44" fmla="*/ 1806 w 3682"/>
                <a:gd name="T45" fmla="*/ 174 h 302"/>
                <a:gd name="T46" fmla="*/ 1850 w 3682"/>
                <a:gd name="T47" fmla="*/ 186 h 302"/>
                <a:gd name="T48" fmla="*/ 2034 w 3682"/>
                <a:gd name="T49" fmla="*/ 192 h 302"/>
                <a:gd name="T50" fmla="*/ 2118 w 3682"/>
                <a:gd name="T51" fmla="*/ 198 h 302"/>
                <a:gd name="T52" fmla="*/ 2222 w 3682"/>
                <a:gd name="T53" fmla="*/ 210 h 302"/>
                <a:gd name="T54" fmla="*/ 2282 w 3682"/>
                <a:gd name="T55" fmla="*/ 218 h 302"/>
                <a:gd name="T56" fmla="*/ 2408 w 3682"/>
                <a:gd name="T57" fmla="*/ 224 h 302"/>
                <a:gd name="T58" fmla="*/ 2484 w 3682"/>
                <a:gd name="T59" fmla="*/ 246 h 302"/>
                <a:gd name="T60" fmla="*/ 2548 w 3682"/>
                <a:gd name="T61" fmla="*/ 260 h 302"/>
                <a:gd name="T62" fmla="*/ 2580 w 3682"/>
                <a:gd name="T63" fmla="*/ 270 h 302"/>
                <a:gd name="T64" fmla="*/ 2652 w 3682"/>
                <a:gd name="T65" fmla="*/ 276 h 302"/>
                <a:gd name="T66" fmla="*/ 2986 w 3682"/>
                <a:gd name="T67" fmla="*/ 284 h 302"/>
                <a:gd name="T68" fmla="*/ 3682 w 3682"/>
                <a:gd name="T69"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82" h="302">
                  <a:moveTo>
                    <a:pt x="0" y="0"/>
                  </a:moveTo>
                  <a:lnTo>
                    <a:pt x="78" y="0"/>
                  </a:lnTo>
                  <a:lnTo>
                    <a:pt x="78" y="10"/>
                  </a:lnTo>
                  <a:lnTo>
                    <a:pt x="134" y="10"/>
                  </a:lnTo>
                  <a:lnTo>
                    <a:pt x="138" y="16"/>
                  </a:lnTo>
                  <a:lnTo>
                    <a:pt x="180" y="16"/>
                  </a:lnTo>
                  <a:lnTo>
                    <a:pt x="184" y="20"/>
                  </a:lnTo>
                  <a:lnTo>
                    <a:pt x="262" y="20"/>
                  </a:lnTo>
                  <a:lnTo>
                    <a:pt x="272" y="20"/>
                  </a:lnTo>
                  <a:lnTo>
                    <a:pt x="310" y="20"/>
                  </a:lnTo>
                  <a:lnTo>
                    <a:pt x="320" y="30"/>
                  </a:lnTo>
                  <a:lnTo>
                    <a:pt x="354" y="30"/>
                  </a:lnTo>
                  <a:lnTo>
                    <a:pt x="364" y="40"/>
                  </a:lnTo>
                  <a:lnTo>
                    <a:pt x="436" y="40"/>
                  </a:lnTo>
                  <a:lnTo>
                    <a:pt x="442" y="40"/>
                  </a:lnTo>
                  <a:lnTo>
                    <a:pt x="532" y="40"/>
                  </a:lnTo>
                  <a:lnTo>
                    <a:pt x="538" y="46"/>
                  </a:lnTo>
                  <a:lnTo>
                    <a:pt x="596" y="46"/>
                  </a:lnTo>
                  <a:lnTo>
                    <a:pt x="612" y="56"/>
                  </a:lnTo>
                  <a:lnTo>
                    <a:pt x="706" y="56"/>
                  </a:lnTo>
                  <a:lnTo>
                    <a:pt x="744" y="60"/>
                  </a:lnTo>
                  <a:lnTo>
                    <a:pt x="844" y="60"/>
                  </a:lnTo>
                  <a:lnTo>
                    <a:pt x="852" y="66"/>
                  </a:lnTo>
                  <a:lnTo>
                    <a:pt x="910" y="66"/>
                  </a:lnTo>
                  <a:lnTo>
                    <a:pt x="916" y="70"/>
                  </a:lnTo>
                  <a:lnTo>
                    <a:pt x="928" y="70"/>
                  </a:lnTo>
                  <a:lnTo>
                    <a:pt x="928" y="84"/>
                  </a:lnTo>
                  <a:lnTo>
                    <a:pt x="1140" y="84"/>
                  </a:lnTo>
                  <a:lnTo>
                    <a:pt x="1140" y="94"/>
                  </a:lnTo>
                  <a:lnTo>
                    <a:pt x="1184" y="94"/>
                  </a:lnTo>
                  <a:lnTo>
                    <a:pt x="1184" y="102"/>
                  </a:lnTo>
                  <a:lnTo>
                    <a:pt x="1294" y="102"/>
                  </a:lnTo>
                  <a:lnTo>
                    <a:pt x="1294" y="112"/>
                  </a:lnTo>
                  <a:lnTo>
                    <a:pt x="1376" y="112"/>
                  </a:lnTo>
                  <a:lnTo>
                    <a:pt x="1376" y="120"/>
                  </a:lnTo>
                  <a:lnTo>
                    <a:pt x="1408" y="120"/>
                  </a:lnTo>
                  <a:lnTo>
                    <a:pt x="1424" y="126"/>
                  </a:lnTo>
                  <a:lnTo>
                    <a:pt x="1498" y="126"/>
                  </a:lnTo>
                  <a:lnTo>
                    <a:pt x="1512" y="138"/>
                  </a:lnTo>
                  <a:lnTo>
                    <a:pt x="1610" y="138"/>
                  </a:lnTo>
                  <a:lnTo>
                    <a:pt x="1610" y="148"/>
                  </a:lnTo>
                  <a:lnTo>
                    <a:pt x="1648" y="148"/>
                  </a:lnTo>
                  <a:lnTo>
                    <a:pt x="1648" y="162"/>
                  </a:lnTo>
                  <a:lnTo>
                    <a:pt x="1672" y="162"/>
                  </a:lnTo>
                  <a:lnTo>
                    <a:pt x="1672" y="174"/>
                  </a:lnTo>
                  <a:lnTo>
                    <a:pt x="1806" y="174"/>
                  </a:lnTo>
                  <a:lnTo>
                    <a:pt x="1806" y="186"/>
                  </a:lnTo>
                  <a:lnTo>
                    <a:pt x="1850" y="186"/>
                  </a:lnTo>
                  <a:lnTo>
                    <a:pt x="1850" y="192"/>
                  </a:lnTo>
                  <a:lnTo>
                    <a:pt x="2034" y="192"/>
                  </a:lnTo>
                  <a:lnTo>
                    <a:pt x="2042" y="198"/>
                  </a:lnTo>
                  <a:lnTo>
                    <a:pt x="2118" y="198"/>
                  </a:lnTo>
                  <a:lnTo>
                    <a:pt x="2118" y="210"/>
                  </a:lnTo>
                  <a:lnTo>
                    <a:pt x="2222" y="210"/>
                  </a:lnTo>
                  <a:lnTo>
                    <a:pt x="2230" y="218"/>
                  </a:lnTo>
                  <a:lnTo>
                    <a:pt x="2282" y="218"/>
                  </a:lnTo>
                  <a:lnTo>
                    <a:pt x="2288" y="224"/>
                  </a:lnTo>
                  <a:lnTo>
                    <a:pt x="2408" y="224"/>
                  </a:lnTo>
                  <a:lnTo>
                    <a:pt x="2408" y="246"/>
                  </a:lnTo>
                  <a:lnTo>
                    <a:pt x="2484" y="246"/>
                  </a:lnTo>
                  <a:lnTo>
                    <a:pt x="2484" y="260"/>
                  </a:lnTo>
                  <a:lnTo>
                    <a:pt x="2548" y="260"/>
                  </a:lnTo>
                  <a:lnTo>
                    <a:pt x="2548" y="270"/>
                  </a:lnTo>
                  <a:lnTo>
                    <a:pt x="2580" y="270"/>
                  </a:lnTo>
                  <a:lnTo>
                    <a:pt x="2586" y="276"/>
                  </a:lnTo>
                  <a:lnTo>
                    <a:pt x="2652" y="276"/>
                  </a:lnTo>
                  <a:lnTo>
                    <a:pt x="2652" y="284"/>
                  </a:lnTo>
                  <a:lnTo>
                    <a:pt x="2986" y="284"/>
                  </a:lnTo>
                  <a:lnTo>
                    <a:pt x="2986" y="302"/>
                  </a:lnTo>
                  <a:lnTo>
                    <a:pt x="3682" y="302"/>
                  </a:lnTo>
                </a:path>
              </a:pathLst>
            </a:custGeom>
            <a:noFill/>
            <a:ln w="381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4" name="Freeform 106"/>
            <p:cNvSpPr>
              <a:spLocks/>
            </p:cNvSpPr>
            <p:nvPr/>
          </p:nvSpPr>
          <p:spPr bwMode="auto">
            <a:xfrm>
              <a:off x="7750175"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5" name="Freeform 107"/>
            <p:cNvSpPr>
              <a:spLocks/>
            </p:cNvSpPr>
            <p:nvPr/>
          </p:nvSpPr>
          <p:spPr bwMode="auto">
            <a:xfrm>
              <a:off x="7708900"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6" name="Freeform 108"/>
            <p:cNvSpPr>
              <a:spLocks/>
            </p:cNvSpPr>
            <p:nvPr/>
          </p:nvSpPr>
          <p:spPr bwMode="auto">
            <a:xfrm>
              <a:off x="7327900"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7" name="Freeform 109"/>
            <p:cNvSpPr>
              <a:spLocks/>
            </p:cNvSpPr>
            <p:nvPr/>
          </p:nvSpPr>
          <p:spPr bwMode="auto">
            <a:xfrm>
              <a:off x="7026275"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8" name="Freeform 110"/>
            <p:cNvSpPr>
              <a:spLocks/>
            </p:cNvSpPr>
            <p:nvPr/>
          </p:nvSpPr>
          <p:spPr bwMode="auto">
            <a:xfrm>
              <a:off x="6985000"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9" name="Freeform 111"/>
            <p:cNvSpPr>
              <a:spLocks/>
            </p:cNvSpPr>
            <p:nvPr/>
          </p:nvSpPr>
          <p:spPr bwMode="auto">
            <a:xfrm>
              <a:off x="6956425" y="324961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0" name="Freeform 112"/>
            <p:cNvSpPr>
              <a:spLocks/>
            </p:cNvSpPr>
            <p:nvPr/>
          </p:nvSpPr>
          <p:spPr bwMode="auto">
            <a:xfrm>
              <a:off x="6937375"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1" name="Freeform 113"/>
            <p:cNvSpPr>
              <a:spLocks/>
            </p:cNvSpPr>
            <p:nvPr/>
          </p:nvSpPr>
          <p:spPr bwMode="auto">
            <a:xfrm>
              <a:off x="6873875" y="324961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2" name="Freeform 114"/>
            <p:cNvSpPr>
              <a:spLocks/>
            </p:cNvSpPr>
            <p:nvPr/>
          </p:nvSpPr>
          <p:spPr bwMode="auto">
            <a:xfrm>
              <a:off x="6794500"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3" name="Freeform 115"/>
            <p:cNvSpPr>
              <a:spLocks/>
            </p:cNvSpPr>
            <p:nvPr/>
          </p:nvSpPr>
          <p:spPr bwMode="auto">
            <a:xfrm>
              <a:off x="6743700"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4" name="Freeform 116"/>
            <p:cNvSpPr>
              <a:spLocks/>
            </p:cNvSpPr>
            <p:nvPr/>
          </p:nvSpPr>
          <p:spPr bwMode="auto">
            <a:xfrm>
              <a:off x="6718300" y="3249613"/>
              <a:ext cx="146050" cy="149225"/>
            </a:xfrm>
            <a:custGeom>
              <a:avLst/>
              <a:gdLst>
                <a:gd name="T0" fmla="*/ 52 w 92"/>
                <a:gd name="T1" fmla="*/ 0 h 94"/>
                <a:gd name="T2" fmla="*/ 52 w 92"/>
                <a:gd name="T3" fmla="*/ 40 h 94"/>
                <a:gd name="T4" fmla="*/ 92 w 92"/>
                <a:gd name="T5" fmla="*/ 40 h 94"/>
                <a:gd name="T6" fmla="*/ 92 w 92"/>
                <a:gd name="T7" fmla="*/ 52 h 94"/>
                <a:gd name="T8" fmla="*/ 52 w 92"/>
                <a:gd name="T9" fmla="*/ 52 h 94"/>
                <a:gd name="T10" fmla="*/ 52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5" name="Freeform 117"/>
            <p:cNvSpPr>
              <a:spLocks/>
            </p:cNvSpPr>
            <p:nvPr/>
          </p:nvSpPr>
          <p:spPr bwMode="auto">
            <a:xfrm>
              <a:off x="6680200"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6" name="Freeform 118"/>
            <p:cNvSpPr>
              <a:spLocks/>
            </p:cNvSpPr>
            <p:nvPr/>
          </p:nvSpPr>
          <p:spPr bwMode="auto">
            <a:xfrm>
              <a:off x="6654800" y="32496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7" name="Freeform 119"/>
            <p:cNvSpPr>
              <a:spLocks/>
            </p:cNvSpPr>
            <p:nvPr/>
          </p:nvSpPr>
          <p:spPr bwMode="auto">
            <a:xfrm>
              <a:off x="6619875" y="32146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8" name="Freeform 120"/>
            <p:cNvSpPr>
              <a:spLocks/>
            </p:cNvSpPr>
            <p:nvPr/>
          </p:nvSpPr>
          <p:spPr bwMode="auto">
            <a:xfrm>
              <a:off x="6604000"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9" name="Freeform 121"/>
            <p:cNvSpPr>
              <a:spLocks/>
            </p:cNvSpPr>
            <p:nvPr/>
          </p:nvSpPr>
          <p:spPr bwMode="auto">
            <a:xfrm>
              <a:off x="6562725"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0" name="Freeform 122"/>
            <p:cNvSpPr>
              <a:spLocks/>
            </p:cNvSpPr>
            <p:nvPr/>
          </p:nvSpPr>
          <p:spPr bwMode="auto">
            <a:xfrm>
              <a:off x="6515100"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1" name="Freeform 123"/>
            <p:cNvSpPr>
              <a:spLocks/>
            </p:cNvSpPr>
            <p:nvPr/>
          </p:nvSpPr>
          <p:spPr bwMode="auto">
            <a:xfrm>
              <a:off x="6489700"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2" name="Freeform 124"/>
            <p:cNvSpPr>
              <a:spLocks/>
            </p:cNvSpPr>
            <p:nvPr/>
          </p:nvSpPr>
          <p:spPr bwMode="auto">
            <a:xfrm>
              <a:off x="6470650"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3" name="Freeform 125"/>
            <p:cNvSpPr>
              <a:spLocks/>
            </p:cNvSpPr>
            <p:nvPr/>
          </p:nvSpPr>
          <p:spPr bwMode="auto">
            <a:xfrm>
              <a:off x="6423025"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4" name="Freeform 126"/>
            <p:cNvSpPr>
              <a:spLocks/>
            </p:cNvSpPr>
            <p:nvPr/>
          </p:nvSpPr>
          <p:spPr bwMode="auto">
            <a:xfrm>
              <a:off x="6381750" y="32146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5" name="Freeform 127"/>
            <p:cNvSpPr>
              <a:spLocks/>
            </p:cNvSpPr>
            <p:nvPr/>
          </p:nvSpPr>
          <p:spPr bwMode="auto">
            <a:xfrm>
              <a:off x="6356350"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6" name="Freeform 128"/>
            <p:cNvSpPr>
              <a:spLocks/>
            </p:cNvSpPr>
            <p:nvPr/>
          </p:nvSpPr>
          <p:spPr bwMode="auto">
            <a:xfrm>
              <a:off x="6327775" y="32146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7" name="Freeform 129"/>
            <p:cNvSpPr>
              <a:spLocks/>
            </p:cNvSpPr>
            <p:nvPr/>
          </p:nvSpPr>
          <p:spPr bwMode="auto">
            <a:xfrm>
              <a:off x="6302375"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8" name="Freeform 130"/>
            <p:cNvSpPr>
              <a:spLocks/>
            </p:cNvSpPr>
            <p:nvPr/>
          </p:nvSpPr>
          <p:spPr bwMode="auto">
            <a:xfrm>
              <a:off x="6273800" y="32146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9" name="Freeform 131"/>
            <p:cNvSpPr>
              <a:spLocks/>
            </p:cNvSpPr>
            <p:nvPr/>
          </p:nvSpPr>
          <p:spPr bwMode="auto">
            <a:xfrm>
              <a:off x="6248400"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0" name="Freeform 132"/>
            <p:cNvSpPr>
              <a:spLocks/>
            </p:cNvSpPr>
            <p:nvPr/>
          </p:nvSpPr>
          <p:spPr bwMode="auto">
            <a:xfrm>
              <a:off x="6219825" y="32146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1" name="Freeform 133"/>
            <p:cNvSpPr>
              <a:spLocks/>
            </p:cNvSpPr>
            <p:nvPr/>
          </p:nvSpPr>
          <p:spPr bwMode="auto">
            <a:xfrm>
              <a:off x="6188075"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2" name="Freeform 134"/>
            <p:cNvSpPr>
              <a:spLocks/>
            </p:cNvSpPr>
            <p:nvPr/>
          </p:nvSpPr>
          <p:spPr bwMode="auto">
            <a:xfrm>
              <a:off x="6143625" y="3214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3" name="Freeform 135"/>
            <p:cNvSpPr>
              <a:spLocks/>
            </p:cNvSpPr>
            <p:nvPr/>
          </p:nvSpPr>
          <p:spPr bwMode="auto">
            <a:xfrm>
              <a:off x="6057900" y="321786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4" name="Freeform 136"/>
            <p:cNvSpPr>
              <a:spLocks/>
            </p:cNvSpPr>
            <p:nvPr/>
          </p:nvSpPr>
          <p:spPr bwMode="auto">
            <a:xfrm>
              <a:off x="6026150" y="32146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5" name="Freeform 137"/>
            <p:cNvSpPr>
              <a:spLocks/>
            </p:cNvSpPr>
            <p:nvPr/>
          </p:nvSpPr>
          <p:spPr bwMode="auto">
            <a:xfrm>
              <a:off x="6000750" y="31924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6" name="Freeform 138"/>
            <p:cNvSpPr>
              <a:spLocks/>
            </p:cNvSpPr>
            <p:nvPr/>
          </p:nvSpPr>
          <p:spPr bwMode="auto">
            <a:xfrm>
              <a:off x="5959475" y="31956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7" name="Freeform 139"/>
            <p:cNvSpPr>
              <a:spLocks/>
            </p:cNvSpPr>
            <p:nvPr/>
          </p:nvSpPr>
          <p:spPr bwMode="auto">
            <a:xfrm>
              <a:off x="5873750" y="31829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8" name="Freeform 140"/>
            <p:cNvSpPr>
              <a:spLocks/>
            </p:cNvSpPr>
            <p:nvPr/>
          </p:nvSpPr>
          <p:spPr bwMode="auto">
            <a:xfrm>
              <a:off x="5794375" y="31670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9" name="Freeform 141"/>
            <p:cNvSpPr>
              <a:spLocks/>
            </p:cNvSpPr>
            <p:nvPr/>
          </p:nvSpPr>
          <p:spPr bwMode="auto">
            <a:xfrm>
              <a:off x="5734050" y="3157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0" name="Freeform 142"/>
            <p:cNvSpPr>
              <a:spLocks/>
            </p:cNvSpPr>
            <p:nvPr/>
          </p:nvSpPr>
          <p:spPr bwMode="auto">
            <a:xfrm>
              <a:off x="5702300" y="31384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1" name="Freeform 143"/>
            <p:cNvSpPr>
              <a:spLocks/>
            </p:cNvSpPr>
            <p:nvPr/>
          </p:nvSpPr>
          <p:spPr bwMode="auto">
            <a:xfrm>
              <a:off x="5654675" y="31384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2" name="Freeform 144"/>
            <p:cNvSpPr>
              <a:spLocks/>
            </p:cNvSpPr>
            <p:nvPr/>
          </p:nvSpPr>
          <p:spPr bwMode="auto">
            <a:xfrm>
              <a:off x="5629275" y="3135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3" name="Freeform 145"/>
            <p:cNvSpPr>
              <a:spLocks/>
            </p:cNvSpPr>
            <p:nvPr/>
          </p:nvSpPr>
          <p:spPr bwMode="auto">
            <a:xfrm>
              <a:off x="5607050" y="3135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4" name="Freeform 146"/>
            <p:cNvSpPr>
              <a:spLocks/>
            </p:cNvSpPr>
            <p:nvPr/>
          </p:nvSpPr>
          <p:spPr bwMode="auto">
            <a:xfrm>
              <a:off x="5572125" y="313531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5" name="Freeform 147"/>
            <p:cNvSpPr>
              <a:spLocks/>
            </p:cNvSpPr>
            <p:nvPr/>
          </p:nvSpPr>
          <p:spPr bwMode="auto">
            <a:xfrm>
              <a:off x="5546725" y="31289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6" name="Freeform 148"/>
            <p:cNvSpPr>
              <a:spLocks/>
            </p:cNvSpPr>
            <p:nvPr/>
          </p:nvSpPr>
          <p:spPr bwMode="auto">
            <a:xfrm>
              <a:off x="5518150" y="31257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7" name="Freeform 149"/>
            <p:cNvSpPr>
              <a:spLocks/>
            </p:cNvSpPr>
            <p:nvPr/>
          </p:nvSpPr>
          <p:spPr bwMode="auto">
            <a:xfrm>
              <a:off x="5495925" y="31226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8" name="Freeform 150"/>
            <p:cNvSpPr>
              <a:spLocks/>
            </p:cNvSpPr>
            <p:nvPr/>
          </p:nvSpPr>
          <p:spPr bwMode="auto">
            <a:xfrm>
              <a:off x="5426075" y="3113088"/>
              <a:ext cx="146050" cy="146050"/>
            </a:xfrm>
            <a:custGeom>
              <a:avLst/>
              <a:gdLst>
                <a:gd name="T0" fmla="*/ 52 w 92"/>
                <a:gd name="T1" fmla="*/ 0 h 92"/>
                <a:gd name="T2" fmla="*/ 52 w 92"/>
                <a:gd name="T3" fmla="*/ 38 h 92"/>
                <a:gd name="T4" fmla="*/ 92 w 92"/>
                <a:gd name="T5" fmla="*/ 38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38"/>
                  </a:lnTo>
                  <a:lnTo>
                    <a:pt x="92" y="38"/>
                  </a:lnTo>
                  <a:lnTo>
                    <a:pt x="92"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9" name="Freeform 151"/>
            <p:cNvSpPr>
              <a:spLocks/>
            </p:cNvSpPr>
            <p:nvPr/>
          </p:nvSpPr>
          <p:spPr bwMode="auto">
            <a:xfrm>
              <a:off x="5295900" y="31099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0" name="Freeform 152"/>
            <p:cNvSpPr>
              <a:spLocks/>
            </p:cNvSpPr>
            <p:nvPr/>
          </p:nvSpPr>
          <p:spPr bwMode="auto">
            <a:xfrm>
              <a:off x="5238750" y="309403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1" name="Freeform 153"/>
            <p:cNvSpPr>
              <a:spLocks/>
            </p:cNvSpPr>
            <p:nvPr/>
          </p:nvSpPr>
          <p:spPr bwMode="auto">
            <a:xfrm>
              <a:off x="5172075" y="30940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2" name="Freeform 154"/>
            <p:cNvSpPr>
              <a:spLocks/>
            </p:cNvSpPr>
            <p:nvPr/>
          </p:nvSpPr>
          <p:spPr bwMode="auto">
            <a:xfrm>
              <a:off x="5108575" y="30749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3" name="Freeform 155"/>
            <p:cNvSpPr>
              <a:spLocks/>
            </p:cNvSpPr>
            <p:nvPr/>
          </p:nvSpPr>
          <p:spPr bwMode="auto">
            <a:xfrm>
              <a:off x="5045075" y="30718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4" name="Freeform 156"/>
            <p:cNvSpPr>
              <a:spLocks/>
            </p:cNvSpPr>
            <p:nvPr/>
          </p:nvSpPr>
          <p:spPr bwMode="auto">
            <a:xfrm>
              <a:off x="5003800" y="30718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5" name="Freeform 157"/>
            <p:cNvSpPr>
              <a:spLocks/>
            </p:cNvSpPr>
            <p:nvPr/>
          </p:nvSpPr>
          <p:spPr bwMode="auto">
            <a:xfrm>
              <a:off x="4981575" y="30718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6" name="Freeform 158"/>
            <p:cNvSpPr>
              <a:spLocks/>
            </p:cNvSpPr>
            <p:nvPr/>
          </p:nvSpPr>
          <p:spPr bwMode="auto">
            <a:xfrm>
              <a:off x="4940300" y="30686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7" name="Freeform 159"/>
            <p:cNvSpPr>
              <a:spLocks/>
            </p:cNvSpPr>
            <p:nvPr/>
          </p:nvSpPr>
          <p:spPr bwMode="auto">
            <a:xfrm>
              <a:off x="4914900" y="30622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8" name="Freeform 160"/>
            <p:cNvSpPr>
              <a:spLocks/>
            </p:cNvSpPr>
            <p:nvPr/>
          </p:nvSpPr>
          <p:spPr bwMode="auto">
            <a:xfrm>
              <a:off x="4883150" y="30622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9" name="Freeform 161"/>
            <p:cNvSpPr>
              <a:spLocks/>
            </p:cNvSpPr>
            <p:nvPr/>
          </p:nvSpPr>
          <p:spPr bwMode="auto">
            <a:xfrm>
              <a:off x="4841875" y="30622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0" name="Freeform 162"/>
            <p:cNvSpPr>
              <a:spLocks/>
            </p:cNvSpPr>
            <p:nvPr/>
          </p:nvSpPr>
          <p:spPr bwMode="auto">
            <a:xfrm>
              <a:off x="4813300" y="304958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1" name="Freeform 163"/>
            <p:cNvSpPr>
              <a:spLocks/>
            </p:cNvSpPr>
            <p:nvPr/>
          </p:nvSpPr>
          <p:spPr bwMode="auto">
            <a:xfrm>
              <a:off x="4781550" y="3049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2" name="Freeform 164"/>
            <p:cNvSpPr>
              <a:spLocks/>
            </p:cNvSpPr>
            <p:nvPr/>
          </p:nvSpPr>
          <p:spPr bwMode="auto">
            <a:xfrm>
              <a:off x="4657725" y="3046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3" name="Freeform 165"/>
            <p:cNvSpPr>
              <a:spLocks/>
            </p:cNvSpPr>
            <p:nvPr/>
          </p:nvSpPr>
          <p:spPr bwMode="auto">
            <a:xfrm>
              <a:off x="4584700" y="30400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4" name="Freeform 166"/>
            <p:cNvSpPr>
              <a:spLocks/>
            </p:cNvSpPr>
            <p:nvPr/>
          </p:nvSpPr>
          <p:spPr bwMode="auto">
            <a:xfrm>
              <a:off x="4549775" y="3033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5" name="Freeform 167"/>
            <p:cNvSpPr>
              <a:spLocks/>
            </p:cNvSpPr>
            <p:nvPr/>
          </p:nvSpPr>
          <p:spPr bwMode="auto">
            <a:xfrm>
              <a:off x="4505325" y="30241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6" name="Freeform 168"/>
            <p:cNvSpPr>
              <a:spLocks/>
            </p:cNvSpPr>
            <p:nvPr/>
          </p:nvSpPr>
          <p:spPr bwMode="auto">
            <a:xfrm>
              <a:off x="4473575" y="30114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7" name="Freeform 169"/>
            <p:cNvSpPr>
              <a:spLocks/>
            </p:cNvSpPr>
            <p:nvPr/>
          </p:nvSpPr>
          <p:spPr bwMode="auto">
            <a:xfrm>
              <a:off x="4441825" y="300513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8" name="Freeform 170"/>
            <p:cNvSpPr>
              <a:spLocks/>
            </p:cNvSpPr>
            <p:nvPr/>
          </p:nvSpPr>
          <p:spPr bwMode="auto">
            <a:xfrm>
              <a:off x="4235450" y="29924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9" name="Freeform 171"/>
            <p:cNvSpPr>
              <a:spLocks/>
            </p:cNvSpPr>
            <p:nvPr/>
          </p:nvSpPr>
          <p:spPr bwMode="auto">
            <a:xfrm>
              <a:off x="4092575" y="29638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0" name="Freeform 172"/>
            <p:cNvSpPr>
              <a:spLocks/>
            </p:cNvSpPr>
            <p:nvPr/>
          </p:nvSpPr>
          <p:spPr bwMode="auto">
            <a:xfrm>
              <a:off x="4060825" y="29575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1" name="Freeform 173"/>
            <p:cNvSpPr>
              <a:spLocks/>
            </p:cNvSpPr>
            <p:nvPr/>
          </p:nvSpPr>
          <p:spPr bwMode="auto">
            <a:xfrm>
              <a:off x="3857625" y="29416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2" name="Freeform 174"/>
            <p:cNvSpPr>
              <a:spLocks/>
            </p:cNvSpPr>
            <p:nvPr/>
          </p:nvSpPr>
          <p:spPr bwMode="auto">
            <a:xfrm>
              <a:off x="3781425" y="29352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3" name="Freeform 175"/>
            <p:cNvSpPr>
              <a:spLocks/>
            </p:cNvSpPr>
            <p:nvPr/>
          </p:nvSpPr>
          <p:spPr bwMode="auto">
            <a:xfrm>
              <a:off x="3730625" y="29162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4" name="Freeform 176"/>
            <p:cNvSpPr>
              <a:spLocks/>
            </p:cNvSpPr>
            <p:nvPr/>
          </p:nvSpPr>
          <p:spPr bwMode="auto">
            <a:xfrm>
              <a:off x="3705225" y="2913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5" name="Freeform 177"/>
            <p:cNvSpPr>
              <a:spLocks/>
            </p:cNvSpPr>
            <p:nvPr/>
          </p:nvSpPr>
          <p:spPr bwMode="auto">
            <a:xfrm>
              <a:off x="3403600" y="2906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6" name="Freeform 178"/>
            <p:cNvSpPr>
              <a:spLocks/>
            </p:cNvSpPr>
            <p:nvPr/>
          </p:nvSpPr>
          <p:spPr bwMode="auto">
            <a:xfrm>
              <a:off x="3381375" y="28813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7" name="Freeform 179"/>
            <p:cNvSpPr>
              <a:spLocks/>
            </p:cNvSpPr>
            <p:nvPr/>
          </p:nvSpPr>
          <p:spPr bwMode="auto">
            <a:xfrm>
              <a:off x="3355975" y="28749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8" name="Freeform 180"/>
            <p:cNvSpPr>
              <a:spLocks/>
            </p:cNvSpPr>
            <p:nvPr/>
          </p:nvSpPr>
          <p:spPr bwMode="auto">
            <a:xfrm>
              <a:off x="3327400" y="28717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9" name="Freeform 181"/>
            <p:cNvSpPr>
              <a:spLocks/>
            </p:cNvSpPr>
            <p:nvPr/>
          </p:nvSpPr>
          <p:spPr bwMode="auto">
            <a:xfrm>
              <a:off x="3057525" y="28654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0" name="Freeform 182"/>
            <p:cNvSpPr>
              <a:spLocks/>
            </p:cNvSpPr>
            <p:nvPr/>
          </p:nvSpPr>
          <p:spPr bwMode="auto">
            <a:xfrm>
              <a:off x="3028950" y="2862263"/>
              <a:ext cx="142875" cy="146050"/>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1" name="Freeform 183"/>
            <p:cNvSpPr>
              <a:spLocks/>
            </p:cNvSpPr>
            <p:nvPr/>
          </p:nvSpPr>
          <p:spPr bwMode="auto">
            <a:xfrm>
              <a:off x="3003550" y="28590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2" name="Freeform 184"/>
            <p:cNvSpPr>
              <a:spLocks/>
            </p:cNvSpPr>
            <p:nvPr/>
          </p:nvSpPr>
          <p:spPr bwMode="auto">
            <a:xfrm>
              <a:off x="2822575" y="28527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3" name="Freeform 185"/>
            <p:cNvSpPr>
              <a:spLocks/>
            </p:cNvSpPr>
            <p:nvPr/>
          </p:nvSpPr>
          <p:spPr bwMode="auto">
            <a:xfrm>
              <a:off x="2727325" y="28432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4" name="Freeform 186"/>
            <p:cNvSpPr>
              <a:spLocks/>
            </p:cNvSpPr>
            <p:nvPr/>
          </p:nvSpPr>
          <p:spPr bwMode="auto">
            <a:xfrm>
              <a:off x="2686050" y="2836863"/>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5" name="Freeform 187"/>
            <p:cNvSpPr>
              <a:spLocks/>
            </p:cNvSpPr>
            <p:nvPr/>
          </p:nvSpPr>
          <p:spPr bwMode="auto">
            <a:xfrm>
              <a:off x="2660650" y="2830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6" name="Freeform 188"/>
            <p:cNvSpPr>
              <a:spLocks/>
            </p:cNvSpPr>
            <p:nvPr/>
          </p:nvSpPr>
          <p:spPr bwMode="auto">
            <a:xfrm>
              <a:off x="2632075" y="2824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7" name="Freeform 189"/>
            <p:cNvSpPr>
              <a:spLocks/>
            </p:cNvSpPr>
            <p:nvPr/>
          </p:nvSpPr>
          <p:spPr bwMode="auto">
            <a:xfrm>
              <a:off x="2578100" y="2824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8" name="Freeform 190"/>
            <p:cNvSpPr>
              <a:spLocks/>
            </p:cNvSpPr>
            <p:nvPr/>
          </p:nvSpPr>
          <p:spPr bwMode="auto">
            <a:xfrm>
              <a:off x="2270125" y="28082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9" name="Freeform 191"/>
            <p:cNvSpPr>
              <a:spLocks/>
            </p:cNvSpPr>
            <p:nvPr/>
          </p:nvSpPr>
          <p:spPr bwMode="auto">
            <a:xfrm>
              <a:off x="2232025" y="28019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0" name="Freeform 192"/>
            <p:cNvSpPr>
              <a:spLocks/>
            </p:cNvSpPr>
            <p:nvPr/>
          </p:nvSpPr>
          <p:spPr bwMode="auto">
            <a:xfrm>
              <a:off x="2060575" y="279558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1" name="Freeform 193"/>
            <p:cNvSpPr>
              <a:spLocks/>
            </p:cNvSpPr>
            <p:nvPr/>
          </p:nvSpPr>
          <p:spPr bwMode="auto">
            <a:xfrm>
              <a:off x="1965325" y="27828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2" name="Freeform 194"/>
            <p:cNvSpPr>
              <a:spLocks/>
            </p:cNvSpPr>
            <p:nvPr/>
          </p:nvSpPr>
          <p:spPr bwMode="auto">
            <a:xfrm>
              <a:off x="1905000" y="27828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3" name="Freeform 195"/>
            <p:cNvSpPr>
              <a:spLocks/>
            </p:cNvSpPr>
            <p:nvPr/>
          </p:nvSpPr>
          <p:spPr bwMode="auto">
            <a:xfrm>
              <a:off x="1981200" y="2824163"/>
              <a:ext cx="5813425" cy="1000125"/>
            </a:xfrm>
            <a:custGeom>
              <a:avLst/>
              <a:gdLst>
                <a:gd name="T0" fmla="*/ 160 w 3662"/>
                <a:gd name="T1" fmla="*/ 0 h 630"/>
                <a:gd name="T2" fmla="*/ 242 w 3662"/>
                <a:gd name="T3" fmla="*/ 8 h 630"/>
                <a:gd name="T4" fmla="*/ 348 w 3662"/>
                <a:gd name="T5" fmla="*/ 22 h 630"/>
                <a:gd name="T6" fmla="*/ 458 w 3662"/>
                <a:gd name="T7" fmla="*/ 22 h 630"/>
                <a:gd name="T8" fmla="*/ 552 w 3662"/>
                <a:gd name="T9" fmla="*/ 36 h 630"/>
                <a:gd name="T10" fmla="*/ 664 w 3662"/>
                <a:gd name="T11" fmla="*/ 40 h 630"/>
                <a:gd name="T12" fmla="*/ 714 w 3662"/>
                <a:gd name="T13" fmla="*/ 40 h 630"/>
                <a:gd name="T14" fmla="*/ 866 w 3662"/>
                <a:gd name="T15" fmla="*/ 48 h 630"/>
                <a:gd name="T16" fmla="*/ 942 w 3662"/>
                <a:gd name="T17" fmla="*/ 56 h 630"/>
                <a:gd name="T18" fmla="*/ 994 w 3662"/>
                <a:gd name="T19" fmla="*/ 62 h 630"/>
                <a:gd name="T20" fmla="*/ 1062 w 3662"/>
                <a:gd name="T21" fmla="*/ 68 h 630"/>
                <a:gd name="T22" fmla="*/ 1102 w 3662"/>
                <a:gd name="T23" fmla="*/ 68 h 630"/>
                <a:gd name="T24" fmla="*/ 1188 w 3662"/>
                <a:gd name="T25" fmla="*/ 78 h 630"/>
                <a:gd name="T26" fmla="*/ 1242 w 3662"/>
                <a:gd name="T27" fmla="*/ 90 h 630"/>
                <a:gd name="T28" fmla="*/ 1350 w 3662"/>
                <a:gd name="T29" fmla="*/ 100 h 630"/>
                <a:gd name="T30" fmla="*/ 1468 w 3662"/>
                <a:gd name="T31" fmla="*/ 106 h 630"/>
                <a:gd name="T32" fmla="*/ 1588 w 3662"/>
                <a:gd name="T33" fmla="*/ 112 h 630"/>
                <a:gd name="T34" fmla="*/ 1634 w 3662"/>
                <a:gd name="T35" fmla="*/ 120 h 630"/>
                <a:gd name="T36" fmla="*/ 1698 w 3662"/>
                <a:gd name="T37" fmla="*/ 128 h 630"/>
                <a:gd name="T38" fmla="*/ 1780 w 3662"/>
                <a:gd name="T39" fmla="*/ 138 h 630"/>
                <a:gd name="T40" fmla="*/ 1842 w 3662"/>
                <a:gd name="T41" fmla="*/ 144 h 630"/>
                <a:gd name="T42" fmla="*/ 1902 w 3662"/>
                <a:gd name="T43" fmla="*/ 152 h 630"/>
                <a:gd name="T44" fmla="*/ 1990 w 3662"/>
                <a:gd name="T45" fmla="*/ 166 h 630"/>
                <a:gd name="T46" fmla="*/ 2046 w 3662"/>
                <a:gd name="T47" fmla="*/ 172 h 630"/>
                <a:gd name="T48" fmla="*/ 2148 w 3662"/>
                <a:gd name="T49" fmla="*/ 182 h 630"/>
                <a:gd name="T50" fmla="*/ 2242 w 3662"/>
                <a:gd name="T51" fmla="*/ 190 h 630"/>
                <a:gd name="T52" fmla="*/ 2440 w 3662"/>
                <a:gd name="T53" fmla="*/ 198 h 630"/>
                <a:gd name="T54" fmla="*/ 2792 w 3662"/>
                <a:gd name="T55" fmla="*/ 206 h 630"/>
                <a:gd name="T56" fmla="*/ 2804 w 3662"/>
                <a:gd name="T57" fmla="*/ 232 h 630"/>
                <a:gd name="T58" fmla="*/ 2832 w 3662"/>
                <a:gd name="T59" fmla="*/ 240 h 630"/>
                <a:gd name="T60" fmla="*/ 3030 w 3662"/>
                <a:gd name="T61" fmla="*/ 254 h 630"/>
                <a:gd name="T62" fmla="*/ 3616 w 3662"/>
                <a:gd name="T63"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62" h="630">
                  <a:moveTo>
                    <a:pt x="0" y="0"/>
                  </a:moveTo>
                  <a:lnTo>
                    <a:pt x="160" y="0"/>
                  </a:lnTo>
                  <a:lnTo>
                    <a:pt x="170" y="8"/>
                  </a:lnTo>
                  <a:lnTo>
                    <a:pt x="242" y="8"/>
                  </a:lnTo>
                  <a:lnTo>
                    <a:pt x="254" y="22"/>
                  </a:lnTo>
                  <a:lnTo>
                    <a:pt x="348" y="22"/>
                  </a:lnTo>
                  <a:lnTo>
                    <a:pt x="366" y="22"/>
                  </a:lnTo>
                  <a:lnTo>
                    <a:pt x="458" y="22"/>
                  </a:lnTo>
                  <a:lnTo>
                    <a:pt x="474" y="36"/>
                  </a:lnTo>
                  <a:lnTo>
                    <a:pt x="552" y="36"/>
                  </a:lnTo>
                  <a:lnTo>
                    <a:pt x="568" y="40"/>
                  </a:lnTo>
                  <a:lnTo>
                    <a:pt x="664" y="40"/>
                  </a:lnTo>
                  <a:lnTo>
                    <a:pt x="674" y="40"/>
                  </a:lnTo>
                  <a:lnTo>
                    <a:pt x="714" y="40"/>
                  </a:lnTo>
                  <a:lnTo>
                    <a:pt x="722" y="48"/>
                  </a:lnTo>
                  <a:lnTo>
                    <a:pt x="866" y="48"/>
                  </a:lnTo>
                  <a:lnTo>
                    <a:pt x="874" y="56"/>
                  </a:lnTo>
                  <a:lnTo>
                    <a:pt x="942" y="56"/>
                  </a:lnTo>
                  <a:lnTo>
                    <a:pt x="946" y="62"/>
                  </a:lnTo>
                  <a:lnTo>
                    <a:pt x="994" y="62"/>
                  </a:lnTo>
                  <a:lnTo>
                    <a:pt x="1002" y="68"/>
                  </a:lnTo>
                  <a:lnTo>
                    <a:pt x="1062" y="68"/>
                  </a:lnTo>
                  <a:lnTo>
                    <a:pt x="1074" y="68"/>
                  </a:lnTo>
                  <a:lnTo>
                    <a:pt x="1102" y="68"/>
                  </a:lnTo>
                  <a:lnTo>
                    <a:pt x="1112" y="78"/>
                  </a:lnTo>
                  <a:lnTo>
                    <a:pt x="1188" y="78"/>
                  </a:lnTo>
                  <a:lnTo>
                    <a:pt x="1200" y="90"/>
                  </a:lnTo>
                  <a:lnTo>
                    <a:pt x="1242" y="90"/>
                  </a:lnTo>
                  <a:lnTo>
                    <a:pt x="1278" y="100"/>
                  </a:lnTo>
                  <a:lnTo>
                    <a:pt x="1350" y="100"/>
                  </a:lnTo>
                  <a:lnTo>
                    <a:pt x="1360" y="106"/>
                  </a:lnTo>
                  <a:lnTo>
                    <a:pt x="1468" y="106"/>
                  </a:lnTo>
                  <a:lnTo>
                    <a:pt x="1474" y="112"/>
                  </a:lnTo>
                  <a:lnTo>
                    <a:pt x="1588" y="112"/>
                  </a:lnTo>
                  <a:lnTo>
                    <a:pt x="1596" y="120"/>
                  </a:lnTo>
                  <a:lnTo>
                    <a:pt x="1634" y="120"/>
                  </a:lnTo>
                  <a:lnTo>
                    <a:pt x="1642" y="128"/>
                  </a:lnTo>
                  <a:lnTo>
                    <a:pt x="1698" y="128"/>
                  </a:lnTo>
                  <a:lnTo>
                    <a:pt x="1708" y="138"/>
                  </a:lnTo>
                  <a:lnTo>
                    <a:pt x="1780" y="138"/>
                  </a:lnTo>
                  <a:lnTo>
                    <a:pt x="1786" y="144"/>
                  </a:lnTo>
                  <a:lnTo>
                    <a:pt x="1842" y="144"/>
                  </a:lnTo>
                  <a:lnTo>
                    <a:pt x="1850" y="152"/>
                  </a:lnTo>
                  <a:lnTo>
                    <a:pt x="1902" y="152"/>
                  </a:lnTo>
                  <a:lnTo>
                    <a:pt x="1902" y="166"/>
                  </a:lnTo>
                  <a:lnTo>
                    <a:pt x="1990" y="166"/>
                  </a:lnTo>
                  <a:lnTo>
                    <a:pt x="1996" y="172"/>
                  </a:lnTo>
                  <a:lnTo>
                    <a:pt x="2046" y="172"/>
                  </a:lnTo>
                  <a:lnTo>
                    <a:pt x="2056" y="182"/>
                  </a:lnTo>
                  <a:lnTo>
                    <a:pt x="2148" y="182"/>
                  </a:lnTo>
                  <a:lnTo>
                    <a:pt x="2156" y="190"/>
                  </a:lnTo>
                  <a:lnTo>
                    <a:pt x="2242" y="190"/>
                  </a:lnTo>
                  <a:lnTo>
                    <a:pt x="2248" y="198"/>
                  </a:lnTo>
                  <a:lnTo>
                    <a:pt x="2440" y="198"/>
                  </a:lnTo>
                  <a:lnTo>
                    <a:pt x="2448" y="206"/>
                  </a:lnTo>
                  <a:lnTo>
                    <a:pt x="2792" y="206"/>
                  </a:lnTo>
                  <a:lnTo>
                    <a:pt x="2804" y="218"/>
                  </a:lnTo>
                  <a:lnTo>
                    <a:pt x="2804" y="232"/>
                  </a:lnTo>
                  <a:lnTo>
                    <a:pt x="2832" y="232"/>
                  </a:lnTo>
                  <a:lnTo>
                    <a:pt x="2832" y="240"/>
                  </a:lnTo>
                  <a:lnTo>
                    <a:pt x="3030" y="240"/>
                  </a:lnTo>
                  <a:lnTo>
                    <a:pt x="3030" y="254"/>
                  </a:lnTo>
                  <a:lnTo>
                    <a:pt x="3616" y="254"/>
                  </a:lnTo>
                  <a:lnTo>
                    <a:pt x="3616" y="630"/>
                  </a:lnTo>
                  <a:lnTo>
                    <a:pt x="3662" y="630"/>
                  </a:lnTo>
                </a:path>
              </a:pathLst>
            </a:custGeom>
            <a:noFill/>
            <a:ln w="38100">
              <a:solidFill>
                <a:srgbClr val="19B4F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3" name="Freeform 294"/>
            <p:cNvSpPr>
              <a:spLocks/>
            </p:cNvSpPr>
            <p:nvPr/>
          </p:nvSpPr>
          <p:spPr bwMode="auto">
            <a:xfrm>
              <a:off x="7721600" y="37544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4" name="Freeform 295"/>
            <p:cNvSpPr>
              <a:spLocks/>
            </p:cNvSpPr>
            <p:nvPr/>
          </p:nvSpPr>
          <p:spPr bwMode="auto">
            <a:xfrm>
              <a:off x="7689850" y="37544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5" name="Freeform 296"/>
            <p:cNvSpPr>
              <a:spLocks/>
            </p:cNvSpPr>
            <p:nvPr/>
          </p:nvSpPr>
          <p:spPr bwMode="auto">
            <a:xfrm>
              <a:off x="7289800" y="3160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6" name="Freeform 297"/>
            <p:cNvSpPr>
              <a:spLocks/>
            </p:cNvSpPr>
            <p:nvPr/>
          </p:nvSpPr>
          <p:spPr bwMode="auto">
            <a:xfrm>
              <a:off x="7146925" y="3160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7" name="Freeform 298"/>
            <p:cNvSpPr>
              <a:spLocks/>
            </p:cNvSpPr>
            <p:nvPr/>
          </p:nvSpPr>
          <p:spPr bwMode="auto">
            <a:xfrm>
              <a:off x="7108825" y="3160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8" name="Freeform 299"/>
            <p:cNvSpPr>
              <a:spLocks/>
            </p:cNvSpPr>
            <p:nvPr/>
          </p:nvSpPr>
          <p:spPr bwMode="auto">
            <a:xfrm>
              <a:off x="7073900" y="3160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9" name="Freeform 300"/>
            <p:cNvSpPr>
              <a:spLocks/>
            </p:cNvSpPr>
            <p:nvPr/>
          </p:nvSpPr>
          <p:spPr bwMode="auto">
            <a:xfrm>
              <a:off x="7035800" y="3160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0" name="Freeform 301"/>
            <p:cNvSpPr>
              <a:spLocks/>
            </p:cNvSpPr>
            <p:nvPr/>
          </p:nvSpPr>
          <p:spPr bwMode="auto">
            <a:xfrm>
              <a:off x="7010400" y="31607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1" name="Freeform 302"/>
            <p:cNvSpPr>
              <a:spLocks/>
            </p:cNvSpPr>
            <p:nvPr/>
          </p:nvSpPr>
          <p:spPr bwMode="auto">
            <a:xfrm>
              <a:off x="6981825" y="31607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2" name="Freeform 303"/>
            <p:cNvSpPr>
              <a:spLocks/>
            </p:cNvSpPr>
            <p:nvPr/>
          </p:nvSpPr>
          <p:spPr bwMode="auto">
            <a:xfrm>
              <a:off x="6959600" y="3160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3" name="Freeform 304"/>
            <p:cNvSpPr>
              <a:spLocks/>
            </p:cNvSpPr>
            <p:nvPr/>
          </p:nvSpPr>
          <p:spPr bwMode="auto">
            <a:xfrm>
              <a:off x="6934200" y="3160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4" name="Freeform 305"/>
            <p:cNvSpPr>
              <a:spLocks/>
            </p:cNvSpPr>
            <p:nvPr/>
          </p:nvSpPr>
          <p:spPr bwMode="auto">
            <a:xfrm>
              <a:off x="6915150" y="3160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5" name="Freeform 306"/>
            <p:cNvSpPr>
              <a:spLocks/>
            </p:cNvSpPr>
            <p:nvPr/>
          </p:nvSpPr>
          <p:spPr bwMode="auto">
            <a:xfrm>
              <a:off x="6880225" y="3160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6" name="Freeform 307"/>
            <p:cNvSpPr>
              <a:spLocks/>
            </p:cNvSpPr>
            <p:nvPr/>
          </p:nvSpPr>
          <p:spPr bwMode="auto">
            <a:xfrm>
              <a:off x="6851650" y="3160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7" name="Freeform 308"/>
            <p:cNvSpPr>
              <a:spLocks/>
            </p:cNvSpPr>
            <p:nvPr/>
          </p:nvSpPr>
          <p:spPr bwMode="auto">
            <a:xfrm>
              <a:off x="6788150" y="31607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8" name="Freeform 309"/>
            <p:cNvSpPr>
              <a:spLocks/>
            </p:cNvSpPr>
            <p:nvPr/>
          </p:nvSpPr>
          <p:spPr bwMode="auto">
            <a:xfrm>
              <a:off x="6762750" y="3160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9" name="Freeform 310"/>
            <p:cNvSpPr>
              <a:spLocks/>
            </p:cNvSpPr>
            <p:nvPr/>
          </p:nvSpPr>
          <p:spPr bwMode="auto">
            <a:xfrm>
              <a:off x="6734175" y="3160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0" name="Freeform 311"/>
            <p:cNvSpPr>
              <a:spLocks/>
            </p:cNvSpPr>
            <p:nvPr/>
          </p:nvSpPr>
          <p:spPr bwMode="auto">
            <a:xfrm>
              <a:off x="6702425" y="31321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1" name="Freeform 312"/>
            <p:cNvSpPr>
              <a:spLocks/>
            </p:cNvSpPr>
            <p:nvPr/>
          </p:nvSpPr>
          <p:spPr bwMode="auto">
            <a:xfrm>
              <a:off x="6664325" y="31321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2" name="Freeform 313"/>
            <p:cNvSpPr>
              <a:spLocks/>
            </p:cNvSpPr>
            <p:nvPr/>
          </p:nvSpPr>
          <p:spPr bwMode="auto">
            <a:xfrm>
              <a:off x="6629400" y="31321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3" name="Freeform 314"/>
            <p:cNvSpPr>
              <a:spLocks/>
            </p:cNvSpPr>
            <p:nvPr/>
          </p:nvSpPr>
          <p:spPr bwMode="auto">
            <a:xfrm>
              <a:off x="6604000" y="31321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4" name="Freeform 315"/>
            <p:cNvSpPr>
              <a:spLocks/>
            </p:cNvSpPr>
            <p:nvPr/>
          </p:nvSpPr>
          <p:spPr bwMode="auto">
            <a:xfrm>
              <a:off x="6578600" y="31321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5" name="Freeform 316"/>
            <p:cNvSpPr>
              <a:spLocks/>
            </p:cNvSpPr>
            <p:nvPr/>
          </p:nvSpPr>
          <p:spPr bwMode="auto">
            <a:xfrm>
              <a:off x="6553200" y="31321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6" name="Freeform 317"/>
            <p:cNvSpPr>
              <a:spLocks/>
            </p:cNvSpPr>
            <p:nvPr/>
          </p:nvSpPr>
          <p:spPr bwMode="auto">
            <a:xfrm>
              <a:off x="6518275" y="31321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7" name="Freeform 318"/>
            <p:cNvSpPr>
              <a:spLocks/>
            </p:cNvSpPr>
            <p:nvPr/>
          </p:nvSpPr>
          <p:spPr bwMode="auto">
            <a:xfrm>
              <a:off x="6486525" y="31321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8" name="Freeform 319"/>
            <p:cNvSpPr>
              <a:spLocks/>
            </p:cNvSpPr>
            <p:nvPr/>
          </p:nvSpPr>
          <p:spPr bwMode="auto">
            <a:xfrm>
              <a:off x="6438900" y="31321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9" name="Freeform 320"/>
            <p:cNvSpPr>
              <a:spLocks/>
            </p:cNvSpPr>
            <p:nvPr/>
          </p:nvSpPr>
          <p:spPr bwMode="auto">
            <a:xfrm>
              <a:off x="6416675" y="31321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0" name="Freeform 321"/>
            <p:cNvSpPr>
              <a:spLocks/>
            </p:cNvSpPr>
            <p:nvPr/>
          </p:nvSpPr>
          <p:spPr bwMode="auto">
            <a:xfrm>
              <a:off x="6391275" y="31035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1" name="Freeform 322"/>
            <p:cNvSpPr>
              <a:spLocks/>
            </p:cNvSpPr>
            <p:nvPr/>
          </p:nvSpPr>
          <p:spPr bwMode="auto">
            <a:xfrm>
              <a:off x="6362700" y="31003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2" name="Freeform 323"/>
            <p:cNvSpPr>
              <a:spLocks/>
            </p:cNvSpPr>
            <p:nvPr/>
          </p:nvSpPr>
          <p:spPr bwMode="auto">
            <a:xfrm>
              <a:off x="6343650" y="30845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3" name="Freeform 324"/>
            <p:cNvSpPr>
              <a:spLocks/>
            </p:cNvSpPr>
            <p:nvPr/>
          </p:nvSpPr>
          <p:spPr bwMode="auto">
            <a:xfrm>
              <a:off x="6302375" y="3084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4" name="Freeform 325"/>
            <p:cNvSpPr>
              <a:spLocks/>
            </p:cNvSpPr>
            <p:nvPr/>
          </p:nvSpPr>
          <p:spPr bwMode="auto">
            <a:xfrm>
              <a:off x="6270625" y="30845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5" name="Freeform 326"/>
            <p:cNvSpPr>
              <a:spLocks/>
            </p:cNvSpPr>
            <p:nvPr/>
          </p:nvSpPr>
          <p:spPr bwMode="auto">
            <a:xfrm>
              <a:off x="6245225" y="30845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6" name="Freeform 327"/>
            <p:cNvSpPr>
              <a:spLocks/>
            </p:cNvSpPr>
            <p:nvPr/>
          </p:nvSpPr>
          <p:spPr bwMode="auto">
            <a:xfrm>
              <a:off x="6226175" y="30845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7" name="Freeform 328"/>
            <p:cNvSpPr>
              <a:spLocks/>
            </p:cNvSpPr>
            <p:nvPr/>
          </p:nvSpPr>
          <p:spPr bwMode="auto">
            <a:xfrm>
              <a:off x="6194425" y="3084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8" name="Freeform 329"/>
            <p:cNvSpPr>
              <a:spLocks/>
            </p:cNvSpPr>
            <p:nvPr/>
          </p:nvSpPr>
          <p:spPr bwMode="auto">
            <a:xfrm>
              <a:off x="6149975" y="30845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9" name="Freeform 330"/>
            <p:cNvSpPr>
              <a:spLocks/>
            </p:cNvSpPr>
            <p:nvPr/>
          </p:nvSpPr>
          <p:spPr bwMode="auto">
            <a:xfrm>
              <a:off x="6022975" y="30845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0" name="Freeform 331"/>
            <p:cNvSpPr>
              <a:spLocks/>
            </p:cNvSpPr>
            <p:nvPr/>
          </p:nvSpPr>
          <p:spPr bwMode="auto">
            <a:xfrm>
              <a:off x="5988050" y="30845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1" name="Freeform 332"/>
            <p:cNvSpPr>
              <a:spLocks/>
            </p:cNvSpPr>
            <p:nvPr/>
          </p:nvSpPr>
          <p:spPr bwMode="auto">
            <a:xfrm>
              <a:off x="5934075" y="30845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2" name="Freeform 333"/>
            <p:cNvSpPr>
              <a:spLocks/>
            </p:cNvSpPr>
            <p:nvPr/>
          </p:nvSpPr>
          <p:spPr bwMode="auto">
            <a:xfrm>
              <a:off x="5845175" y="308451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3" name="Freeform 334"/>
            <p:cNvSpPr>
              <a:spLocks/>
            </p:cNvSpPr>
            <p:nvPr/>
          </p:nvSpPr>
          <p:spPr bwMode="auto">
            <a:xfrm>
              <a:off x="5816600" y="30813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4" name="Freeform 335"/>
            <p:cNvSpPr>
              <a:spLocks/>
            </p:cNvSpPr>
            <p:nvPr/>
          </p:nvSpPr>
          <p:spPr bwMode="auto">
            <a:xfrm>
              <a:off x="5781675" y="30718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5" name="Freeform 336"/>
            <p:cNvSpPr>
              <a:spLocks/>
            </p:cNvSpPr>
            <p:nvPr/>
          </p:nvSpPr>
          <p:spPr bwMode="auto">
            <a:xfrm>
              <a:off x="5753100" y="30686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6" name="Freeform 337"/>
            <p:cNvSpPr>
              <a:spLocks/>
            </p:cNvSpPr>
            <p:nvPr/>
          </p:nvSpPr>
          <p:spPr bwMode="auto">
            <a:xfrm>
              <a:off x="5718175" y="30686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7" name="Freeform 338"/>
            <p:cNvSpPr>
              <a:spLocks/>
            </p:cNvSpPr>
            <p:nvPr/>
          </p:nvSpPr>
          <p:spPr bwMode="auto">
            <a:xfrm>
              <a:off x="5692775" y="30686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8" name="Freeform 339"/>
            <p:cNvSpPr>
              <a:spLocks/>
            </p:cNvSpPr>
            <p:nvPr/>
          </p:nvSpPr>
          <p:spPr bwMode="auto">
            <a:xfrm>
              <a:off x="5670550" y="3071813"/>
              <a:ext cx="146050" cy="149225"/>
            </a:xfrm>
            <a:custGeom>
              <a:avLst/>
              <a:gdLst>
                <a:gd name="T0" fmla="*/ 52 w 92"/>
                <a:gd name="T1" fmla="*/ 0 h 94"/>
                <a:gd name="T2" fmla="*/ 52 w 92"/>
                <a:gd name="T3" fmla="*/ 40 h 94"/>
                <a:gd name="T4" fmla="*/ 92 w 92"/>
                <a:gd name="T5" fmla="*/ 40 h 94"/>
                <a:gd name="T6" fmla="*/ 92 w 92"/>
                <a:gd name="T7" fmla="*/ 52 h 94"/>
                <a:gd name="T8" fmla="*/ 52 w 92"/>
                <a:gd name="T9" fmla="*/ 52 h 94"/>
                <a:gd name="T10" fmla="*/ 52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9" name="Freeform 340"/>
            <p:cNvSpPr>
              <a:spLocks/>
            </p:cNvSpPr>
            <p:nvPr/>
          </p:nvSpPr>
          <p:spPr bwMode="auto">
            <a:xfrm>
              <a:off x="5648325" y="3071813"/>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0" name="Freeform 341"/>
            <p:cNvSpPr>
              <a:spLocks/>
            </p:cNvSpPr>
            <p:nvPr/>
          </p:nvSpPr>
          <p:spPr bwMode="auto">
            <a:xfrm>
              <a:off x="5610225" y="30686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1" name="Freeform 342"/>
            <p:cNvSpPr>
              <a:spLocks/>
            </p:cNvSpPr>
            <p:nvPr/>
          </p:nvSpPr>
          <p:spPr bwMode="auto">
            <a:xfrm>
              <a:off x="5588000" y="30686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2" name="Freeform 343"/>
            <p:cNvSpPr>
              <a:spLocks/>
            </p:cNvSpPr>
            <p:nvPr/>
          </p:nvSpPr>
          <p:spPr bwMode="auto">
            <a:xfrm>
              <a:off x="5572125" y="30686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3" name="Freeform 344"/>
            <p:cNvSpPr>
              <a:spLocks/>
            </p:cNvSpPr>
            <p:nvPr/>
          </p:nvSpPr>
          <p:spPr bwMode="auto">
            <a:xfrm>
              <a:off x="5543550" y="30686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4" name="Freeform 345"/>
            <p:cNvSpPr>
              <a:spLocks/>
            </p:cNvSpPr>
            <p:nvPr/>
          </p:nvSpPr>
          <p:spPr bwMode="auto">
            <a:xfrm>
              <a:off x="5521325" y="3062288"/>
              <a:ext cx="146050" cy="149225"/>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5" name="Freeform 346"/>
            <p:cNvSpPr>
              <a:spLocks/>
            </p:cNvSpPr>
            <p:nvPr/>
          </p:nvSpPr>
          <p:spPr bwMode="auto">
            <a:xfrm>
              <a:off x="5492750" y="3062288"/>
              <a:ext cx="142875" cy="149225"/>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6" name="Freeform 347"/>
            <p:cNvSpPr>
              <a:spLocks/>
            </p:cNvSpPr>
            <p:nvPr/>
          </p:nvSpPr>
          <p:spPr bwMode="auto">
            <a:xfrm>
              <a:off x="5429250" y="3049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7" name="Freeform 348"/>
            <p:cNvSpPr>
              <a:spLocks/>
            </p:cNvSpPr>
            <p:nvPr/>
          </p:nvSpPr>
          <p:spPr bwMode="auto">
            <a:xfrm>
              <a:off x="5368925" y="30495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8" name="Freeform 349"/>
            <p:cNvSpPr>
              <a:spLocks/>
            </p:cNvSpPr>
            <p:nvPr/>
          </p:nvSpPr>
          <p:spPr bwMode="auto">
            <a:xfrm>
              <a:off x="5337175" y="30495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9" name="Freeform 350"/>
            <p:cNvSpPr>
              <a:spLocks/>
            </p:cNvSpPr>
            <p:nvPr/>
          </p:nvSpPr>
          <p:spPr bwMode="auto">
            <a:xfrm>
              <a:off x="5270500" y="30432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0" name="Freeform 351"/>
            <p:cNvSpPr>
              <a:spLocks/>
            </p:cNvSpPr>
            <p:nvPr/>
          </p:nvSpPr>
          <p:spPr bwMode="auto">
            <a:xfrm>
              <a:off x="5216525" y="3040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1" name="Freeform 352"/>
            <p:cNvSpPr>
              <a:spLocks/>
            </p:cNvSpPr>
            <p:nvPr/>
          </p:nvSpPr>
          <p:spPr bwMode="auto">
            <a:xfrm>
              <a:off x="5184775" y="30368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2" name="Freeform 353"/>
            <p:cNvSpPr>
              <a:spLocks/>
            </p:cNvSpPr>
            <p:nvPr/>
          </p:nvSpPr>
          <p:spPr bwMode="auto">
            <a:xfrm>
              <a:off x="5159375" y="3033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3" name="Freeform 354"/>
            <p:cNvSpPr>
              <a:spLocks/>
            </p:cNvSpPr>
            <p:nvPr/>
          </p:nvSpPr>
          <p:spPr bwMode="auto">
            <a:xfrm>
              <a:off x="5099050" y="30241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4" name="Freeform 355"/>
            <p:cNvSpPr>
              <a:spLocks/>
            </p:cNvSpPr>
            <p:nvPr/>
          </p:nvSpPr>
          <p:spPr bwMode="auto">
            <a:xfrm>
              <a:off x="5070475" y="3021013"/>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5" name="Freeform 356"/>
            <p:cNvSpPr>
              <a:spLocks/>
            </p:cNvSpPr>
            <p:nvPr/>
          </p:nvSpPr>
          <p:spPr bwMode="auto">
            <a:xfrm>
              <a:off x="5041900" y="3021013"/>
              <a:ext cx="146050" cy="146050"/>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38" y="92"/>
                  </a:lnTo>
                  <a:lnTo>
                    <a:pt x="38" y="52"/>
                  </a:lnTo>
                  <a:lnTo>
                    <a:pt x="0" y="52"/>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6" name="Freeform 357"/>
            <p:cNvSpPr>
              <a:spLocks/>
            </p:cNvSpPr>
            <p:nvPr/>
          </p:nvSpPr>
          <p:spPr bwMode="auto">
            <a:xfrm>
              <a:off x="5016500" y="30178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7" name="Freeform 358"/>
            <p:cNvSpPr>
              <a:spLocks/>
            </p:cNvSpPr>
            <p:nvPr/>
          </p:nvSpPr>
          <p:spPr bwMode="auto">
            <a:xfrm>
              <a:off x="4975225" y="30114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8" name="Freeform 359"/>
            <p:cNvSpPr>
              <a:spLocks/>
            </p:cNvSpPr>
            <p:nvPr/>
          </p:nvSpPr>
          <p:spPr bwMode="auto">
            <a:xfrm>
              <a:off x="4953000" y="30114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9" name="Freeform 360"/>
            <p:cNvSpPr>
              <a:spLocks/>
            </p:cNvSpPr>
            <p:nvPr/>
          </p:nvSpPr>
          <p:spPr bwMode="auto">
            <a:xfrm>
              <a:off x="4921250" y="30019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0" name="Freeform 361"/>
            <p:cNvSpPr>
              <a:spLocks/>
            </p:cNvSpPr>
            <p:nvPr/>
          </p:nvSpPr>
          <p:spPr bwMode="auto">
            <a:xfrm>
              <a:off x="4886325" y="29956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1" name="Freeform 362"/>
            <p:cNvSpPr>
              <a:spLocks/>
            </p:cNvSpPr>
            <p:nvPr/>
          </p:nvSpPr>
          <p:spPr bwMode="auto">
            <a:xfrm>
              <a:off x="4857750" y="29892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2" name="Freeform 363"/>
            <p:cNvSpPr>
              <a:spLocks/>
            </p:cNvSpPr>
            <p:nvPr/>
          </p:nvSpPr>
          <p:spPr bwMode="auto">
            <a:xfrm>
              <a:off x="4835525" y="29829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3" name="Freeform 364"/>
            <p:cNvSpPr>
              <a:spLocks/>
            </p:cNvSpPr>
            <p:nvPr/>
          </p:nvSpPr>
          <p:spPr bwMode="auto">
            <a:xfrm>
              <a:off x="4813300" y="29797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4" name="Freeform 365"/>
            <p:cNvSpPr>
              <a:spLocks/>
            </p:cNvSpPr>
            <p:nvPr/>
          </p:nvSpPr>
          <p:spPr bwMode="auto">
            <a:xfrm>
              <a:off x="4781550" y="297656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5" name="Freeform 366"/>
            <p:cNvSpPr>
              <a:spLocks/>
            </p:cNvSpPr>
            <p:nvPr/>
          </p:nvSpPr>
          <p:spPr bwMode="auto">
            <a:xfrm>
              <a:off x="4657725" y="29670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6" name="Freeform 367"/>
            <p:cNvSpPr>
              <a:spLocks/>
            </p:cNvSpPr>
            <p:nvPr/>
          </p:nvSpPr>
          <p:spPr bwMode="auto">
            <a:xfrm>
              <a:off x="4606925" y="29606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7" name="Freeform 368"/>
            <p:cNvSpPr>
              <a:spLocks/>
            </p:cNvSpPr>
            <p:nvPr/>
          </p:nvSpPr>
          <p:spPr bwMode="auto">
            <a:xfrm>
              <a:off x="4556125" y="29543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8" name="Freeform 369"/>
            <p:cNvSpPr>
              <a:spLocks/>
            </p:cNvSpPr>
            <p:nvPr/>
          </p:nvSpPr>
          <p:spPr bwMode="auto">
            <a:xfrm>
              <a:off x="4530725" y="29511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9" name="Freeform 370"/>
            <p:cNvSpPr>
              <a:spLocks/>
            </p:cNvSpPr>
            <p:nvPr/>
          </p:nvSpPr>
          <p:spPr bwMode="auto">
            <a:xfrm>
              <a:off x="4502150" y="2938463"/>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0" name="Freeform 371"/>
            <p:cNvSpPr>
              <a:spLocks/>
            </p:cNvSpPr>
            <p:nvPr/>
          </p:nvSpPr>
          <p:spPr bwMode="auto">
            <a:xfrm>
              <a:off x="4464050" y="29384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1" name="Freeform 372"/>
            <p:cNvSpPr>
              <a:spLocks/>
            </p:cNvSpPr>
            <p:nvPr/>
          </p:nvSpPr>
          <p:spPr bwMode="auto">
            <a:xfrm>
              <a:off x="4425950" y="29352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2" name="Freeform 373"/>
            <p:cNvSpPr>
              <a:spLocks/>
            </p:cNvSpPr>
            <p:nvPr/>
          </p:nvSpPr>
          <p:spPr bwMode="auto">
            <a:xfrm>
              <a:off x="4175125" y="29130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3" name="Freeform 374"/>
            <p:cNvSpPr>
              <a:spLocks/>
            </p:cNvSpPr>
            <p:nvPr/>
          </p:nvSpPr>
          <p:spPr bwMode="auto">
            <a:xfrm>
              <a:off x="4079875" y="290353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4" name="Freeform 375"/>
            <p:cNvSpPr>
              <a:spLocks/>
            </p:cNvSpPr>
            <p:nvPr/>
          </p:nvSpPr>
          <p:spPr bwMode="auto">
            <a:xfrm>
              <a:off x="3956050" y="29003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5" name="Freeform 376"/>
            <p:cNvSpPr>
              <a:spLocks/>
            </p:cNvSpPr>
            <p:nvPr/>
          </p:nvSpPr>
          <p:spPr bwMode="auto">
            <a:xfrm>
              <a:off x="3768725" y="287813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6" name="Freeform 377"/>
            <p:cNvSpPr>
              <a:spLocks/>
            </p:cNvSpPr>
            <p:nvPr/>
          </p:nvSpPr>
          <p:spPr bwMode="auto">
            <a:xfrm>
              <a:off x="3724275" y="2871788"/>
              <a:ext cx="146050" cy="149225"/>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7" name="Freeform 378"/>
            <p:cNvSpPr>
              <a:spLocks/>
            </p:cNvSpPr>
            <p:nvPr/>
          </p:nvSpPr>
          <p:spPr bwMode="auto">
            <a:xfrm>
              <a:off x="3352800" y="283051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8" name="Freeform 379"/>
            <p:cNvSpPr>
              <a:spLocks/>
            </p:cNvSpPr>
            <p:nvPr/>
          </p:nvSpPr>
          <p:spPr bwMode="auto">
            <a:xfrm>
              <a:off x="3260725" y="282416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9" name="Freeform 380"/>
            <p:cNvSpPr>
              <a:spLocks/>
            </p:cNvSpPr>
            <p:nvPr/>
          </p:nvSpPr>
          <p:spPr bwMode="auto">
            <a:xfrm>
              <a:off x="3228975" y="28209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0" name="Freeform 381"/>
            <p:cNvSpPr>
              <a:spLocks/>
            </p:cNvSpPr>
            <p:nvPr/>
          </p:nvSpPr>
          <p:spPr bwMode="auto">
            <a:xfrm>
              <a:off x="3171825" y="28146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1" name="Freeform 382"/>
            <p:cNvSpPr>
              <a:spLocks/>
            </p:cNvSpPr>
            <p:nvPr/>
          </p:nvSpPr>
          <p:spPr bwMode="auto">
            <a:xfrm>
              <a:off x="3121025" y="281146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2" name="Freeform 383"/>
            <p:cNvSpPr>
              <a:spLocks/>
            </p:cNvSpPr>
            <p:nvPr/>
          </p:nvSpPr>
          <p:spPr bwMode="auto">
            <a:xfrm>
              <a:off x="3063875" y="2808288"/>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3" name="Freeform 384"/>
            <p:cNvSpPr>
              <a:spLocks/>
            </p:cNvSpPr>
            <p:nvPr/>
          </p:nvSpPr>
          <p:spPr bwMode="auto">
            <a:xfrm>
              <a:off x="3025775" y="28051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4" name="Freeform 385"/>
            <p:cNvSpPr>
              <a:spLocks/>
            </p:cNvSpPr>
            <p:nvPr/>
          </p:nvSpPr>
          <p:spPr bwMode="auto">
            <a:xfrm>
              <a:off x="2994025" y="28051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5" name="Freeform 386"/>
            <p:cNvSpPr>
              <a:spLocks/>
            </p:cNvSpPr>
            <p:nvPr/>
          </p:nvSpPr>
          <p:spPr bwMode="auto">
            <a:xfrm>
              <a:off x="2870200" y="28051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6" name="Freeform 387"/>
            <p:cNvSpPr>
              <a:spLocks/>
            </p:cNvSpPr>
            <p:nvPr/>
          </p:nvSpPr>
          <p:spPr bwMode="auto">
            <a:xfrm>
              <a:off x="2828925" y="28019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7" name="Freeform 388"/>
            <p:cNvSpPr>
              <a:spLocks/>
            </p:cNvSpPr>
            <p:nvPr/>
          </p:nvSpPr>
          <p:spPr bwMode="auto">
            <a:xfrm>
              <a:off x="2797175" y="280193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8" name="Freeform 389"/>
            <p:cNvSpPr>
              <a:spLocks/>
            </p:cNvSpPr>
            <p:nvPr/>
          </p:nvSpPr>
          <p:spPr bwMode="auto">
            <a:xfrm>
              <a:off x="2689225" y="27924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9" name="Freeform 390"/>
            <p:cNvSpPr>
              <a:spLocks/>
            </p:cNvSpPr>
            <p:nvPr/>
          </p:nvSpPr>
          <p:spPr bwMode="auto">
            <a:xfrm>
              <a:off x="2663825" y="2792413"/>
              <a:ext cx="142875" cy="149225"/>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0" name="Freeform 391"/>
            <p:cNvSpPr>
              <a:spLocks/>
            </p:cNvSpPr>
            <p:nvPr/>
          </p:nvSpPr>
          <p:spPr bwMode="auto">
            <a:xfrm>
              <a:off x="2638425" y="27924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1" name="Freeform 392"/>
            <p:cNvSpPr>
              <a:spLocks/>
            </p:cNvSpPr>
            <p:nvPr/>
          </p:nvSpPr>
          <p:spPr bwMode="auto">
            <a:xfrm>
              <a:off x="2613025" y="27955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2" name="Freeform 393"/>
            <p:cNvSpPr>
              <a:spLocks/>
            </p:cNvSpPr>
            <p:nvPr/>
          </p:nvSpPr>
          <p:spPr bwMode="auto">
            <a:xfrm>
              <a:off x="2447925" y="27828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3" name="Freeform 394"/>
            <p:cNvSpPr>
              <a:spLocks/>
            </p:cNvSpPr>
            <p:nvPr/>
          </p:nvSpPr>
          <p:spPr bwMode="auto">
            <a:xfrm>
              <a:off x="2393950" y="27797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4" name="Freeform 395"/>
            <p:cNvSpPr>
              <a:spLocks/>
            </p:cNvSpPr>
            <p:nvPr/>
          </p:nvSpPr>
          <p:spPr bwMode="auto">
            <a:xfrm>
              <a:off x="2365375" y="277653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5" name="Freeform 396"/>
            <p:cNvSpPr>
              <a:spLocks/>
            </p:cNvSpPr>
            <p:nvPr/>
          </p:nvSpPr>
          <p:spPr bwMode="auto">
            <a:xfrm>
              <a:off x="2333625" y="27701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6" name="Freeform 397"/>
            <p:cNvSpPr>
              <a:spLocks/>
            </p:cNvSpPr>
            <p:nvPr/>
          </p:nvSpPr>
          <p:spPr bwMode="auto">
            <a:xfrm>
              <a:off x="2305050" y="2767013"/>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7" name="Freeform 398"/>
            <p:cNvSpPr>
              <a:spLocks/>
            </p:cNvSpPr>
            <p:nvPr/>
          </p:nvSpPr>
          <p:spPr bwMode="auto">
            <a:xfrm>
              <a:off x="2282825" y="276701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8" name="Freeform 399"/>
            <p:cNvSpPr>
              <a:spLocks/>
            </p:cNvSpPr>
            <p:nvPr/>
          </p:nvSpPr>
          <p:spPr bwMode="auto">
            <a:xfrm>
              <a:off x="2254250" y="2757488"/>
              <a:ext cx="146050" cy="149225"/>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9" name="Freeform 400"/>
            <p:cNvSpPr>
              <a:spLocks/>
            </p:cNvSpPr>
            <p:nvPr/>
          </p:nvSpPr>
          <p:spPr bwMode="auto">
            <a:xfrm>
              <a:off x="2070100" y="276066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0" name="Freeform 401"/>
            <p:cNvSpPr>
              <a:spLocks/>
            </p:cNvSpPr>
            <p:nvPr/>
          </p:nvSpPr>
          <p:spPr bwMode="auto">
            <a:xfrm>
              <a:off x="2038350" y="2760663"/>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1" name="Freeform 402"/>
            <p:cNvSpPr>
              <a:spLocks/>
            </p:cNvSpPr>
            <p:nvPr/>
          </p:nvSpPr>
          <p:spPr bwMode="auto">
            <a:xfrm>
              <a:off x="1997075" y="2757488"/>
              <a:ext cx="142875" cy="146050"/>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2" name="Freeform 403"/>
            <p:cNvSpPr>
              <a:spLocks/>
            </p:cNvSpPr>
            <p:nvPr/>
          </p:nvSpPr>
          <p:spPr bwMode="auto">
            <a:xfrm>
              <a:off x="1958975" y="2757488"/>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3" name="Freeform 404"/>
            <p:cNvSpPr>
              <a:spLocks/>
            </p:cNvSpPr>
            <p:nvPr/>
          </p:nvSpPr>
          <p:spPr bwMode="auto">
            <a:xfrm>
              <a:off x="1914525" y="2754313"/>
              <a:ext cx="146050" cy="146050"/>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19B4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4BAB877A-8D15-CBAD-3E5C-A021081C4437}"/>
              </a:ext>
            </a:extLst>
          </p:cNvPr>
          <p:cNvSpPr txBox="1"/>
          <p:nvPr/>
        </p:nvSpPr>
        <p:spPr>
          <a:xfrm>
            <a:off x="520792" y="1266716"/>
            <a:ext cx="17221689" cy="646331"/>
          </a:xfrm>
          <a:prstGeom prst="rect">
            <a:avLst/>
          </a:prstGeom>
          <a:noFill/>
        </p:spPr>
        <p:txBody>
          <a:bodyPr wrap="square" rtlCol="0">
            <a:spAutoFit/>
          </a:bodyPr>
          <a:lstStyle/>
          <a:p>
            <a:pPr algn="ctr"/>
            <a:r>
              <a:rPr lang="en-US" sz="3600" b="1" dirty="0">
                <a:solidFill>
                  <a:schemeClr val="accent2"/>
                </a:solidFill>
              </a:rPr>
              <a:t>Ribociclib + NSAI prolonged </a:t>
            </a:r>
            <a:r>
              <a:rPr lang="en-US" sz="3600" b="1" dirty="0" err="1">
                <a:solidFill>
                  <a:schemeClr val="accent2"/>
                </a:solidFill>
              </a:rPr>
              <a:t>iDFS</a:t>
            </a:r>
            <a:r>
              <a:rPr lang="en-US" sz="3600" b="1" dirty="0">
                <a:solidFill>
                  <a:schemeClr val="accent2"/>
                </a:solidFill>
              </a:rPr>
              <a:t> regardless of Ki67 score</a:t>
            </a:r>
          </a:p>
        </p:txBody>
      </p:sp>
      <p:sp>
        <p:nvSpPr>
          <p:cNvPr id="5" name="TextBox 4">
            <a:extLst>
              <a:ext uri="{FF2B5EF4-FFF2-40B4-BE49-F238E27FC236}">
                <a16:creationId xmlns:a16="http://schemas.microsoft.com/office/drawing/2014/main" id="{2DFCCC4F-D630-BF4B-352A-AAFE42702CD2}"/>
              </a:ext>
            </a:extLst>
          </p:cNvPr>
          <p:cNvSpPr txBox="1"/>
          <p:nvPr/>
        </p:nvSpPr>
        <p:spPr>
          <a:xfrm>
            <a:off x="6642100" y="2705417"/>
            <a:ext cx="1793248" cy="492443"/>
          </a:xfrm>
          <a:prstGeom prst="rect">
            <a:avLst/>
          </a:prstGeom>
          <a:noFill/>
        </p:spPr>
        <p:txBody>
          <a:bodyPr wrap="none" rtlCol="0">
            <a:spAutoFit/>
          </a:bodyPr>
          <a:lstStyle/>
          <a:p>
            <a:r>
              <a:rPr lang="en-US" sz="2600" b="1" dirty="0" err="1">
                <a:solidFill>
                  <a:schemeClr val="accent2"/>
                </a:solidFill>
              </a:rPr>
              <a:t>Ribo</a:t>
            </a:r>
            <a:r>
              <a:rPr lang="en-US" sz="2600" b="1" dirty="0">
                <a:solidFill>
                  <a:schemeClr val="accent2"/>
                </a:solidFill>
              </a:rPr>
              <a:t> + NSAI</a:t>
            </a:r>
          </a:p>
        </p:txBody>
      </p:sp>
      <p:sp>
        <p:nvSpPr>
          <p:cNvPr id="6" name="TextBox 5">
            <a:extLst>
              <a:ext uri="{FF2B5EF4-FFF2-40B4-BE49-F238E27FC236}">
                <a16:creationId xmlns:a16="http://schemas.microsoft.com/office/drawing/2014/main" id="{9789DF5F-CDF4-2864-D8C1-D6C5C6346C26}"/>
              </a:ext>
            </a:extLst>
          </p:cNvPr>
          <p:cNvSpPr txBox="1"/>
          <p:nvPr/>
        </p:nvSpPr>
        <p:spPr>
          <a:xfrm>
            <a:off x="15133010" y="2779871"/>
            <a:ext cx="1793248" cy="492443"/>
          </a:xfrm>
          <a:prstGeom prst="rect">
            <a:avLst/>
          </a:prstGeom>
          <a:noFill/>
        </p:spPr>
        <p:txBody>
          <a:bodyPr wrap="none" rtlCol="0">
            <a:spAutoFit/>
          </a:bodyPr>
          <a:lstStyle/>
          <a:p>
            <a:r>
              <a:rPr lang="en-US" sz="2600" b="1" dirty="0" err="1">
                <a:solidFill>
                  <a:schemeClr val="accent2"/>
                </a:solidFill>
              </a:rPr>
              <a:t>Ribo</a:t>
            </a:r>
            <a:r>
              <a:rPr lang="en-US" sz="2600" b="1" dirty="0">
                <a:solidFill>
                  <a:schemeClr val="accent2"/>
                </a:solidFill>
              </a:rPr>
              <a:t> + NSAI</a:t>
            </a:r>
          </a:p>
        </p:txBody>
      </p:sp>
      <p:sp>
        <p:nvSpPr>
          <p:cNvPr id="7" name="TextBox 6">
            <a:extLst>
              <a:ext uri="{FF2B5EF4-FFF2-40B4-BE49-F238E27FC236}">
                <a16:creationId xmlns:a16="http://schemas.microsoft.com/office/drawing/2014/main" id="{7279EA42-2DE2-2A7D-F091-6A18AEFBD564}"/>
              </a:ext>
            </a:extLst>
          </p:cNvPr>
          <p:cNvSpPr txBox="1"/>
          <p:nvPr/>
        </p:nvSpPr>
        <p:spPr>
          <a:xfrm>
            <a:off x="5518898" y="3578933"/>
            <a:ext cx="1697068" cy="492443"/>
          </a:xfrm>
          <a:prstGeom prst="rect">
            <a:avLst/>
          </a:prstGeom>
          <a:noFill/>
        </p:spPr>
        <p:txBody>
          <a:bodyPr wrap="none" rtlCol="0">
            <a:spAutoFit/>
          </a:bodyPr>
          <a:lstStyle/>
          <a:p>
            <a:r>
              <a:rPr lang="en-US" sz="2600" b="1" dirty="0">
                <a:solidFill>
                  <a:schemeClr val="bg1">
                    <a:lumMod val="75000"/>
                  </a:schemeClr>
                </a:solidFill>
              </a:rPr>
              <a:t>NSAI alone</a:t>
            </a:r>
          </a:p>
        </p:txBody>
      </p:sp>
      <p:sp>
        <p:nvSpPr>
          <p:cNvPr id="8" name="TextBox 7">
            <a:extLst>
              <a:ext uri="{FF2B5EF4-FFF2-40B4-BE49-F238E27FC236}">
                <a16:creationId xmlns:a16="http://schemas.microsoft.com/office/drawing/2014/main" id="{ED47733A-913C-C982-B963-DD29FF822C50}"/>
              </a:ext>
            </a:extLst>
          </p:cNvPr>
          <p:cNvSpPr txBox="1"/>
          <p:nvPr/>
        </p:nvSpPr>
        <p:spPr>
          <a:xfrm>
            <a:off x="14082682" y="3793467"/>
            <a:ext cx="1697068" cy="492443"/>
          </a:xfrm>
          <a:prstGeom prst="rect">
            <a:avLst/>
          </a:prstGeom>
          <a:noFill/>
        </p:spPr>
        <p:txBody>
          <a:bodyPr wrap="none" rtlCol="0">
            <a:spAutoFit/>
          </a:bodyPr>
          <a:lstStyle/>
          <a:p>
            <a:r>
              <a:rPr lang="en-US" sz="2600" b="1" dirty="0">
                <a:solidFill>
                  <a:schemeClr val="bg1">
                    <a:lumMod val="75000"/>
                  </a:schemeClr>
                </a:solidFill>
              </a:rPr>
              <a:t>NSAI alone</a:t>
            </a:r>
          </a:p>
        </p:txBody>
      </p:sp>
    </p:spTree>
    <p:extLst>
      <p:ext uri="{BB962C8B-B14F-4D97-AF65-F5344CB8AC3E}">
        <p14:creationId xmlns:p14="http://schemas.microsoft.com/office/powerpoint/2010/main" val="38973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a:t>monarchE</a:t>
            </a:r>
            <a:r>
              <a:rPr lang="en-IE" dirty="0"/>
              <a:t> Study Design (</a:t>
            </a:r>
            <a:r>
              <a:rPr lang="en-US" dirty="0"/>
              <a:t>NCT03155997)</a:t>
            </a:r>
          </a:p>
        </p:txBody>
      </p:sp>
      <p:sp>
        <p:nvSpPr>
          <p:cNvPr id="4" name="Text Placeholder 3"/>
          <p:cNvSpPr>
            <a:spLocks noGrp="1"/>
          </p:cNvSpPr>
          <p:nvPr>
            <p:ph type="body" sz="quarter" idx="10"/>
          </p:nvPr>
        </p:nvSpPr>
        <p:spPr>
          <a:xfrm>
            <a:off x="559954" y="9613769"/>
            <a:ext cx="17168091" cy="384128"/>
          </a:xfrm>
        </p:spPr>
        <p:txBody>
          <a:bodyPr/>
          <a:lstStyle/>
          <a:p>
            <a:r>
              <a:rPr lang="en-US" dirty="0"/>
              <a:t>Johnston S, et al. </a:t>
            </a:r>
            <a:r>
              <a:rPr lang="en-US" i="1" dirty="0"/>
              <a:t>Cancer Res. </a:t>
            </a:r>
            <a:r>
              <a:rPr lang="en-US" dirty="0"/>
              <a:t>2023;83(5 suppl): abstract GS1-09 (from San Antonio Breast Cancer Symposium).</a:t>
            </a:r>
          </a:p>
        </p:txBody>
      </p:sp>
      <p:sp>
        <p:nvSpPr>
          <p:cNvPr id="9" name="Pentagon 8"/>
          <p:cNvSpPr/>
          <p:nvPr/>
        </p:nvSpPr>
        <p:spPr>
          <a:xfrm>
            <a:off x="14840256" y="3137571"/>
            <a:ext cx="2949268" cy="1923679"/>
          </a:xfrm>
          <a:prstGeom prst="homePlate">
            <a:avLst>
              <a:gd name="adj" fmla="val 25000"/>
            </a:avLst>
          </a:prstGeom>
          <a:solidFill>
            <a:schemeClr val="accent6">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2">
                    <a:lumMod val="10000"/>
                  </a:schemeClr>
                </a:solidFill>
              </a:rPr>
              <a:t>Follow-up period</a:t>
            </a:r>
          </a:p>
          <a:p>
            <a:pPr algn="ctr"/>
            <a:r>
              <a:rPr lang="en-US" sz="2400" dirty="0">
                <a:solidFill>
                  <a:schemeClr val="bg2">
                    <a:lumMod val="10000"/>
                  </a:schemeClr>
                </a:solidFill>
              </a:rPr>
              <a:t>ET for </a:t>
            </a:r>
            <a:r>
              <a:rPr lang="en-US" sz="2400" dirty="0" err="1">
                <a:solidFill>
                  <a:schemeClr val="bg2">
                    <a:lumMod val="10000"/>
                  </a:schemeClr>
                </a:solidFill>
              </a:rPr>
              <a:t>for</a:t>
            </a:r>
            <a:endParaRPr lang="en-US" sz="2400" dirty="0">
              <a:solidFill>
                <a:schemeClr val="bg2">
                  <a:lumMod val="10000"/>
                </a:schemeClr>
              </a:solidFill>
            </a:endParaRPr>
          </a:p>
          <a:p>
            <a:pPr algn="ctr"/>
            <a:r>
              <a:rPr lang="en-US" sz="2400" dirty="0">
                <a:solidFill>
                  <a:schemeClr val="bg2">
                    <a:lumMod val="10000"/>
                  </a:schemeClr>
                </a:solidFill>
              </a:rPr>
              <a:t>3–8 years as clinically indicated</a:t>
            </a:r>
          </a:p>
        </p:txBody>
      </p:sp>
      <p:sp>
        <p:nvSpPr>
          <p:cNvPr id="10" name="Rectangle 9"/>
          <p:cNvSpPr/>
          <p:nvPr/>
        </p:nvSpPr>
        <p:spPr>
          <a:xfrm>
            <a:off x="11222005" y="1898859"/>
            <a:ext cx="3195539" cy="830997"/>
          </a:xfrm>
          <a:prstGeom prst="rect">
            <a:avLst/>
          </a:prstGeom>
          <a:noFill/>
          <a:ln w="38100">
            <a:solidFill>
              <a:schemeClr val="accent5">
                <a:lumMod val="60000"/>
                <a:lumOff val="40000"/>
              </a:schemeClr>
            </a:solidFill>
          </a:ln>
        </p:spPr>
        <p:txBody>
          <a:bodyPr wrap="square">
            <a:spAutoFit/>
          </a:bodyPr>
          <a:lstStyle/>
          <a:p>
            <a:pPr algn="ctr"/>
            <a:r>
              <a:rPr lang="en-US" sz="2400" b="1" dirty="0">
                <a:solidFill>
                  <a:schemeClr val="accent5">
                    <a:lumMod val="40000"/>
                    <a:lumOff val="60000"/>
                  </a:schemeClr>
                </a:solidFill>
              </a:rPr>
              <a:t>On-study treatment period: 2 years</a:t>
            </a:r>
          </a:p>
        </p:txBody>
      </p:sp>
      <p:sp>
        <p:nvSpPr>
          <p:cNvPr id="11" name="Rounded Rectangle 10"/>
          <p:cNvSpPr/>
          <p:nvPr/>
        </p:nvSpPr>
        <p:spPr>
          <a:xfrm>
            <a:off x="11085925" y="2938134"/>
            <a:ext cx="3470734" cy="1222439"/>
          </a:xfrm>
          <a:prstGeom prst="roundRect">
            <a:avLst>
              <a:gd name="adj" fmla="val 11572"/>
            </a:avLst>
          </a:prstGeom>
          <a:solidFill>
            <a:schemeClr val="accent3"/>
          </a:solidFill>
          <a:ln w="38100">
            <a:solidFill>
              <a:schemeClr val="bg1"/>
            </a:solidFill>
          </a:ln>
        </p:spPr>
        <p:txBody>
          <a:bodyPr wrap="square" tIns="18288" bIns="18288" anchor="ctr">
            <a:spAutoFit/>
          </a:bodyPr>
          <a:lstStyle/>
          <a:p>
            <a:pPr algn="ctr"/>
            <a:r>
              <a:rPr lang="en-US" sz="2400" b="1" dirty="0"/>
              <a:t>Abemaciclib</a:t>
            </a:r>
          </a:p>
          <a:p>
            <a:pPr algn="ctr"/>
            <a:r>
              <a:rPr lang="en-US" sz="2400" dirty="0"/>
              <a:t>150mg BID +</a:t>
            </a:r>
          </a:p>
          <a:p>
            <a:pPr algn="ctr"/>
            <a:r>
              <a:rPr lang="en-US" sz="2400" b="1" dirty="0"/>
              <a:t>ET (AI or tamoxifen)</a:t>
            </a:r>
          </a:p>
        </p:txBody>
      </p:sp>
      <p:sp>
        <p:nvSpPr>
          <p:cNvPr id="12" name="Rounded Rectangle 11"/>
          <p:cNvSpPr/>
          <p:nvPr/>
        </p:nvSpPr>
        <p:spPr>
          <a:xfrm>
            <a:off x="11084408" y="4434103"/>
            <a:ext cx="3470734" cy="854980"/>
          </a:xfrm>
          <a:prstGeom prst="roundRect">
            <a:avLst>
              <a:gd name="adj" fmla="val 11572"/>
            </a:avLst>
          </a:prstGeom>
          <a:solidFill>
            <a:schemeClr val="accent6"/>
          </a:solidFill>
          <a:ln w="38100">
            <a:solidFill>
              <a:schemeClr val="bg1"/>
            </a:solidFill>
          </a:ln>
        </p:spPr>
        <p:txBody>
          <a:bodyPr wrap="square" tIns="18288" bIns="18288" anchor="ctr">
            <a:noAutofit/>
          </a:bodyPr>
          <a:lstStyle/>
          <a:p>
            <a:pPr algn="ctr"/>
            <a:r>
              <a:rPr lang="en-US" sz="2400" b="1" dirty="0"/>
              <a:t>ET (AI or tamoxifen)</a:t>
            </a:r>
          </a:p>
        </p:txBody>
      </p:sp>
      <p:sp>
        <p:nvSpPr>
          <p:cNvPr id="13" name="Oval 12"/>
          <p:cNvSpPr/>
          <p:nvPr/>
        </p:nvSpPr>
        <p:spPr>
          <a:xfrm>
            <a:off x="9324660" y="3437848"/>
            <a:ext cx="1150374" cy="1150374"/>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R </a:t>
            </a:r>
            <a:r>
              <a:rPr lang="en-US" b="1" dirty="0"/>
              <a:t>1:1</a:t>
            </a:r>
          </a:p>
        </p:txBody>
      </p:sp>
      <p:cxnSp>
        <p:nvCxnSpPr>
          <p:cNvPr id="15" name="Elbow Connector 14"/>
          <p:cNvCxnSpPr>
            <a:stCxn id="13" idx="6"/>
            <a:endCxn id="11" idx="1"/>
          </p:cNvCxnSpPr>
          <p:nvPr/>
        </p:nvCxnSpPr>
        <p:spPr>
          <a:xfrm flipV="1">
            <a:off x="10475034" y="3549354"/>
            <a:ext cx="610891" cy="463681"/>
          </a:xfrm>
          <a:prstGeom prst="bentConnector3">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6" name="Elbow Connector 15"/>
          <p:cNvCxnSpPr>
            <a:cxnSpLocks/>
            <a:stCxn id="13" idx="6"/>
            <a:endCxn id="12" idx="1"/>
          </p:cNvCxnSpPr>
          <p:nvPr/>
        </p:nvCxnSpPr>
        <p:spPr>
          <a:xfrm>
            <a:off x="10475034" y="4013035"/>
            <a:ext cx="609374" cy="848558"/>
          </a:xfrm>
          <a:prstGeom prst="bentConnector3">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9" name="Rounded Rectangle 18"/>
          <p:cNvSpPr/>
          <p:nvPr/>
        </p:nvSpPr>
        <p:spPr>
          <a:xfrm>
            <a:off x="574390" y="1655350"/>
            <a:ext cx="3443743" cy="5309329"/>
          </a:xfrm>
          <a:prstGeom prst="roundRect">
            <a:avLst>
              <a:gd name="adj" fmla="val 7260"/>
            </a:avLst>
          </a:prstGeom>
          <a:solidFill>
            <a:schemeClr val="accent1">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2400" b="1" dirty="0"/>
              <a:t>HR+, HER2–, </a:t>
            </a:r>
            <a:br>
              <a:rPr lang="en-US" sz="2400" b="1" dirty="0"/>
            </a:br>
            <a:r>
              <a:rPr lang="en-US" sz="2400" b="1" dirty="0"/>
              <a:t>Node+, high-risk EBC</a:t>
            </a:r>
          </a:p>
          <a:p>
            <a:pPr marL="342900" indent="-342900">
              <a:spcAft>
                <a:spcPts val="600"/>
              </a:spcAft>
              <a:buFont typeface="Arial" panose="020B0604020202020204" pitchFamily="34" charset="0"/>
              <a:buChar char="•"/>
            </a:pPr>
            <a:r>
              <a:rPr lang="en-US" sz="2400" dirty="0"/>
              <a:t>Pre-/postmenopausal women or men</a:t>
            </a:r>
          </a:p>
          <a:p>
            <a:pPr marL="342900" indent="-342900">
              <a:spcAft>
                <a:spcPts val="600"/>
              </a:spcAft>
              <a:buFont typeface="Arial" panose="020B0604020202020204" pitchFamily="34" charset="0"/>
              <a:buChar char="•"/>
            </a:pPr>
            <a:r>
              <a:rPr lang="en-US" sz="2400" dirty="0"/>
              <a:t>± prior neo- and/or adjuvant CT </a:t>
            </a:r>
          </a:p>
          <a:p>
            <a:pPr marL="342900" indent="-342900">
              <a:spcAft>
                <a:spcPts val="600"/>
              </a:spcAft>
              <a:buFont typeface="Arial" panose="020B0604020202020204" pitchFamily="34" charset="0"/>
              <a:buChar char="•"/>
            </a:pPr>
            <a:r>
              <a:rPr lang="en-US" sz="2400" dirty="0"/>
              <a:t>No metastatic disease</a:t>
            </a:r>
          </a:p>
          <a:p>
            <a:pPr marL="342900" indent="-342900">
              <a:spcAft>
                <a:spcPts val="600"/>
              </a:spcAft>
              <a:buFont typeface="Arial" panose="020B0604020202020204" pitchFamily="34" charset="0"/>
              <a:buChar char="•"/>
            </a:pPr>
            <a:r>
              <a:rPr lang="en-US" sz="2400" dirty="0"/>
              <a:t>Maximum of 16 </a:t>
            </a:r>
            <a:r>
              <a:rPr lang="en-US" sz="2400" dirty="0" err="1"/>
              <a:t>mo</a:t>
            </a:r>
            <a:r>
              <a:rPr lang="en-US" sz="2400" dirty="0"/>
              <a:t> from surgery to randomization and </a:t>
            </a:r>
            <a:br>
              <a:rPr lang="en-US" sz="2400" dirty="0"/>
            </a:br>
            <a:r>
              <a:rPr lang="en-US" sz="2400" dirty="0"/>
              <a:t>12 weeks of ET following last non-ET</a:t>
            </a:r>
          </a:p>
          <a:p>
            <a:pPr algn="ctr">
              <a:spcAft>
                <a:spcPts val="600"/>
              </a:spcAft>
            </a:pPr>
            <a:r>
              <a:rPr lang="en-US" sz="2400" b="1" dirty="0"/>
              <a:t>N = 5637</a:t>
            </a:r>
          </a:p>
        </p:txBody>
      </p:sp>
      <p:cxnSp>
        <p:nvCxnSpPr>
          <p:cNvPr id="27" name="Elbow Connector 26"/>
          <p:cNvCxnSpPr>
            <a:stCxn id="25" idx="3"/>
            <a:endCxn id="13" idx="2"/>
          </p:cNvCxnSpPr>
          <p:nvPr/>
        </p:nvCxnSpPr>
        <p:spPr>
          <a:xfrm flipV="1">
            <a:off x="8896836" y="4013035"/>
            <a:ext cx="427824" cy="1958225"/>
          </a:xfrm>
          <a:prstGeom prst="bentConnector3">
            <a:avLst>
              <a:gd name="adj1" fmla="val 50000"/>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8" name="Straight Connector 27"/>
          <p:cNvCxnSpPr/>
          <p:nvPr/>
        </p:nvCxnSpPr>
        <p:spPr>
          <a:xfrm>
            <a:off x="8590356" y="4014651"/>
            <a:ext cx="734304"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0" name="Rounded Rectangle 29"/>
          <p:cNvSpPr/>
          <p:nvPr/>
        </p:nvSpPr>
        <p:spPr>
          <a:xfrm>
            <a:off x="574390" y="7372683"/>
            <a:ext cx="15016130" cy="2144177"/>
          </a:xfrm>
          <a:prstGeom prst="rect">
            <a:avLst/>
          </a:prstGeom>
          <a:noFill/>
          <a:ln w="38100">
            <a:noFill/>
            <a:prstDash val="sysDash"/>
          </a:ln>
        </p:spPr>
        <p:txBody>
          <a:bodyPr wrap="square">
            <a:spAutoFit/>
          </a:bodyPr>
          <a:lstStyle/>
          <a:p>
            <a:pPr>
              <a:lnSpc>
                <a:spcPts val="4000"/>
              </a:lnSpc>
            </a:pPr>
            <a:r>
              <a:rPr lang="en-US" sz="3600" b="1" dirty="0">
                <a:solidFill>
                  <a:schemeClr val="bg1"/>
                </a:solidFill>
              </a:rPr>
              <a:t>Primary endpoint: </a:t>
            </a:r>
            <a:r>
              <a:rPr lang="en-US" sz="3600" dirty="0" err="1">
                <a:solidFill>
                  <a:schemeClr val="bg1"/>
                </a:solidFill>
              </a:rPr>
              <a:t>iDFS</a:t>
            </a:r>
            <a:endParaRPr lang="en-US" sz="3600" dirty="0">
              <a:solidFill>
                <a:schemeClr val="bg1"/>
              </a:solidFill>
            </a:endParaRPr>
          </a:p>
          <a:p>
            <a:pPr>
              <a:lnSpc>
                <a:spcPts val="4000"/>
              </a:lnSpc>
            </a:pPr>
            <a:r>
              <a:rPr lang="en-US" sz="3600" b="1" dirty="0">
                <a:solidFill>
                  <a:schemeClr val="bg1"/>
                </a:solidFill>
              </a:rPr>
              <a:t>Secondary endpoints: </a:t>
            </a:r>
            <a:r>
              <a:rPr lang="en-US" sz="3600" dirty="0" err="1">
                <a:solidFill>
                  <a:schemeClr val="bg1"/>
                </a:solidFill>
              </a:rPr>
              <a:t>iDFS</a:t>
            </a:r>
            <a:r>
              <a:rPr lang="en-US" sz="3600" dirty="0">
                <a:solidFill>
                  <a:schemeClr val="bg1"/>
                </a:solidFill>
              </a:rPr>
              <a:t> in high Ki67 populations, DRFS, OS,                                        safety, PK, PROs</a:t>
            </a:r>
          </a:p>
          <a:p>
            <a:pPr>
              <a:lnSpc>
                <a:spcPts val="4000"/>
              </a:lnSpc>
            </a:pPr>
            <a:r>
              <a:rPr lang="en-US" sz="3600" b="1" dirty="0">
                <a:solidFill>
                  <a:schemeClr val="bg1"/>
                </a:solidFill>
              </a:rPr>
              <a:t>Stratified by </a:t>
            </a:r>
            <a:r>
              <a:rPr lang="en-US" sz="3600" dirty="0">
                <a:solidFill>
                  <a:schemeClr val="bg1"/>
                </a:solidFill>
              </a:rPr>
              <a:t>prior chemotherapy, menopausal status, and geographical region</a:t>
            </a:r>
          </a:p>
        </p:txBody>
      </p:sp>
      <p:sp>
        <p:nvSpPr>
          <p:cNvPr id="20" name="Rounded Rectangle 19"/>
          <p:cNvSpPr/>
          <p:nvPr/>
        </p:nvSpPr>
        <p:spPr>
          <a:xfrm>
            <a:off x="4413327" y="1611038"/>
            <a:ext cx="4483509" cy="3136249"/>
          </a:xfrm>
          <a:prstGeom prst="roundRect">
            <a:avLst>
              <a:gd name="adj" fmla="val 8340"/>
            </a:avLst>
          </a:prstGeom>
          <a:solidFill>
            <a:schemeClr val="accent5">
              <a:lumMod val="75000"/>
            </a:schemeClr>
          </a:solidFill>
          <a:ln w="38100">
            <a:solidFill>
              <a:schemeClr val="bg1"/>
            </a:solidFill>
          </a:ln>
        </p:spPr>
        <p:txBody>
          <a:bodyPr wrap="square" tIns="18288" bIns="18288" anchor="ctr">
            <a:spAutoFit/>
          </a:bodyPr>
          <a:lstStyle/>
          <a:p>
            <a:pPr algn="ctr"/>
            <a:r>
              <a:rPr lang="en-US" sz="2400" b="1" dirty="0">
                <a:solidFill>
                  <a:schemeClr val="bg1"/>
                </a:solidFill>
              </a:rPr>
              <a:t>COHORT 1:</a:t>
            </a:r>
          </a:p>
          <a:p>
            <a:pPr algn="ctr"/>
            <a:r>
              <a:rPr lang="en-US" sz="2400" b="1" dirty="0">
                <a:solidFill>
                  <a:schemeClr val="bg1"/>
                </a:solidFill>
              </a:rPr>
              <a:t>High risk </a:t>
            </a:r>
            <a:r>
              <a:rPr lang="en-US" sz="2400" dirty="0">
                <a:solidFill>
                  <a:schemeClr val="bg1"/>
                </a:solidFill>
              </a:rPr>
              <a:t>based on</a:t>
            </a:r>
          </a:p>
          <a:p>
            <a:pPr algn="ctr"/>
            <a:r>
              <a:rPr lang="en-US" sz="2400" b="1" dirty="0">
                <a:solidFill>
                  <a:schemeClr val="bg1"/>
                </a:solidFill>
              </a:rPr>
              <a:t>clinical pathological features</a:t>
            </a:r>
          </a:p>
          <a:p>
            <a:pPr marL="342900" indent="-342900">
              <a:buFont typeface="Arial" panose="020B0604020202020204" pitchFamily="34" charset="0"/>
              <a:buChar char="•"/>
            </a:pPr>
            <a:r>
              <a:rPr lang="en-US" sz="2400" b="1" dirty="0">
                <a:solidFill>
                  <a:schemeClr val="bg1"/>
                </a:solidFill>
              </a:rPr>
              <a:t>≥4 ALN OR</a:t>
            </a:r>
          </a:p>
          <a:p>
            <a:pPr marL="342900" indent="-342900">
              <a:buFont typeface="Arial" panose="020B0604020202020204" pitchFamily="34" charset="0"/>
              <a:buChar char="•"/>
            </a:pPr>
            <a:r>
              <a:rPr lang="en-US" sz="2400" b="1" dirty="0">
                <a:solidFill>
                  <a:schemeClr val="bg1"/>
                </a:solidFill>
              </a:rPr>
              <a:t>1–3 ALN and at least 1 of:</a:t>
            </a:r>
          </a:p>
          <a:p>
            <a:pPr marL="398463"/>
            <a:r>
              <a:rPr lang="en-US" sz="2400" i="1" dirty="0">
                <a:solidFill>
                  <a:schemeClr val="bg1"/>
                </a:solidFill>
              </a:rPr>
              <a:t>– </a:t>
            </a:r>
            <a:r>
              <a:rPr lang="en-US" sz="2400" dirty="0">
                <a:solidFill>
                  <a:schemeClr val="bg1"/>
                </a:solidFill>
              </a:rPr>
              <a:t>Grade 3 disease</a:t>
            </a:r>
          </a:p>
          <a:p>
            <a:pPr marL="398463"/>
            <a:r>
              <a:rPr lang="en-US" sz="2400" dirty="0">
                <a:solidFill>
                  <a:schemeClr val="bg1"/>
                </a:solidFill>
              </a:rPr>
              <a:t>– Tumor size ≥5cm</a:t>
            </a:r>
          </a:p>
          <a:p>
            <a:pPr marL="398463"/>
            <a:r>
              <a:rPr lang="en-US" sz="2400" b="1" dirty="0">
                <a:solidFill>
                  <a:schemeClr val="bg1"/>
                </a:solidFill>
              </a:rPr>
              <a:t>              n = 5120</a:t>
            </a:r>
          </a:p>
        </p:txBody>
      </p:sp>
      <p:sp>
        <p:nvSpPr>
          <p:cNvPr id="25" name="Rounded Rectangle 24"/>
          <p:cNvSpPr/>
          <p:nvPr/>
        </p:nvSpPr>
        <p:spPr>
          <a:xfrm>
            <a:off x="4413327" y="4938381"/>
            <a:ext cx="4483509" cy="2065758"/>
          </a:xfrm>
          <a:prstGeom prst="roundRect">
            <a:avLst>
              <a:gd name="adj" fmla="val 15772"/>
            </a:avLst>
          </a:prstGeom>
          <a:solidFill>
            <a:schemeClr val="accent4"/>
          </a:solidFill>
          <a:ln w="38100">
            <a:solidFill>
              <a:schemeClr val="bg1"/>
            </a:solidFill>
          </a:ln>
        </p:spPr>
        <p:txBody>
          <a:bodyPr wrap="square" tIns="18288" bIns="18288" anchor="ctr">
            <a:spAutoFit/>
          </a:bodyPr>
          <a:lstStyle/>
          <a:p>
            <a:pPr algn="ctr"/>
            <a:r>
              <a:rPr lang="en-US" sz="2400" b="1" dirty="0">
                <a:solidFill>
                  <a:schemeClr val="bg1"/>
                </a:solidFill>
              </a:rPr>
              <a:t>COHORT 2:</a:t>
            </a:r>
          </a:p>
          <a:p>
            <a:pPr algn="ctr"/>
            <a:r>
              <a:rPr lang="en-US" sz="2400" b="1" dirty="0">
                <a:solidFill>
                  <a:schemeClr val="bg1"/>
                </a:solidFill>
              </a:rPr>
              <a:t>High-risk </a:t>
            </a:r>
            <a:r>
              <a:rPr lang="en-US" sz="2400" dirty="0">
                <a:solidFill>
                  <a:schemeClr val="bg1"/>
                </a:solidFill>
              </a:rPr>
              <a:t>based on </a:t>
            </a:r>
            <a:r>
              <a:rPr lang="en-US" sz="2400" b="1" dirty="0">
                <a:solidFill>
                  <a:schemeClr val="bg1"/>
                </a:solidFill>
              </a:rPr>
              <a:t>Ki67</a:t>
            </a:r>
          </a:p>
          <a:p>
            <a:pPr marL="342900" indent="-342900">
              <a:buFont typeface="Arial" panose="020B0604020202020204" pitchFamily="34" charset="0"/>
              <a:buChar char="•"/>
            </a:pPr>
            <a:r>
              <a:rPr lang="en-US" sz="2400" b="1" dirty="0">
                <a:solidFill>
                  <a:schemeClr val="bg1"/>
                </a:solidFill>
              </a:rPr>
              <a:t>1–3 ALN and Ki67 ≥20%</a:t>
            </a:r>
          </a:p>
          <a:p>
            <a:pPr marL="342900" indent="-342900">
              <a:buFont typeface="Arial" panose="020B0604020202020204" pitchFamily="34" charset="0"/>
              <a:buChar char="•"/>
            </a:pPr>
            <a:r>
              <a:rPr lang="en-US" sz="2400" b="1" dirty="0">
                <a:solidFill>
                  <a:schemeClr val="bg1"/>
                </a:solidFill>
              </a:rPr>
              <a:t>Grade 1–2 and tumor &lt;5 cm</a:t>
            </a:r>
          </a:p>
          <a:p>
            <a:pPr algn="ctr"/>
            <a:r>
              <a:rPr lang="en-US" sz="2400" b="1" dirty="0">
                <a:solidFill>
                  <a:schemeClr val="bg1"/>
                </a:solidFill>
              </a:rPr>
              <a:t>n = 517</a:t>
            </a:r>
            <a:endParaRPr lang="en-US" sz="2400" dirty="0">
              <a:solidFill>
                <a:schemeClr val="bg1"/>
              </a:solidFill>
            </a:endParaRPr>
          </a:p>
        </p:txBody>
      </p:sp>
      <p:cxnSp>
        <p:nvCxnSpPr>
          <p:cNvPr id="36" name="Elbow Connector 35"/>
          <p:cNvCxnSpPr>
            <a:cxnSpLocks/>
            <a:stCxn id="19" idx="3"/>
            <a:endCxn id="20" idx="1"/>
          </p:cNvCxnSpPr>
          <p:nvPr/>
        </p:nvCxnSpPr>
        <p:spPr>
          <a:xfrm flipV="1">
            <a:off x="4018133" y="3179163"/>
            <a:ext cx="395194" cy="1130852"/>
          </a:xfrm>
          <a:prstGeom prst="bentConnector3">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8" name="Elbow Connector 37"/>
          <p:cNvCxnSpPr>
            <a:cxnSpLocks/>
            <a:stCxn id="19" idx="3"/>
            <a:endCxn id="25" idx="1"/>
          </p:cNvCxnSpPr>
          <p:nvPr/>
        </p:nvCxnSpPr>
        <p:spPr>
          <a:xfrm>
            <a:off x="4018133" y="4310015"/>
            <a:ext cx="395194" cy="1661245"/>
          </a:xfrm>
          <a:prstGeom prst="bentConnector3">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3636155" y="5761683"/>
            <a:ext cx="3832038" cy="523220"/>
          </a:xfrm>
          <a:prstGeom prst="rect">
            <a:avLst/>
          </a:prstGeom>
        </p:spPr>
        <p:txBody>
          <a:bodyPr wrap="square">
            <a:spAutoFit/>
          </a:bodyPr>
          <a:lstStyle/>
          <a:p>
            <a:pPr algn="ctr"/>
            <a:r>
              <a:rPr lang="en-US" sz="2800" b="1" dirty="0">
                <a:solidFill>
                  <a:schemeClr val="accent2"/>
                </a:solidFill>
              </a:rPr>
              <a:t>ITT population</a:t>
            </a:r>
            <a:endParaRPr lang="en-US" sz="2400" b="1" dirty="0">
              <a:solidFill>
                <a:schemeClr val="accent2"/>
              </a:solidFill>
            </a:endParaRPr>
          </a:p>
        </p:txBody>
      </p:sp>
      <p:graphicFrame>
        <p:nvGraphicFramePr>
          <p:cNvPr id="40" name="Chart 39"/>
          <p:cNvGraphicFramePr/>
          <p:nvPr>
            <p:extLst>
              <p:ext uri="{D42A27DB-BD31-4B8C-83A1-F6EECF244321}">
                <p14:modId xmlns:p14="http://schemas.microsoft.com/office/powerpoint/2010/main" val="1940962052"/>
              </p:ext>
            </p:extLst>
          </p:nvPr>
        </p:nvGraphicFramePr>
        <p:xfrm>
          <a:off x="13145777" y="6078250"/>
          <a:ext cx="4322416" cy="2622957"/>
        </p:xfrm>
        <a:graphic>
          <a:graphicData uri="http://schemas.openxmlformats.org/drawingml/2006/chart">
            <c:chart xmlns:c="http://schemas.openxmlformats.org/drawingml/2006/chart" xmlns:r="http://schemas.openxmlformats.org/officeDocument/2006/relationships" r:id="rId2"/>
          </a:graphicData>
        </a:graphic>
      </p:graphicFrame>
      <p:sp>
        <p:nvSpPr>
          <p:cNvPr id="41" name="Rectangle 40"/>
          <p:cNvSpPr/>
          <p:nvPr/>
        </p:nvSpPr>
        <p:spPr>
          <a:xfrm>
            <a:off x="13145777" y="5710094"/>
            <a:ext cx="4384969" cy="2923621"/>
          </a:xfrm>
          <a:prstGeom prst="rect">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4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0750"/>
            <a:ext cx="18313982" cy="953693"/>
          </a:xfrm>
        </p:spPr>
        <p:txBody>
          <a:bodyPr/>
          <a:lstStyle/>
          <a:p>
            <a:r>
              <a:rPr lang="en-US" dirty="0"/>
              <a:t>Ki67 Is Prognostic, but Not Predictive of Abemaciclib Benefit</a:t>
            </a:r>
          </a:p>
        </p:txBody>
      </p:sp>
      <p:sp>
        <p:nvSpPr>
          <p:cNvPr id="4" name="Text Placeholder 3"/>
          <p:cNvSpPr>
            <a:spLocks noGrp="1"/>
          </p:cNvSpPr>
          <p:nvPr>
            <p:ph type="body" sz="quarter" idx="10"/>
          </p:nvPr>
        </p:nvSpPr>
        <p:spPr>
          <a:xfrm>
            <a:off x="598218" y="9642266"/>
            <a:ext cx="17168091" cy="384128"/>
          </a:xfrm>
        </p:spPr>
        <p:txBody>
          <a:bodyPr/>
          <a:lstStyle/>
          <a:p>
            <a:r>
              <a:rPr lang="en-US" dirty="0"/>
              <a:t>Johnston S, et al. </a:t>
            </a:r>
            <a:r>
              <a:rPr lang="en-US" i="1" dirty="0"/>
              <a:t>Cancer Res. </a:t>
            </a:r>
            <a:r>
              <a:rPr lang="en-US" dirty="0"/>
              <a:t>2023;83(5 suppl): abstract GS1-09 (from San Antonio Breast Cancer Symposium).</a:t>
            </a:r>
          </a:p>
        </p:txBody>
      </p:sp>
      <p:sp>
        <p:nvSpPr>
          <p:cNvPr id="7" name="Rounded Rectangle 6"/>
          <p:cNvSpPr/>
          <p:nvPr/>
        </p:nvSpPr>
        <p:spPr>
          <a:xfrm>
            <a:off x="1484381" y="8364370"/>
            <a:ext cx="15592746" cy="605191"/>
          </a:xfrm>
          <a:prstGeom prst="roundRect">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Similar abemaciclib treatment effects were observed in Cohort 1 regardless of Ki67 index</a:t>
            </a:r>
          </a:p>
        </p:txBody>
      </p:sp>
      <p:graphicFrame>
        <p:nvGraphicFramePr>
          <p:cNvPr id="30" name="Table 29"/>
          <p:cNvGraphicFramePr>
            <a:graphicFrameLocks noGrp="1"/>
          </p:cNvGraphicFramePr>
          <p:nvPr>
            <p:extLst>
              <p:ext uri="{D42A27DB-BD31-4B8C-83A1-F6EECF244321}">
                <p14:modId xmlns:p14="http://schemas.microsoft.com/office/powerpoint/2010/main" val="3240395534"/>
              </p:ext>
            </p:extLst>
          </p:nvPr>
        </p:nvGraphicFramePr>
        <p:xfrm>
          <a:off x="11428335" y="1638941"/>
          <a:ext cx="6164620" cy="5933440"/>
        </p:xfrm>
        <a:graphic>
          <a:graphicData uri="http://schemas.openxmlformats.org/drawingml/2006/table">
            <a:tbl>
              <a:tblPr firstRow="1" bandRow="1">
                <a:tableStyleId>{5C22544A-7EE6-4342-B048-85BDC9FD1C3A}</a:tableStyleId>
              </a:tblPr>
              <a:tblGrid>
                <a:gridCol w="1414001">
                  <a:extLst>
                    <a:ext uri="{9D8B030D-6E8A-4147-A177-3AD203B41FA5}">
                      <a16:colId xmlns:a16="http://schemas.microsoft.com/office/drawing/2014/main" val="20000"/>
                    </a:ext>
                  </a:extLst>
                </a:gridCol>
                <a:gridCol w="1260659">
                  <a:extLst>
                    <a:ext uri="{9D8B030D-6E8A-4147-A177-3AD203B41FA5}">
                      <a16:colId xmlns:a16="http://schemas.microsoft.com/office/drawing/2014/main" val="20001"/>
                    </a:ext>
                  </a:extLst>
                </a:gridCol>
                <a:gridCol w="1158240">
                  <a:extLst>
                    <a:ext uri="{9D8B030D-6E8A-4147-A177-3AD203B41FA5}">
                      <a16:colId xmlns:a16="http://schemas.microsoft.com/office/drawing/2014/main" val="20003"/>
                    </a:ext>
                  </a:extLst>
                </a:gridCol>
                <a:gridCol w="1158240">
                  <a:extLst>
                    <a:ext uri="{9D8B030D-6E8A-4147-A177-3AD203B41FA5}">
                      <a16:colId xmlns:a16="http://schemas.microsoft.com/office/drawing/2014/main" val="14048294"/>
                    </a:ext>
                  </a:extLst>
                </a:gridCol>
                <a:gridCol w="1173480">
                  <a:extLst>
                    <a:ext uri="{9D8B030D-6E8A-4147-A177-3AD203B41FA5}">
                      <a16:colId xmlns:a16="http://schemas.microsoft.com/office/drawing/2014/main" val="3575928234"/>
                    </a:ext>
                  </a:extLst>
                </a:gridCol>
              </a:tblGrid>
              <a:tr h="198120">
                <a:tc rowSpan="3">
                  <a:txBody>
                    <a:bodyPr/>
                    <a:lstStyle/>
                    <a:p>
                      <a:endParaRPr lang="en-US" sz="2000" dirty="0">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gridSpan="4">
                  <a:txBody>
                    <a:bodyPr/>
                    <a:lstStyle/>
                    <a:p>
                      <a:pPr algn="ctr"/>
                      <a:r>
                        <a:rPr lang="en-US" sz="2000" dirty="0">
                          <a:solidFill>
                            <a:schemeClr val="bg1"/>
                          </a:solidFill>
                          <a:latin typeface="Arial" panose="020B0604020202020204" pitchFamily="34" charset="0"/>
                          <a:cs typeface="Arial" panose="020B0604020202020204" pitchFamily="34" charset="0"/>
                        </a:rPr>
                        <a:t>Cohort 1*</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lnL w="19050" cap="flat" cmpd="sng" algn="ctr">
                      <a:solidFill>
                        <a:schemeClr val="bg1"/>
                      </a:solidFill>
                      <a:prstDash val="solid"/>
                      <a:round/>
                      <a:headEnd type="none" w="med" len="med"/>
                      <a:tailEnd type="none" w="med" len="med"/>
                    </a:lnL>
                  </a:tcPr>
                </a:tc>
                <a:tc hMerge="1">
                  <a:txBody>
                    <a:bodyPr/>
                    <a:lstStyle/>
                    <a:p>
                      <a:endParaRPr lang="en-US"/>
                    </a:p>
                  </a:txBody>
                  <a:tcPr>
                    <a:lnL w="19050" cap="flat" cmpd="sng" algn="ctr">
                      <a:solidFill>
                        <a:schemeClr val="bg1"/>
                      </a:solidFill>
                      <a:prstDash val="solid"/>
                      <a:round/>
                      <a:headEnd type="none" w="med" len="med"/>
                      <a:tailEnd type="none" w="med" len="med"/>
                    </a:lnL>
                  </a:tcPr>
                </a:tc>
                <a:tc hMerge="1">
                  <a:txBody>
                    <a:bodyPr/>
                    <a:lstStyle/>
                    <a:p>
                      <a:endParaRPr lang="en-US"/>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98120">
                <a:tc vMerge="1">
                  <a:txBody>
                    <a:bodyPr/>
                    <a:lstStyle/>
                    <a:p>
                      <a:endParaRPr lang="en-US"/>
                    </a:p>
                  </a:txBody>
                  <a:tcPr/>
                </a:tc>
                <a:tc gridSpan="2">
                  <a:txBody>
                    <a:bodyPr/>
                    <a:lstStyle/>
                    <a:p>
                      <a:pPr algn="ctr"/>
                      <a:r>
                        <a:rPr lang="en-US" sz="2000" b="1" dirty="0">
                          <a:solidFill>
                            <a:schemeClr val="tx1"/>
                          </a:solidFill>
                          <a:latin typeface="Arial" panose="020B0604020202020204" pitchFamily="34" charset="0"/>
                          <a:cs typeface="Arial" panose="020B0604020202020204" pitchFamily="34" charset="0"/>
                        </a:rPr>
                        <a:t>C1 Ki67 high</a:t>
                      </a:r>
                    </a:p>
                  </a:txBody>
                  <a:tcP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lnL w="38100" cap="flat" cmpd="sng" algn="ctr">
                      <a:solidFill>
                        <a:schemeClr val="bg1"/>
                      </a:solidFill>
                      <a:prstDash val="solid"/>
                      <a:round/>
                      <a:headEnd type="none" w="med" len="med"/>
                      <a:tailEnd type="none" w="med" len="med"/>
                    </a:lnL>
                  </a:tcPr>
                </a:tc>
                <a:tc gridSpan="2">
                  <a:txBody>
                    <a:bodyPr/>
                    <a:lstStyle/>
                    <a:p>
                      <a:pPr algn="ctr"/>
                      <a:r>
                        <a:rPr lang="en-US" sz="2000" b="1">
                          <a:solidFill>
                            <a:schemeClr val="tx1"/>
                          </a:solidFill>
                          <a:latin typeface="Arial" panose="020B0604020202020204" pitchFamily="34" charset="0"/>
                          <a:cs typeface="Arial" panose="020B0604020202020204" pitchFamily="34" charset="0"/>
                        </a:rPr>
                        <a:t>C1 Ki67 low</a:t>
                      </a:r>
                      <a:endParaRPr lang="en-US" sz="2000" b="1" dirty="0">
                        <a:solidFill>
                          <a:schemeClr val="tx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198120">
                <a:tc vMerge="1">
                  <a:txBody>
                    <a:bodyPr/>
                    <a:lstStyle/>
                    <a:p>
                      <a:endParaRPr lang="en-US"/>
                    </a:p>
                  </a:txBody>
                  <a:tcPr/>
                </a:tc>
                <a:tc>
                  <a:txBody>
                    <a:bodyPr/>
                    <a:lstStyle/>
                    <a:p>
                      <a:pPr algn="ctr"/>
                      <a:r>
                        <a:rPr lang="en-US" sz="2000" b="1" dirty="0" err="1">
                          <a:solidFill>
                            <a:schemeClr val="bg1"/>
                          </a:solidFill>
                          <a:latin typeface="Arial" panose="020B0604020202020204" pitchFamily="34" charset="0"/>
                          <a:cs typeface="Arial" panose="020B0604020202020204" pitchFamily="34" charset="0"/>
                        </a:rPr>
                        <a:t>Abem</a:t>
                      </a:r>
                      <a:r>
                        <a:rPr lang="en-US" sz="2000" b="1" dirty="0">
                          <a:solidFill>
                            <a:schemeClr val="bg1"/>
                          </a:solidFill>
                          <a:latin typeface="Arial" panose="020B0604020202020204" pitchFamily="34" charset="0"/>
                          <a:cs typeface="Arial" panose="020B0604020202020204" pitchFamily="34" charset="0"/>
                        </a:rPr>
                        <a:t>      + ET</a:t>
                      </a:r>
                    </a:p>
                    <a:p>
                      <a:pPr algn="ctr"/>
                      <a:r>
                        <a:rPr lang="en-US" sz="2000" b="1" dirty="0">
                          <a:solidFill>
                            <a:schemeClr val="bg1"/>
                          </a:solidFill>
                          <a:latin typeface="Arial" panose="020B0604020202020204" pitchFamily="34" charset="0"/>
                          <a:cs typeface="Arial" panose="020B0604020202020204" pitchFamily="34" charset="0"/>
                        </a:rPr>
                        <a:t>n = 1017</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ET alone</a:t>
                      </a:r>
                    </a:p>
                    <a:p>
                      <a:pPr algn="ctr"/>
                      <a:r>
                        <a:rPr lang="en-US" sz="2000" b="1" dirty="0">
                          <a:solidFill>
                            <a:schemeClr val="bg1"/>
                          </a:solidFill>
                          <a:latin typeface="Arial" panose="020B0604020202020204" pitchFamily="34" charset="0"/>
                          <a:cs typeface="Arial" panose="020B0604020202020204" pitchFamily="34" charset="0"/>
                        </a:rPr>
                        <a:t>n = 986</a:t>
                      </a:r>
                      <a:endParaRPr lang="en-US" dirty="0"/>
                    </a:p>
                  </a:txBody>
                  <a:tcP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a:r>
                        <a:rPr lang="en-US" sz="2000" b="1" dirty="0" err="1">
                          <a:solidFill>
                            <a:schemeClr val="bg1"/>
                          </a:solidFill>
                          <a:latin typeface="Arial" panose="020B0604020202020204" pitchFamily="34" charset="0"/>
                          <a:cs typeface="Arial" panose="020B0604020202020204" pitchFamily="34" charset="0"/>
                        </a:rPr>
                        <a:t>Abem</a:t>
                      </a:r>
                      <a:r>
                        <a:rPr lang="en-US" sz="2000" b="1" dirty="0">
                          <a:solidFill>
                            <a:schemeClr val="bg1"/>
                          </a:solidFill>
                          <a:latin typeface="Arial" panose="020B0604020202020204" pitchFamily="34" charset="0"/>
                          <a:cs typeface="Arial" panose="020B0604020202020204" pitchFamily="34" charset="0"/>
                        </a:rPr>
                        <a:t>     + ET</a:t>
                      </a:r>
                    </a:p>
                    <a:p>
                      <a:pPr algn="ctr"/>
                      <a:r>
                        <a:rPr lang="en-US" sz="2000" b="1" dirty="0">
                          <a:solidFill>
                            <a:schemeClr val="bg1"/>
                          </a:solidFill>
                          <a:latin typeface="Arial" panose="020B0604020202020204" pitchFamily="34" charset="0"/>
                          <a:cs typeface="Arial" panose="020B0604020202020204" pitchFamily="34" charset="0"/>
                        </a:rPr>
                        <a:t>n = 946</a:t>
                      </a:r>
                      <a:endParaRPr lang="en-US" dirty="0"/>
                    </a:p>
                  </a:txBody>
                  <a:tcP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ET alone</a:t>
                      </a:r>
                    </a:p>
                    <a:p>
                      <a:pPr algn="ctr"/>
                      <a:r>
                        <a:rPr lang="en-US" sz="2000" b="1" dirty="0">
                          <a:solidFill>
                            <a:schemeClr val="bg1"/>
                          </a:solidFill>
                          <a:latin typeface="Arial" panose="020B0604020202020204" pitchFamily="34" charset="0"/>
                          <a:cs typeface="Arial" panose="020B0604020202020204" pitchFamily="34" charset="0"/>
                        </a:rPr>
                        <a:t>n = 968</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2"/>
                  </a:ext>
                </a:extLst>
              </a:tr>
              <a:tr h="370840">
                <a:tc gridSpan="5">
                  <a:txBody>
                    <a:bodyPr/>
                    <a:lstStyle/>
                    <a:p>
                      <a:r>
                        <a:rPr lang="en-US" sz="1800" b="1" dirty="0" err="1">
                          <a:solidFill>
                            <a:schemeClr val="bg1"/>
                          </a:solidFill>
                          <a:latin typeface="Arial" panose="020B0604020202020204" pitchFamily="34" charset="0"/>
                          <a:cs typeface="Arial" panose="020B0604020202020204" pitchFamily="34" charset="0"/>
                        </a:rPr>
                        <a:t>iDFS</a:t>
                      </a:r>
                      <a:endParaRPr lang="en-US" sz="1800" b="0" dirty="0">
                        <a:solidFill>
                          <a:schemeClr val="bg1"/>
                        </a:solidFill>
                        <a:latin typeface="Arial" panose="020B0604020202020204" pitchFamily="34" charset="0"/>
                        <a:cs typeface="Arial" panose="020B0604020202020204" pitchFamily="34" charset="0"/>
                      </a:endParaRPr>
                    </a:p>
                  </a:txBody>
                  <a:tcPr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hMerge="1">
                  <a:txBody>
                    <a:bodyPr/>
                    <a:lstStyle/>
                    <a:p>
                      <a:endParaRPr lang="en-US"/>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hMerge="1">
                  <a:txBody>
                    <a:bodyPr/>
                    <a:lstStyle/>
                    <a:p>
                      <a:endParaRPr lang="en-US"/>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0">
                <a:tc>
                  <a:txBody>
                    <a:bodyPr/>
                    <a:lstStyle/>
                    <a:p>
                      <a:r>
                        <a:rPr lang="en-US" sz="1800" b="1" dirty="0">
                          <a:solidFill>
                            <a:schemeClr val="accent2">
                              <a:lumMod val="50000"/>
                            </a:schemeClr>
                          </a:solidFill>
                          <a:latin typeface="Arial" panose="020B0604020202020204" pitchFamily="34" charset="0"/>
                          <a:cs typeface="Arial" panose="020B0604020202020204" pitchFamily="34" charset="0"/>
                        </a:rPr>
                        <a:t>Events, n</a:t>
                      </a:r>
                    </a:p>
                  </a:txBody>
                  <a:tcPr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147</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224</a:t>
                      </a:r>
                    </a:p>
                  </a:txBody>
                  <a:tcPr marL="45720" marR="45720">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noFill/>
                  </a:tcPr>
                </a:tc>
                <a:tc>
                  <a:txBody>
                    <a:bodyPr/>
                    <a:lstStyle/>
                    <a:p>
                      <a:pPr algn="ctr"/>
                      <a:r>
                        <a:rPr lang="en-US" sz="1800" b="1">
                          <a:solidFill>
                            <a:schemeClr val="bg1"/>
                          </a:solidFill>
                          <a:latin typeface="Arial" panose="020B0604020202020204" pitchFamily="34" charset="0"/>
                          <a:cs typeface="Arial" panose="020B0604020202020204" pitchFamily="34" charset="0"/>
                        </a:rPr>
                        <a:t>91</a:t>
                      </a:r>
                      <a:endParaRPr lang="en-US" sz="1800" b="1" dirty="0">
                        <a:solidFill>
                          <a:schemeClr val="bg1"/>
                        </a:solidFill>
                        <a:latin typeface="Arial" panose="020B0604020202020204" pitchFamily="34" charset="0"/>
                        <a:cs typeface="Arial" panose="020B0604020202020204" pitchFamily="34" charset="0"/>
                      </a:endParaRPr>
                    </a:p>
                  </a:txBody>
                  <a:tcPr marL="45720" marR="45720">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141</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marL="0" marR="0" indent="0" algn="l" defTabSz="571433"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latin typeface="Arial" panose="020B0604020202020204" pitchFamily="34" charset="0"/>
                          <a:cs typeface="Arial" panose="020B0604020202020204" pitchFamily="34" charset="0"/>
                        </a:rPr>
                        <a:t>HR </a:t>
                      </a:r>
                      <a:br>
                        <a:rPr lang="en-US" sz="1800" b="1" dirty="0">
                          <a:solidFill>
                            <a:schemeClr val="accent2">
                              <a:lumMod val="50000"/>
                            </a:schemeClr>
                          </a:solidFill>
                          <a:latin typeface="Arial" panose="020B0604020202020204" pitchFamily="34" charset="0"/>
                          <a:cs typeface="Arial" panose="020B0604020202020204" pitchFamily="34" charset="0"/>
                        </a:rPr>
                      </a:br>
                      <a:r>
                        <a:rPr lang="en-US" sz="1800" b="1" dirty="0">
                          <a:solidFill>
                            <a:schemeClr val="accent2">
                              <a:lumMod val="50000"/>
                            </a:schemeClr>
                          </a:solidFill>
                          <a:latin typeface="Arial" panose="020B0604020202020204" pitchFamily="34" charset="0"/>
                          <a:cs typeface="Arial" panose="020B0604020202020204" pitchFamily="34" charset="0"/>
                        </a:rPr>
                        <a:t>(95% Cl)</a:t>
                      </a:r>
                    </a:p>
                  </a:txBody>
                  <a:tcPr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gridSpan="2">
                  <a:txBody>
                    <a:bodyPr/>
                    <a:lstStyle/>
                    <a:p>
                      <a:pPr marL="0" marR="0" indent="0" algn="ctr" defTabSz="571433"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0.618</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(0.501–0.762)</a:t>
                      </a:r>
                    </a:p>
                  </a:txBody>
                  <a:tcPr marL="45720" marR="45720">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gridSpan="2">
                  <a:txBody>
                    <a:bodyPr/>
                    <a:lstStyle/>
                    <a:p>
                      <a:pPr marL="0" marR="0" indent="0" algn="ctr" defTabSz="571433"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0.624</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(0.478–0.814)</a:t>
                      </a:r>
                    </a:p>
                  </a:txBody>
                  <a:tcPr marL="45720" marR="45720">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5"/>
                  </a:ext>
                </a:extLst>
              </a:tr>
              <a:tr h="370840">
                <a:tc gridSpan="5">
                  <a:txBody>
                    <a:bodyPr/>
                    <a:lstStyle/>
                    <a:p>
                      <a:r>
                        <a:rPr lang="en-US" sz="1800" b="1" dirty="0">
                          <a:solidFill>
                            <a:schemeClr val="bg1"/>
                          </a:solidFill>
                          <a:latin typeface="Arial" panose="020B0604020202020204" pitchFamily="34" charset="0"/>
                          <a:cs typeface="Arial" panose="020B0604020202020204" pitchFamily="34" charset="0"/>
                        </a:rPr>
                        <a:t>DRFS</a:t>
                      </a:r>
                      <a:endParaRPr lang="en-US" sz="1800" b="0" dirty="0">
                        <a:solidFill>
                          <a:schemeClr val="bg1"/>
                        </a:solidFill>
                        <a:latin typeface="Arial" panose="020B0604020202020204" pitchFamily="34" charset="0"/>
                        <a:cs typeface="Arial" panose="020B0604020202020204" pitchFamily="34" charset="0"/>
                      </a:endParaRPr>
                    </a:p>
                  </a:txBody>
                  <a:tcPr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50000"/>
                      </a:schemeClr>
                    </a:solidFill>
                  </a:tcPr>
                </a:tc>
                <a:tc hMerge="1">
                  <a:txBody>
                    <a:bodyPr/>
                    <a:lstStyle/>
                    <a:p>
                      <a:endParaRPr lang="en-US"/>
                    </a:p>
                  </a:txBody>
                  <a:tcPr>
                    <a:lnL w="19050" cap="flat" cmpd="sng" algn="ctr">
                      <a:solidFill>
                        <a:schemeClr val="bg1"/>
                      </a:solidFill>
                      <a:prstDash val="solid"/>
                      <a:round/>
                      <a:headEnd type="none" w="med" len="med"/>
                      <a:tailEnd type="none" w="med" len="med"/>
                    </a:lnL>
                  </a:tcPr>
                </a:tc>
                <a:tc hMerge="1">
                  <a:txBody>
                    <a:bodyPr/>
                    <a:lstStyle/>
                    <a:p>
                      <a:endParaRPr lang="en-US"/>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hMerge="1">
                  <a:txBody>
                    <a:bodyPr/>
                    <a:lstStyle/>
                    <a:p>
                      <a:endParaRPr lang="en-US"/>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0">
                <a:tc>
                  <a:txBody>
                    <a:bodyPr/>
                    <a:lstStyle/>
                    <a:p>
                      <a:r>
                        <a:rPr lang="en-US" sz="1800" b="1" dirty="0">
                          <a:solidFill>
                            <a:schemeClr val="accent2">
                              <a:lumMod val="50000"/>
                            </a:schemeClr>
                          </a:solidFill>
                          <a:latin typeface="Arial" panose="020B0604020202020204" pitchFamily="34" charset="0"/>
                          <a:cs typeface="Arial" panose="020B0604020202020204" pitchFamily="34" charset="0"/>
                        </a:rPr>
                        <a:t>Events, n</a:t>
                      </a:r>
                    </a:p>
                  </a:txBody>
                  <a:tcPr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126</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193</a:t>
                      </a:r>
                    </a:p>
                  </a:txBody>
                  <a:tcPr marL="45720" marR="45720">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noFill/>
                  </a:tcPr>
                </a:tc>
                <a:tc>
                  <a:txBody>
                    <a:bodyPr/>
                    <a:lstStyle/>
                    <a:p>
                      <a:pPr algn="ctr"/>
                      <a:r>
                        <a:rPr lang="en-US" sz="1800" b="1">
                          <a:solidFill>
                            <a:schemeClr val="bg1"/>
                          </a:solidFill>
                          <a:latin typeface="Arial" panose="020B0604020202020204" pitchFamily="34" charset="0"/>
                          <a:cs typeface="Arial" panose="020B0604020202020204" pitchFamily="34" charset="0"/>
                        </a:rPr>
                        <a:t>74</a:t>
                      </a:r>
                      <a:endParaRPr lang="en-US" sz="1800" b="1" dirty="0">
                        <a:solidFill>
                          <a:schemeClr val="bg1"/>
                        </a:solidFill>
                        <a:latin typeface="Arial" panose="020B0604020202020204" pitchFamily="34" charset="0"/>
                        <a:cs typeface="Arial" panose="020B0604020202020204" pitchFamily="34" charset="0"/>
                      </a:endParaRPr>
                    </a:p>
                  </a:txBody>
                  <a:tcPr marL="45720" marR="45720">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119</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marL="0" marR="0" indent="0" algn="l" defTabSz="571433"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latin typeface="Arial" panose="020B0604020202020204" pitchFamily="34" charset="0"/>
                          <a:cs typeface="Arial" panose="020B0604020202020204" pitchFamily="34" charset="0"/>
                        </a:rPr>
                        <a:t>HR </a:t>
                      </a:r>
                      <a:br>
                        <a:rPr lang="en-US" sz="1800" b="1" dirty="0">
                          <a:solidFill>
                            <a:schemeClr val="accent2">
                              <a:lumMod val="50000"/>
                            </a:schemeClr>
                          </a:solidFill>
                          <a:latin typeface="Arial" panose="020B0604020202020204" pitchFamily="34" charset="0"/>
                          <a:cs typeface="Arial" panose="020B0604020202020204" pitchFamily="34" charset="0"/>
                        </a:rPr>
                      </a:br>
                      <a:r>
                        <a:rPr lang="en-US" sz="1800" b="1" dirty="0">
                          <a:solidFill>
                            <a:schemeClr val="accent2">
                              <a:lumMod val="50000"/>
                            </a:schemeClr>
                          </a:solidFill>
                          <a:latin typeface="Arial" panose="020B0604020202020204" pitchFamily="34" charset="0"/>
                          <a:cs typeface="Arial" panose="020B0604020202020204" pitchFamily="34" charset="0"/>
                        </a:rPr>
                        <a:t>(95% Cl)</a:t>
                      </a:r>
                    </a:p>
                  </a:txBody>
                  <a:tcPr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gridSpan="2">
                  <a:txBody>
                    <a:bodyPr/>
                    <a:lstStyle/>
                    <a:p>
                      <a:pPr algn="ctr"/>
                      <a:r>
                        <a:rPr lang="en-US" sz="1800" b="1" dirty="0">
                          <a:solidFill>
                            <a:schemeClr val="bg1"/>
                          </a:solidFill>
                          <a:latin typeface="Arial" panose="020B0604020202020204" pitchFamily="34" charset="0"/>
                          <a:cs typeface="Arial" panose="020B0604020202020204" pitchFamily="34" charset="0"/>
                        </a:rPr>
                        <a:t>0.612</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(0.488–0.767)</a:t>
                      </a:r>
                    </a:p>
                  </a:txBody>
                  <a:tcPr marL="45720" marR="45720">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gridSpan="2">
                  <a:txBody>
                    <a:bodyPr/>
                    <a:lstStyle/>
                    <a:p>
                      <a:pPr algn="ctr"/>
                      <a:r>
                        <a:rPr lang="en-US" sz="1800" b="1" dirty="0">
                          <a:solidFill>
                            <a:schemeClr val="bg1"/>
                          </a:solidFill>
                          <a:latin typeface="Arial" panose="020B0604020202020204" pitchFamily="34" charset="0"/>
                          <a:cs typeface="Arial" panose="020B0604020202020204" pitchFamily="34" charset="0"/>
                        </a:rPr>
                        <a:t>0.613</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(0.458–0.821)</a:t>
                      </a:r>
                    </a:p>
                  </a:txBody>
                  <a:tcPr marL="45720" marR="45720">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r h="370840">
                <a:tc gridSpan="5">
                  <a:txBody>
                    <a:bodyPr/>
                    <a:lstStyle/>
                    <a:p>
                      <a:pPr marL="0" marR="0" indent="0" algn="l" defTabSz="571433"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OS (Immature)</a:t>
                      </a:r>
                    </a:p>
                  </a:txBody>
                  <a:tcPr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pPr algn="ctr"/>
                      <a:endParaRPr lang="en-US" sz="1800" b="1" dirty="0">
                        <a:solidFill>
                          <a:schemeClr val="bg1"/>
                        </a:solidFill>
                        <a:latin typeface="Arial" panose="020B0604020202020204" pitchFamily="34" charset="0"/>
                        <a:cs typeface="Arial" panose="020B0604020202020204" pitchFamily="34"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50000"/>
                      </a:schemeClr>
                    </a:solidFill>
                  </a:tcPr>
                </a:tc>
                <a:tc hMerge="1">
                  <a:txBody>
                    <a:bodyPr/>
                    <a:lstStyle/>
                    <a:p>
                      <a:endParaRPr lang="en-US"/>
                    </a:p>
                  </a:txBody>
                  <a:tcPr>
                    <a:lnL w="19050" cap="flat" cmpd="sng" algn="ctr">
                      <a:solidFill>
                        <a:schemeClr val="bg1"/>
                      </a:solidFill>
                      <a:prstDash val="solid"/>
                      <a:round/>
                      <a:headEnd type="none" w="med" len="med"/>
                      <a:tailEnd type="none" w="med" len="med"/>
                    </a:lnL>
                  </a:tcPr>
                </a:tc>
                <a:tc hMerge="1">
                  <a:txBody>
                    <a:bodyPr/>
                    <a:lstStyle/>
                    <a:p>
                      <a:endParaRPr lang="en-US"/>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hMerge="1">
                  <a:txBody>
                    <a:bodyPr/>
                    <a:lstStyle/>
                    <a:p>
                      <a:endParaRPr lang="en-US"/>
                    </a:p>
                  </a:txBody>
                  <a:tcP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r>
                        <a:rPr lang="en-US" sz="1800" b="1" dirty="0">
                          <a:solidFill>
                            <a:schemeClr val="accent2">
                              <a:lumMod val="50000"/>
                            </a:schemeClr>
                          </a:solidFill>
                          <a:latin typeface="Arial" panose="020B0604020202020204" pitchFamily="34" charset="0"/>
                          <a:cs typeface="Arial" panose="020B0604020202020204" pitchFamily="34" charset="0"/>
                        </a:rPr>
                        <a:t>Events, n</a:t>
                      </a:r>
                    </a:p>
                  </a:txBody>
                  <a:tcPr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68</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88</a:t>
                      </a:r>
                    </a:p>
                  </a:txBody>
                  <a:tcPr marL="45720" marR="45720">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noFill/>
                  </a:tcPr>
                </a:tc>
                <a:tc>
                  <a:txBody>
                    <a:bodyPr/>
                    <a:lstStyle/>
                    <a:p>
                      <a:pPr algn="ctr"/>
                      <a:r>
                        <a:rPr lang="en-US" sz="1800" b="1">
                          <a:solidFill>
                            <a:schemeClr val="bg1"/>
                          </a:solidFill>
                          <a:latin typeface="Arial" panose="020B0604020202020204" pitchFamily="34" charset="0"/>
                          <a:cs typeface="Arial" panose="020B0604020202020204" pitchFamily="34" charset="0"/>
                        </a:rPr>
                        <a:t>39</a:t>
                      </a:r>
                      <a:endParaRPr lang="en-US" sz="1800" b="1" dirty="0">
                        <a:solidFill>
                          <a:schemeClr val="bg1"/>
                        </a:solidFill>
                        <a:latin typeface="Arial" panose="020B0604020202020204" pitchFamily="34" charset="0"/>
                        <a:cs typeface="Arial" panose="020B0604020202020204" pitchFamily="34" charset="0"/>
                      </a:endParaRPr>
                    </a:p>
                  </a:txBody>
                  <a:tcPr marL="45720" marR="45720">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50</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marL="0" marR="0" indent="0" algn="l" defTabSz="571433"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latin typeface="Arial" panose="020B0604020202020204" pitchFamily="34" charset="0"/>
                          <a:cs typeface="Arial" panose="020B0604020202020204" pitchFamily="34" charset="0"/>
                        </a:rPr>
                        <a:t>HR </a:t>
                      </a:r>
                      <a:br>
                        <a:rPr lang="en-US" sz="1800" b="1" dirty="0">
                          <a:solidFill>
                            <a:schemeClr val="accent2">
                              <a:lumMod val="50000"/>
                            </a:schemeClr>
                          </a:solidFill>
                          <a:latin typeface="Arial" panose="020B0604020202020204" pitchFamily="34" charset="0"/>
                          <a:cs typeface="Arial" panose="020B0604020202020204" pitchFamily="34" charset="0"/>
                        </a:rPr>
                      </a:br>
                      <a:r>
                        <a:rPr lang="en-US" sz="1800" b="1" dirty="0">
                          <a:solidFill>
                            <a:schemeClr val="accent2">
                              <a:lumMod val="50000"/>
                            </a:schemeClr>
                          </a:solidFill>
                          <a:latin typeface="Arial" panose="020B0604020202020204" pitchFamily="34" charset="0"/>
                          <a:cs typeface="Arial" panose="020B0604020202020204" pitchFamily="34" charset="0"/>
                        </a:rPr>
                        <a:t>(95% Cl)</a:t>
                      </a:r>
                    </a:p>
                  </a:txBody>
                  <a:tcPr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gridSpan="2">
                  <a:txBody>
                    <a:bodyPr/>
                    <a:lstStyle/>
                    <a:p>
                      <a:pPr algn="ctr"/>
                      <a:r>
                        <a:rPr lang="en-US" sz="1800" b="1" dirty="0">
                          <a:solidFill>
                            <a:schemeClr val="bg1"/>
                          </a:solidFill>
                          <a:latin typeface="Arial" panose="020B0604020202020204" pitchFamily="34" charset="0"/>
                          <a:cs typeface="Arial" panose="020B0604020202020204" pitchFamily="34" charset="0"/>
                        </a:rPr>
                        <a:t>0.733</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(0.533–1.007)</a:t>
                      </a:r>
                    </a:p>
                  </a:txBody>
                  <a:tcPr marL="45720" marR="45720">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gridSpan="2">
                  <a:txBody>
                    <a:bodyPr/>
                    <a:lstStyle/>
                    <a:p>
                      <a:pPr algn="ctr"/>
                      <a:r>
                        <a:rPr lang="en-US" sz="1800" b="1" dirty="0">
                          <a:solidFill>
                            <a:schemeClr val="bg1"/>
                          </a:solidFill>
                          <a:latin typeface="Arial" panose="020B0604020202020204" pitchFamily="34" charset="0"/>
                          <a:cs typeface="Arial" panose="020B0604020202020204" pitchFamily="34" charset="0"/>
                        </a:rPr>
                        <a:t>0.772</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(0.506–1.175)</a:t>
                      </a:r>
                    </a:p>
                  </a:txBody>
                  <a:tcPr marL="45720" marR="45720">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hMerge="1">
                  <a:txBody>
                    <a:bodyPr/>
                    <a:lstStyle/>
                    <a:p>
                      <a:endParaRPr lang="en-US"/>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11"/>
                  </a:ext>
                </a:extLst>
              </a:tr>
            </a:tbl>
          </a:graphicData>
        </a:graphic>
      </p:graphicFrame>
      <p:sp>
        <p:nvSpPr>
          <p:cNvPr id="31" name="Rectangle 30"/>
          <p:cNvSpPr/>
          <p:nvPr/>
        </p:nvSpPr>
        <p:spPr>
          <a:xfrm>
            <a:off x="578219" y="9287768"/>
            <a:ext cx="4913012" cy="369332"/>
          </a:xfrm>
          <a:prstGeom prst="rect">
            <a:avLst/>
          </a:prstGeom>
        </p:spPr>
        <p:txBody>
          <a:bodyPr wrap="none">
            <a:spAutoFit/>
          </a:bodyPr>
          <a:lstStyle/>
          <a:p>
            <a:r>
              <a:rPr lang="en-US" sz="1800" b="1" dirty="0">
                <a:solidFill>
                  <a:schemeClr val="bg1"/>
                </a:solidFill>
              </a:rPr>
              <a:t>*Ki67 value was missing in 1203 (23.5%) patients</a:t>
            </a:r>
          </a:p>
        </p:txBody>
      </p:sp>
      <p:grpSp>
        <p:nvGrpSpPr>
          <p:cNvPr id="2095" name="Group 2094"/>
          <p:cNvGrpSpPr/>
          <p:nvPr/>
        </p:nvGrpSpPr>
        <p:grpSpPr>
          <a:xfrm>
            <a:off x="452855" y="1284443"/>
            <a:ext cx="10648601" cy="6825159"/>
            <a:chOff x="644874" y="1925638"/>
            <a:chExt cx="10648601" cy="7219442"/>
          </a:xfrm>
        </p:grpSpPr>
        <p:sp>
          <p:nvSpPr>
            <p:cNvPr id="8" name="Rectangle 10">
              <a:extLst>
                <a:ext uri="{FF2B5EF4-FFF2-40B4-BE49-F238E27FC236}">
                  <a16:creationId xmlns:a16="http://schemas.microsoft.com/office/drawing/2014/main" id="{6A263A5B-59BA-DFFB-75DF-36FDD2C0B6AA}"/>
                </a:ext>
              </a:extLst>
            </p:cNvPr>
            <p:cNvSpPr>
              <a:spLocks noChangeArrowheads="1"/>
            </p:cNvSpPr>
            <p:nvPr/>
          </p:nvSpPr>
          <p:spPr bwMode="auto">
            <a:xfrm>
              <a:off x="1708150" y="7868703"/>
              <a:ext cx="3734498" cy="369332"/>
            </a:xfrm>
            <a:prstGeom prst="rect">
              <a:avLst/>
            </a:prstGeom>
            <a:solidFill>
              <a:schemeClr val="accent6">
                <a:lumMod val="75000"/>
              </a:schemeClr>
            </a:solidFill>
            <a:ln>
              <a:noFill/>
            </a:ln>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rgbClr val="FFFFFF"/>
                  </a:solidFill>
                  <a:latin typeface="+mj-lt"/>
                  <a:ea typeface="Tahoma"/>
                  <a:cs typeface="Tahoma" panose="020B0604030504040204" pitchFamily="34" charset="0"/>
                  <a:sym typeface="Arial" panose="020B0604020202020204" pitchFamily="34" charset="0"/>
                </a:rPr>
                <a:t>abemaciclib duration</a:t>
              </a:r>
              <a:endParaRPr lang="en-US" altLang="en-US" sz="2400" dirty="0">
                <a:solidFill>
                  <a:srgbClr val="000000"/>
                </a:solidFill>
                <a:latin typeface="+mj-lt"/>
                <a:ea typeface="Tahoma"/>
                <a:cs typeface="Tahoma" panose="020B0604030504040204" pitchFamily="34" charset="0"/>
                <a:sym typeface="Arial" panose="020B0604020202020204" pitchFamily="34" charset="0"/>
              </a:endParaRPr>
            </a:p>
          </p:txBody>
        </p:sp>
        <p:sp>
          <p:nvSpPr>
            <p:cNvPr id="9" name="TextBox 8"/>
            <p:cNvSpPr txBox="1"/>
            <p:nvPr/>
          </p:nvSpPr>
          <p:spPr>
            <a:xfrm>
              <a:off x="5571308" y="8683415"/>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10" name="TextBox 9"/>
            <p:cNvSpPr txBox="1"/>
            <p:nvPr/>
          </p:nvSpPr>
          <p:spPr>
            <a:xfrm rot="16200000">
              <a:off x="208184" y="5049572"/>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11" name="Rectangle 31">
              <a:extLst>
                <a:ext uri="{FF2B5EF4-FFF2-40B4-BE49-F238E27FC236}">
                  <a16:creationId xmlns:a16="http://schemas.microsoft.com/office/drawing/2014/main" id="{2B7F0A35-6451-439E-1FE6-7414CCB7D19A}"/>
                </a:ext>
              </a:extLst>
            </p:cNvPr>
            <p:cNvSpPr>
              <a:spLocks noChangeArrowheads="1"/>
            </p:cNvSpPr>
            <p:nvPr/>
          </p:nvSpPr>
          <p:spPr bwMode="auto">
            <a:xfrm>
              <a:off x="5710601" y="3579016"/>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6"/>
                  </a:solidFill>
                  <a:latin typeface="+mj-lt"/>
                  <a:ea typeface="Tahoma"/>
                  <a:cs typeface="Tahoma" panose="020B0604030504040204" pitchFamily="34" charset="0"/>
                  <a:sym typeface="Arial" panose="020B0604020202020204" pitchFamily="34" charset="0"/>
                </a:rPr>
                <a:t>92.8%</a:t>
              </a:r>
              <a:endParaRPr lang="en-US" altLang="en-US" sz="3200" b="1" dirty="0">
                <a:solidFill>
                  <a:schemeClr val="accent6"/>
                </a:solidFill>
                <a:latin typeface="+mj-lt"/>
                <a:ea typeface="Tahoma"/>
                <a:cs typeface="Tahoma" panose="020B0604030504040204" pitchFamily="34" charset="0"/>
                <a:sym typeface="Arial" panose="020B0604020202020204" pitchFamily="34" charset="0"/>
              </a:endParaRPr>
            </a:p>
          </p:txBody>
        </p:sp>
        <p:sp>
          <p:nvSpPr>
            <p:cNvPr id="12" name="Rectangle 31">
              <a:extLst>
                <a:ext uri="{FF2B5EF4-FFF2-40B4-BE49-F238E27FC236}">
                  <a16:creationId xmlns:a16="http://schemas.microsoft.com/office/drawing/2014/main" id="{2B7F0A35-6451-439E-1FE6-7414CCB7D19A}"/>
                </a:ext>
              </a:extLst>
            </p:cNvPr>
            <p:cNvSpPr>
              <a:spLocks noChangeArrowheads="1"/>
            </p:cNvSpPr>
            <p:nvPr/>
          </p:nvSpPr>
          <p:spPr bwMode="auto">
            <a:xfrm>
              <a:off x="5380244" y="2968569"/>
              <a:ext cx="6460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1"/>
                  </a:solidFill>
                  <a:latin typeface="+mj-lt"/>
                  <a:ea typeface="Tahoma"/>
                  <a:cs typeface="Tahoma" panose="020B0604030504040204" pitchFamily="34" charset="0"/>
                  <a:sym typeface="Arial" panose="020B0604020202020204" pitchFamily="34" charset="0"/>
                </a:rPr>
                <a:t>94.4%</a:t>
              </a:r>
              <a:endParaRPr lang="en-US" altLang="en-US" sz="32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13" name="Rectangle 31">
              <a:extLst>
                <a:ext uri="{FF2B5EF4-FFF2-40B4-BE49-F238E27FC236}">
                  <a16:creationId xmlns:a16="http://schemas.microsoft.com/office/drawing/2014/main" id="{2B7F0A35-6451-439E-1FE6-7414CCB7D19A}"/>
                </a:ext>
              </a:extLst>
            </p:cNvPr>
            <p:cNvSpPr>
              <a:spLocks noChangeArrowheads="1"/>
            </p:cNvSpPr>
            <p:nvPr/>
          </p:nvSpPr>
          <p:spPr bwMode="auto">
            <a:xfrm>
              <a:off x="4724636" y="3839837"/>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1"/>
                  </a:solidFill>
                  <a:latin typeface="+mj-lt"/>
                  <a:ea typeface="Tahoma"/>
                  <a:cs typeface="Tahoma" panose="020B0604030504040204" pitchFamily="34" charset="0"/>
                  <a:sym typeface="Arial" panose="020B0604020202020204" pitchFamily="34" charset="0"/>
                </a:rPr>
                <a:t>91.6%</a:t>
              </a:r>
              <a:endParaRPr lang="en-US" altLang="en-US" sz="32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14" name="Rectangle 31">
              <a:extLst>
                <a:ext uri="{FF2B5EF4-FFF2-40B4-BE49-F238E27FC236}">
                  <a16:creationId xmlns:a16="http://schemas.microsoft.com/office/drawing/2014/main" id="{2B7F0A35-6451-439E-1FE6-7414CCB7D19A}"/>
                </a:ext>
              </a:extLst>
            </p:cNvPr>
            <p:cNvSpPr>
              <a:spLocks noChangeArrowheads="1"/>
            </p:cNvSpPr>
            <p:nvPr/>
          </p:nvSpPr>
          <p:spPr bwMode="auto">
            <a:xfrm>
              <a:off x="7295308" y="5211437"/>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1"/>
                  </a:solidFill>
                  <a:latin typeface="+mj-lt"/>
                  <a:ea typeface="Tahoma"/>
                  <a:cs typeface="Tahoma" panose="020B0604030504040204" pitchFamily="34" charset="0"/>
                  <a:sym typeface="Arial" panose="020B0604020202020204" pitchFamily="34" charset="0"/>
                </a:rPr>
                <a:t>86.9%</a:t>
              </a:r>
              <a:endParaRPr lang="en-US" altLang="en-US" sz="32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15" name="Rectangle 31">
              <a:extLst>
                <a:ext uri="{FF2B5EF4-FFF2-40B4-BE49-F238E27FC236}">
                  <a16:creationId xmlns:a16="http://schemas.microsoft.com/office/drawing/2014/main" id="{2B7F0A35-6451-439E-1FE6-7414CCB7D19A}"/>
                </a:ext>
              </a:extLst>
            </p:cNvPr>
            <p:cNvSpPr>
              <a:spLocks noChangeArrowheads="1"/>
            </p:cNvSpPr>
            <p:nvPr/>
          </p:nvSpPr>
          <p:spPr bwMode="auto">
            <a:xfrm>
              <a:off x="9194256" y="5985565"/>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6"/>
                  </a:solidFill>
                  <a:latin typeface="+mj-lt"/>
                  <a:ea typeface="Tahoma"/>
                  <a:cs typeface="Tahoma" panose="020B0604030504040204" pitchFamily="34" charset="0"/>
                  <a:sym typeface="Arial" panose="020B0604020202020204" pitchFamily="34" charset="0"/>
                </a:rPr>
                <a:t>82.4%</a:t>
              </a:r>
              <a:endParaRPr lang="en-US" altLang="en-US" sz="3200" b="1" dirty="0">
                <a:solidFill>
                  <a:schemeClr val="accent6"/>
                </a:solidFill>
                <a:latin typeface="+mj-lt"/>
                <a:ea typeface="Tahoma"/>
                <a:cs typeface="Tahoma" panose="020B0604030504040204" pitchFamily="34" charset="0"/>
                <a:sym typeface="Arial" panose="020B0604020202020204" pitchFamily="34" charset="0"/>
              </a:endParaRPr>
            </a:p>
          </p:txBody>
        </p:sp>
        <p:sp>
          <p:nvSpPr>
            <p:cNvPr id="16" name="Rectangle 31">
              <a:extLst>
                <a:ext uri="{FF2B5EF4-FFF2-40B4-BE49-F238E27FC236}">
                  <a16:creationId xmlns:a16="http://schemas.microsoft.com/office/drawing/2014/main" id="{2B7F0A35-6451-439E-1FE6-7414CCB7D19A}"/>
                </a:ext>
              </a:extLst>
            </p:cNvPr>
            <p:cNvSpPr>
              <a:spLocks noChangeArrowheads="1"/>
            </p:cNvSpPr>
            <p:nvPr/>
          </p:nvSpPr>
          <p:spPr bwMode="auto">
            <a:xfrm>
              <a:off x="4675432" y="4835723"/>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6"/>
                  </a:solidFill>
                  <a:latin typeface="+mj-lt"/>
                  <a:ea typeface="Tahoma"/>
                  <a:cs typeface="Tahoma" panose="020B0604030504040204" pitchFamily="34" charset="0"/>
                  <a:sym typeface="Arial" panose="020B0604020202020204" pitchFamily="34" charset="0"/>
                </a:rPr>
                <a:t>86.3%</a:t>
              </a:r>
              <a:endParaRPr lang="en-US" altLang="en-US" sz="3200" b="1" dirty="0">
                <a:solidFill>
                  <a:schemeClr val="accent6"/>
                </a:solidFill>
                <a:latin typeface="+mj-lt"/>
                <a:ea typeface="Tahoma"/>
                <a:cs typeface="Tahoma" panose="020B0604030504040204" pitchFamily="34" charset="0"/>
                <a:sym typeface="Arial" panose="020B0604020202020204" pitchFamily="34" charset="0"/>
              </a:endParaRPr>
            </a:p>
          </p:txBody>
        </p:sp>
        <p:sp>
          <p:nvSpPr>
            <p:cNvPr id="17" name="Rectangle 31">
              <a:extLst>
                <a:ext uri="{FF2B5EF4-FFF2-40B4-BE49-F238E27FC236}">
                  <a16:creationId xmlns:a16="http://schemas.microsoft.com/office/drawing/2014/main" id="{2B7F0A35-6451-439E-1FE6-7414CCB7D19A}"/>
                </a:ext>
              </a:extLst>
            </p:cNvPr>
            <p:cNvSpPr>
              <a:spLocks noChangeArrowheads="1"/>
            </p:cNvSpPr>
            <p:nvPr/>
          </p:nvSpPr>
          <p:spPr bwMode="auto">
            <a:xfrm>
              <a:off x="7315115" y="5974410"/>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6"/>
                  </a:solidFill>
                  <a:latin typeface="+mj-lt"/>
                  <a:ea typeface="Tahoma"/>
                  <a:cs typeface="Tahoma" panose="020B0604030504040204" pitchFamily="34" charset="0"/>
                  <a:sym typeface="Arial" panose="020B0604020202020204" pitchFamily="34" charset="0"/>
                </a:rPr>
                <a:t>80.3%</a:t>
              </a:r>
              <a:endParaRPr lang="en-US" altLang="en-US" sz="3200" b="1" dirty="0">
                <a:solidFill>
                  <a:schemeClr val="accent6"/>
                </a:solidFill>
                <a:latin typeface="+mj-lt"/>
                <a:ea typeface="Tahoma"/>
                <a:cs typeface="Tahoma" panose="020B0604030504040204" pitchFamily="34" charset="0"/>
                <a:sym typeface="Arial" panose="020B0604020202020204" pitchFamily="34" charset="0"/>
              </a:endParaRPr>
            </a:p>
          </p:txBody>
        </p:sp>
        <p:sp>
          <p:nvSpPr>
            <p:cNvPr id="18" name="Rectangle 31">
              <a:extLst>
                <a:ext uri="{FF2B5EF4-FFF2-40B4-BE49-F238E27FC236}">
                  <a16:creationId xmlns:a16="http://schemas.microsoft.com/office/drawing/2014/main" id="{2B7F0A35-6451-439E-1FE6-7414CCB7D19A}"/>
                </a:ext>
              </a:extLst>
            </p:cNvPr>
            <p:cNvSpPr>
              <a:spLocks noChangeArrowheads="1"/>
            </p:cNvSpPr>
            <p:nvPr/>
          </p:nvSpPr>
          <p:spPr bwMode="auto">
            <a:xfrm>
              <a:off x="9247433" y="7121724"/>
              <a:ext cx="646011" cy="32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6"/>
                  </a:solidFill>
                  <a:latin typeface="+mj-lt"/>
                  <a:ea typeface="Tahoma"/>
                  <a:cs typeface="Tahoma" panose="020B0604030504040204" pitchFamily="34" charset="0"/>
                  <a:sym typeface="Arial" panose="020B0604020202020204" pitchFamily="34" charset="0"/>
                </a:rPr>
                <a:t>74.7%</a:t>
              </a:r>
              <a:endParaRPr lang="en-US" altLang="en-US" sz="3200" b="1" dirty="0">
                <a:solidFill>
                  <a:schemeClr val="accent6"/>
                </a:solidFill>
                <a:latin typeface="+mj-lt"/>
                <a:ea typeface="Tahoma"/>
                <a:cs typeface="Tahoma" panose="020B0604030504040204" pitchFamily="34" charset="0"/>
                <a:sym typeface="Arial" panose="020B0604020202020204" pitchFamily="34" charset="0"/>
              </a:endParaRPr>
            </a:p>
          </p:txBody>
        </p:sp>
        <p:sp>
          <p:nvSpPr>
            <p:cNvPr id="19" name="Rectangle 31">
              <a:extLst>
                <a:ext uri="{FF2B5EF4-FFF2-40B4-BE49-F238E27FC236}">
                  <a16:creationId xmlns:a16="http://schemas.microsoft.com/office/drawing/2014/main" id="{2B7F0A35-6451-439E-1FE6-7414CCB7D19A}"/>
                </a:ext>
              </a:extLst>
            </p:cNvPr>
            <p:cNvSpPr>
              <a:spLocks noChangeArrowheads="1"/>
            </p:cNvSpPr>
            <p:nvPr/>
          </p:nvSpPr>
          <p:spPr bwMode="auto">
            <a:xfrm>
              <a:off x="7332368" y="4424405"/>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6"/>
                  </a:solidFill>
                  <a:latin typeface="+mj-lt"/>
                  <a:ea typeface="Tahoma"/>
                  <a:cs typeface="Tahoma" panose="020B0604030504040204" pitchFamily="34" charset="0"/>
                  <a:sym typeface="Arial" panose="020B0604020202020204" pitchFamily="34" charset="0"/>
                </a:rPr>
                <a:t>87.7%</a:t>
              </a:r>
              <a:endParaRPr lang="en-US" altLang="en-US" sz="3200" b="1" dirty="0">
                <a:solidFill>
                  <a:schemeClr val="accent6"/>
                </a:solidFill>
                <a:latin typeface="+mj-lt"/>
                <a:ea typeface="Tahoma"/>
                <a:cs typeface="Tahoma" panose="020B0604030504040204" pitchFamily="34" charset="0"/>
                <a:sym typeface="Arial" panose="020B0604020202020204" pitchFamily="34" charset="0"/>
              </a:endParaRPr>
            </a:p>
          </p:txBody>
        </p:sp>
        <p:sp>
          <p:nvSpPr>
            <p:cNvPr id="20" name="Rectangle 31">
              <a:extLst>
                <a:ext uri="{FF2B5EF4-FFF2-40B4-BE49-F238E27FC236}">
                  <a16:creationId xmlns:a16="http://schemas.microsoft.com/office/drawing/2014/main" id="{2B7F0A35-6451-439E-1FE6-7414CCB7D19A}"/>
                </a:ext>
              </a:extLst>
            </p:cNvPr>
            <p:cNvSpPr>
              <a:spLocks noChangeArrowheads="1"/>
            </p:cNvSpPr>
            <p:nvPr/>
          </p:nvSpPr>
          <p:spPr bwMode="auto">
            <a:xfrm>
              <a:off x="7347066" y="3641430"/>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1"/>
                  </a:solidFill>
                  <a:latin typeface="+mj-lt"/>
                  <a:ea typeface="Tahoma"/>
                  <a:cs typeface="Tahoma" panose="020B0604030504040204" pitchFamily="34" charset="0"/>
                  <a:sym typeface="Arial" panose="020B0604020202020204" pitchFamily="34" charset="0"/>
                </a:rPr>
                <a:t>91.6%</a:t>
              </a:r>
              <a:endParaRPr lang="en-US" altLang="en-US" sz="32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21" name="Rectangle 31">
              <a:extLst>
                <a:ext uri="{FF2B5EF4-FFF2-40B4-BE49-F238E27FC236}">
                  <a16:creationId xmlns:a16="http://schemas.microsoft.com/office/drawing/2014/main" id="{2B7F0A35-6451-439E-1FE6-7414CCB7D19A}"/>
                </a:ext>
              </a:extLst>
            </p:cNvPr>
            <p:cNvSpPr>
              <a:spLocks noChangeArrowheads="1"/>
            </p:cNvSpPr>
            <p:nvPr/>
          </p:nvSpPr>
          <p:spPr bwMode="auto">
            <a:xfrm>
              <a:off x="9147176" y="4167641"/>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1"/>
                  </a:solidFill>
                  <a:latin typeface="+mj-lt"/>
                  <a:ea typeface="Tahoma"/>
                  <a:cs typeface="Tahoma" panose="020B0604030504040204" pitchFamily="34" charset="0"/>
                  <a:sym typeface="Arial" panose="020B0604020202020204" pitchFamily="34" charset="0"/>
                </a:rPr>
                <a:t>88.8%</a:t>
              </a:r>
              <a:endParaRPr lang="en-US" altLang="en-US" sz="32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22" name="Rectangle 31">
              <a:extLst>
                <a:ext uri="{FF2B5EF4-FFF2-40B4-BE49-F238E27FC236}">
                  <a16:creationId xmlns:a16="http://schemas.microsoft.com/office/drawing/2014/main" id="{2B7F0A35-6451-439E-1FE6-7414CCB7D19A}"/>
                </a:ext>
              </a:extLst>
            </p:cNvPr>
            <p:cNvSpPr>
              <a:spLocks noChangeArrowheads="1"/>
            </p:cNvSpPr>
            <p:nvPr/>
          </p:nvSpPr>
          <p:spPr bwMode="auto">
            <a:xfrm>
              <a:off x="9207558" y="5245942"/>
              <a:ext cx="6460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000" b="1" dirty="0">
                  <a:solidFill>
                    <a:schemeClr val="accent1"/>
                  </a:solidFill>
                  <a:latin typeface="+mj-lt"/>
                  <a:ea typeface="Tahoma"/>
                  <a:cs typeface="Tahoma" panose="020B0604030504040204" pitchFamily="34" charset="0"/>
                  <a:sym typeface="Arial" panose="020B0604020202020204" pitchFamily="34" charset="0"/>
                </a:rPr>
                <a:t>83.6%</a:t>
              </a:r>
              <a:endParaRPr lang="en-US" altLang="en-US" sz="3200" b="1" dirty="0">
                <a:solidFill>
                  <a:schemeClr val="accent1"/>
                </a:solidFill>
                <a:latin typeface="+mj-lt"/>
                <a:ea typeface="Tahoma"/>
                <a:cs typeface="Tahoma" panose="020B0604030504040204" pitchFamily="34" charset="0"/>
                <a:sym typeface="Arial" panose="020B0604020202020204" pitchFamily="34" charset="0"/>
              </a:endParaRPr>
            </a:p>
          </p:txBody>
        </p:sp>
        <p:grpSp>
          <p:nvGrpSpPr>
            <p:cNvPr id="29" name="Group 28"/>
            <p:cNvGrpSpPr/>
            <p:nvPr/>
          </p:nvGrpSpPr>
          <p:grpSpPr>
            <a:xfrm>
              <a:off x="1780783" y="5310025"/>
              <a:ext cx="2554225" cy="2246769"/>
              <a:chOff x="4092662" y="5327278"/>
              <a:chExt cx="2554225" cy="2246769"/>
            </a:xfrm>
          </p:grpSpPr>
          <p:sp>
            <p:nvSpPr>
              <p:cNvPr id="23" name="TextBox 22"/>
              <p:cNvSpPr txBox="1"/>
              <p:nvPr/>
            </p:nvSpPr>
            <p:spPr>
              <a:xfrm>
                <a:off x="4092662" y="5327278"/>
                <a:ext cx="2554225" cy="2246769"/>
              </a:xfrm>
              <a:prstGeom prst="rect">
                <a:avLst/>
              </a:prstGeom>
              <a:noFill/>
            </p:spPr>
            <p:txBody>
              <a:bodyPr wrap="none" rtlCol="0">
                <a:spAutoFit/>
              </a:bodyPr>
              <a:lstStyle/>
              <a:p>
                <a:r>
                  <a:rPr lang="en-US" sz="2000" b="1" u="sng" dirty="0">
                    <a:solidFill>
                      <a:schemeClr val="bg1"/>
                    </a:solidFill>
                  </a:rPr>
                  <a:t>Cohort 1 Ki67 high</a:t>
                </a:r>
              </a:p>
              <a:p>
                <a:pPr marL="569913"/>
                <a:r>
                  <a:rPr lang="en-US" sz="2000" b="1" dirty="0">
                    <a:solidFill>
                      <a:schemeClr val="accent1"/>
                    </a:solidFill>
                  </a:rPr>
                  <a:t>Abemaciclib + ET</a:t>
                </a:r>
              </a:p>
              <a:p>
                <a:pPr marL="569913"/>
                <a:r>
                  <a:rPr lang="en-US" sz="2000" b="1" dirty="0">
                    <a:solidFill>
                      <a:schemeClr val="accent6"/>
                    </a:solidFill>
                  </a:rPr>
                  <a:t>ET alone</a:t>
                </a:r>
              </a:p>
              <a:p>
                <a:pPr marL="569913"/>
                <a:endParaRPr lang="en-US" sz="2000" b="1" dirty="0">
                  <a:solidFill>
                    <a:schemeClr val="bg1"/>
                  </a:solidFill>
                </a:endParaRPr>
              </a:p>
              <a:p>
                <a:r>
                  <a:rPr lang="en-US" sz="2000" b="1" u="sng" dirty="0">
                    <a:solidFill>
                      <a:schemeClr val="bg1"/>
                    </a:solidFill>
                  </a:rPr>
                  <a:t>Cohort 1 Ki67 low</a:t>
                </a:r>
              </a:p>
              <a:p>
                <a:pPr marL="569913"/>
                <a:r>
                  <a:rPr lang="en-US" sz="2000" b="1" dirty="0">
                    <a:solidFill>
                      <a:schemeClr val="accent1"/>
                    </a:solidFill>
                  </a:rPr>
                  <a:t>Abemaciclib + ET</a:t>
                </a:r>
              </a:p>
              <a:p>
                <a:pPr marL="569913"/>
                <a:r>
                  <a:rPr lang="en-US" sz="2000" b="1" dirty="0">
                    <a:solidFill>
                      <a:schemeClr val="accent6"/>
                    </a:solidFill>
                  </a:rPr>
                  <a:t>ET alone</a:t>
                </a:r>
              </a:p>
            </p:txBody>
          </p:sp>
          <p:cxnSp>
            <p:nvCxnSpPr>
              <p:cNvPr id="25" name="Straight Connector 24"/>
              <p:cNvCxnSpPr/>
              <p:nvPr/>
            </p:nvCxnSpPr>
            <p:spPr>
              <a:xfrm flipH="1">
                <a:off x="4175185" y="5864893"/>
                <a:ext cx="457200"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175185" y="6211451"/>
                <a:ext cx="457200"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4175185" y="7149932"/>
                <a:ext cx="457200" cy="0"/>
              </a:xfrm>
              <a:prstGeom prst="line">
                <a:avLst/>
              </a:prstGeom>
              <a:ln w="38100">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175185" y="7456218"/>
                <a:ext cx="457200" cy="0"/>
              </a:xfrm>
              <a:prstGeom prst="line">
                <a:avLst/>
              </a:prstGeom>
              <a:ln w="381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2048" name="Group 5"/>
            <p:cNvGrpSpPr>
              <a:grpSpLocks noChangeAspect="1"/>
            </p:cNvGrpSpPr>
            <p:nvPr/>
          </p:nvGrpSpPr>
          <p:grpSpPr bwMode="auto">
            <a:xfrm>
              <a:off x="1060450" y="1925638"/>
              <a:ext cx="10233025" cy="6899275"/>
              <a:chOff x="668" y="1213"/>
              <a:chExt cx="6446" cy="4346"/>
            </a:xfrm>
          </p:grpSpPr>
          <p:sp>
            <p:nvSpPr>
              <p:cNvPr id="2051" name="Freeform 6"/>
              <p:cNvSpPr>
                <a:spLocks/>
              </p:cNvSpPr>
              <p:nvPr/>
            </p:nvSpPr>
            <p:spPr bwMode="auto">
              <a:xfrm>
                <a:off x="1044" y="1213"/>
                <a:ext cx="5980" cy="4084"/>
              </a:xfrm>
              <a:custGeom>
                <a:avLst/>
                <a:gdLst>
                  <a:gd name="T0" fmla="*/ 0 w 5980"/>
                  <a:gd name="T1" fmla="*/ 0 h 4084"/>
                  <a:gd name="T2" fmla="*/ 0 w 5980"/>
                  <a:gd name="T3" fmla="*/ 4084 h 4084"/>
                  <a:gd name="T4" fmla="*/ 5980 w 5980"/>
                  <a:gd name="T5" fmla="*/ 4084 h 4084"/>
                </a:gdLst>
                <a:ahLst/>
                <a:cxnLst>
                  <a:cxn ang="0">
                    <a:pos x="T0" y="T1"/>
                  </a:cxn>
                  <a:cxn ang="0">
                    <a:pos x="T2" y="T3"/>
                  </a:cxn>
                  <a:cxn ang="0">
                    <a:pos x="T4" y="T5"/>
                  </a:cxn>
                </a:cxnLst>
                <a:rect l="0" t="0" r="r" b="b"/>
                <a:pathLst>
                  <a:path w="5980" h="4084">
                    <a:moveTo>
                      <a:pt x="0" y="0"/>
                    </a:moveTo>
                    <a:lnTo>
                      <a:pt x="0" y="4084"/>
                    </a:lnTo>
                    <a:lnTo>
                      <a:pt x="5980" y="4084"/>
                    </a:lnTo>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Line 7"/>
              <p:cNvSpPr>
                <a:spLocks noChangeShapeType="1"/>
              </p:cNvSpPr>
              <p:nvPr/>
            </p:nvSpPr>
            <p:spPr bwMode="auto">
              <a:xfrm>
                <a:off x="1048"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 name="Line 8"/>
              <p:cNvSpPr>
                <a:spLocks noChangeShapeType="1"/>
              </p:cNvSpPr>
              <p:nvPr/>
            </p:nvSpPr>
            <p:spPr bwMode="auto">
              <a:xfrm flipH="1">
                <a:off x="976" y="5291"/>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9"/>
              <p:cNvSpPr>
                <a:spLocks noChangeArrowheads="1"/>
              </p:cNvSpPr>
              <p:nvPr/>
            </p:nvSpPr>
            <p:spPr bwMode="auto">
              <a:xfrm>
                <a:off x="1008" y="5323"/>
                <a:ext cx="16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Line 10"/>
              <p:cNvSpPr>
                <a:spLocks noChangeShapeType="1"/>
              </p:cNvSpPr>
              <p:nvPr/>
            </p:nvSpPr>
            <p:spPr bwMode="auto">
              <a:xfrm>
                <a:off x="1642"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11"/>
              <p:cNvSpPr>
                <a:spLocks noChangeArrowheads="1"/>
              </p:cNvSpPr>
              <p:nvPr/>
            </p:nvSpPr>
            <p:spPr bwMode="auto">
              <a:xfrm>
                <a:off x="1602" y="5323"/>
                <a:ext cx="16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alibri" pitchFamily="34" charset="0"/>
                    <a:cs typeface="Arial" pitchFamily="34" charset="0"/>
                  </a:rPr>
                  <a:t>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7" name="Line 12"/>
              <p:cNvSpPr>
                <a:spLocks noChangeShapeType="1"/>
              </p:cNvSpPr>
              <p:nvPr/>
            </p:nvSpPr>
            <p:spPr bwMode="auto">
              <a:xfrm>
                <a:off x="2236"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Rectangle 13"/>
              <p:cNvSpPr>
                <a:spLocks noChangeArrowheads="1"/>
              </p:cNvSpPr>
              <p:nvPr/>
            </p:nvSpPr>
            <p:spPr bwMode="auto">
              <a:xfrm>
                <a:off x="2156" y="5323"/>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12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59" name="Line 14"/>
              <p:cNvSpPr>
                <a:spLocks noChangeShapeType="1"/>
              </p:cNvSpPr>
              <p:nvPr/>
            </p:nvSpPr>
            <p:spPr bwMode="auto">
              <a:xfrm>
                <a:off x="2818"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15"/>
              <p:cNvSpPr>
                <a:spLocks noChangeArrowheads="1"/>
              </p:cNvSpPr>
              <p:nvPr/>
            </p:nvSpPr>
            <p:spPr bwMode="auto">
              <a:xfrm>
                <a:off x="2738" y="5323"/>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18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61" name="Line 16"/>
              <p:cNvSpPr>
                <a:spLocks noChangeShapeType="1"/>
              </p:cNvSpPr>
              <p:nvPr/>
            </p:nvSpPr>
            <p:spPr bwMode="auto">
              <a:xfrm>
                <a:off x="3410"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17"/>
              <p:cNvSpPr>
                <a:spLocks noChangeArrowheads="1"/>
              </p:cNvSpPr>
              <p:nvPr/>
            </p:nvSpPr>
            <p:spPr bwMode="auto">
              <a:xfrm>
                <a:off x="3330" y="5323"/>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24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63" name="Line 18"/>
              <p:cNvSpPr>
                <a:spLocks noChangeShapeType="1"/>
              </p:cNvSpPr>
              <p:nvPr/>
            </p:nvSpPr>
            <p:spPr bwMode="auto">
              <a:xfrm>
                <a:off x="4002"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19"/>
              <p:cNvSpPr>
                <a:spLocks noChangeArrowheads="1"/>
              </p:cNvSpPr>
              <p:nvPr/>
            </p:nvSpPr>
            <p:spPr bwMode="auto">
              <a:xfrm>
                <a:off x="3920" y="5323"/>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30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65" name="Line 20"/>
              <p:cNvSpPr>
                <a:spLocks noChangeShapeType="1"/>
              </p:cNvSpPr>
              <p:nvPr/>
            </p:nvSpPr>
            <p:spPr bwMode="auto">
              <a:xfrm>
                <a:off x="6946"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21"/>
              <p:cNvSpPr>
                <a:spLocks noChangeArrowheads="1"/>
              </p:cNvSpPr>
              <p:nvPr/>
            </p:nvSpPr>
            <p:spPr bwMode="auto">
              <a:xfrm>
                <a:off x="6864" y="5323"/>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60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67" name="Line 22"/>
              <p:cNvSpPr>
                <a:spLocks noChangeShapeType="1"/>
              </p:cNvSpPr>
              <p:nvPr/>
            </p:nvSpPr>
            <p:spPr bwMode="auto">
              <a:xfrm>
                <a:off x="4596"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Rectangle 23"/>
              <p:cNvSpPr>
                <a:spLocks noChangeArrowheads="1"/>
              </p:cNvSpPr>
              <p:nvPr/>
            </p:nvSpPr>
            <p:spPr bwMode="auto">
              <a:xfrm>
                <a:off x="4514" y="5323"/>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36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69" name="Line 24"/>
              <p:cNvSpPr>
                <a:spLocks noChangeShapeType="1"/>
              </p:cNvSpPr>
              <p:nvPr/>
            </p:nvSpPr>
            <p:spPr bwMode="auto">
              <a:xfrm>
                <a:off x="5192"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Rectangle 25"/>
              <p:cNvSpPr>
                <a:spLocks noChangeArrowheads="1"/>
              </p:cNvSpPr>
              <p:nvPr/>
            </p:nvSpPr>
            <p:spPr bwMode="auto">
              <a:xfrm>
                <a:off x="5110" y="5323"/>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42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71" name="Line 26"/>
              <p:cNvSpPr>
                <a:spLocks noChangeShapeType="1"/>
              </p:cNvSpPr>
              <p:nvPr/>
            </p:nvSpPr>
            <p:spPr bwMode="auto">
              <a:xfrm>
                <a:off x="5772"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27"/>
              <p:cNvSpPr>
                <a:spLocks noChangeArrowheads="1"/>
              </p:cNvSpPr>
              <p:nvPr/>
            </p:nvSpPr>
            <p:spPr bwMode="auto">
              <a:xfrm>
                <a:off x="5690" y="5323"/>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48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73" name="Line 28"/>
              <p:cNvSpPr>
                <a:spLocks noChangeShapeType="1"/>
              </p:cNvSpPr>
              <p:nvPr/>
            </p:nvSpPr>
            <p:spPr bwMode="auto">
              <a:xfrm>
                <a:off x="6364" y="5297"/>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29"/>
              <p:cNvSpPr>
                <a:spLocks noChangeArrowheads="1"/>
              </p:cNvSpPr>
              <p:nvPr/>
            </p:nvSpPr>
            <p:spPr bwMode="auto">
              <a:xfrm>
                <a:off x="6282" y="5323"/>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54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75" name="Rectangle 30"/>
              <p:cNvSpPr>
                <a:spLocks noChangeArrowheads="1"/>
              </p:cNvSpPr>
              <p:nvPr/>
            </p:nvSpPr>
            <p:spPr bwMode="auto">
              <a:xfrm>
                <a:off x="764" y="5171"/>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70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76" name="Line 31"/>
              <p:cNvSpPr>
                <a:spLocks noChangeShapeType="1"/>
              </p:cNvSpPr>
              <p:nvPr/>
            </p:nvSpPr>
            <p:spPr bwMode="auto">
              <a:xfrm flipH="1">
                <a:off x="976" y="4635"/>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 name="Rectangle 32"/>
              <p:cNvSpPr>
                <a:spLocks noChangeArrowheads="1"/>
              </p:cNvSpPr>
              <p:nvPr/>
            </p:nvSpPr>
            <p:spPr bwMode="auto">
              <a:xfrm>
                <a:off x="764" y="4515"/>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75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78" name="Line 33"/>
              <p:cNvSpPr>
                <a:spLocks noChangeShapeType="1"/>
              </p:cNvSpPr>
              <p:nvPr/>
            </p:nvSpPr>
            <p:spPr bwMode="auto">
              <a:xfrm flipH="1">
                <a:off x="976" y="3985"/>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34"/>
              <p:cNvSpPr>
                <a:spLocks noChangeArrowheads="1"/>
              </p:cNvSpPr>
              <p:nvPr/>
            </p:nvSpPr>
            <p:spPr bwMode="auto">
              <a:xfrm>
                <a:off x="764" y="3863"/>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80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80" name="Line 35"/>
              <p:cNvSpPr>
                <a:spLocks noChangeShapeType="1"/>
              </p:cNvSpPr>
              <p:nvPr/>
            </p:nvSpPr>
            <p:spPr bwMode="auto">
              <a:xfrm flipH="1">
                <a:off x="976" y="2667"/>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1" name="Rectangle 36"/>
              <p:cNvSpPr>
                <a:spLocks noChangeArrowheads="1"/>
              </p:cNvSpPr>
              <p:nvPr/>
            </p:nvSpPr>
            <p:spPr bwMode="auto">
              <a:xfrm>
                <a:off x="764" y="2547"/>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90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82" name="Line 37"/>
              <p:cNvSpPr>
                <a:spLocks noChangeShapeType="1"/>
              </p:cNvSpPr>
              <p:nvPr/>
            </p:nvSpPr>
            <p:spPr bwMode="auto">
              <a:xfrm flipH="1">
                <a:off x="976" y="2011"/>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 name="Rectangle 38"/>
              <p:cNvSpPr>
                <a:spLocks noChangeArrowheads="1"/>
              </p:cNvSpPr>
              <p:nvPr/>
            </p:nvSpPr>
            <p:spPr bwMode="auto">
              <a:xfrm>
                <a:off x="764" y="1891"/>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95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84" name="Line 39"/>
              <p:cNvSpPr>
                <a:spLocks noChangeShapeType="1"/>
              </p:cNvSpPr>
              <p:nvPr/>
            </p:nvSpPr>
            <p:spPr bwMode="auto">
              <a:xfrm flipH="1">
                <a:off x="976" y="1361"/>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 name="Rectangle 40"/>
              <p:cNvSpPr>
                <a:spLocks noChangeArrowheads="1"/>
              </p:cNvSpPr>
              <p:nvPr/>
            </p:nvSpPr>
            <p:spPr bwMode="auto">
              <a:xfrm>
                <a:off x="668" y="1239"/>
                <a:ext cx="39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100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86" name="Line 41"/>
              <p:cNvSpPr>
                <a:spLocks noChangeShapeType="1"/>
              </p:cNvSpPr>
              <p:nvPr/>
            </p:nvSpPr>
            <p:spPr bwMode="auto">
              <a:xfrm flipH="1">
                <a:off x="976" y="3329"/>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7" name="Rectangle 42"/>
              <p:cNvSpPr>
                <a:spLocks noChangeArrowheads="1"/>
              </p:cNvSpPr>
              <p:nvPr/>
            </p:nvSpPr>
            <p:spPr bwMode="auto">
              <a:xfrm>
                <a:off x="764" y="3207"/>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85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88" name="Line 43"/>
              <p:cNvSpPr>
                <a:spLocks noChangeShapeType="1"/>
              </p:cNvSpPr>
              <p:nvPr/>
            </p:nvSpPr>
            <p:spPr bwMode="auto">
              <a:xfrm flipV="1">
                <a:off x="3410" y="2111"/>
                <a:ext cx="0" cy="3186"/>
              </a:xfrm>
              <a:prstGeom prst="line">
                <a:avLst/>
              </a:prstGeom>
              <a:noFill/>
              <a:ln w="1905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 name="Line 44"/>
              <p:cNvSpPr>
                <a:spLocks noChangeShapeType="1"/>
              </p:cNvSpPr>
              <p:nvPr/>
            </p:nvSpPr>
            <p:spPr bwMode="auto">
              <a:xfrm flipV="1">
                <a:off x="4596" y="2469"/>
                <a:ext cx="0" cy="2828"/>
              </a:xfrm>
              <a:prstGeom prst="line">
                <a:avLst/>
              </a:prstGeom>
              <a:noFill/>
              <a:ln w="1905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 name="Line 45"/>
              <p:cNvSpPr>
                <a:spLocks noChangeShapeType="1"/>
              </p:cNvSpPr>
              <p:nvPr/>
            </p:nvSpPr>
            <p:spPr bwMode="auto">
              <a:xfrm flipV="1">
                <a:off x="5772" y="2843"/>
                <a:ext cx="0" cy="2454"/>
              </a:xfrm>
              <a:prstGeom prst="line">
                <a:avLst/>
              </a:prstGeom>
              <a:noFill/>
              <a:ln w="1905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1" name="Freeform 46"/>
              <p:cNvSpPr>
                <a:spLocks/>
              </p:cNvSpPr>
              <p:nvPr/>
            </p:nvSpPr>
            <p:spPr bwMode="auto">
              <a:xfrm>
                <a:off x="1056" y="1355"/>
                <a:ext cx="5626" cy="2724"/>
              </a:xfrm>
              <a:custGeom>
                <a:avLst/>
                <a:gdLst>
                  <a:gd name="T0" fmla="*/ 26 w 5626"/>
                  <a:gd name="T1" fmla="*/ 30 h 2724"/>
                  <a:gd name="T2" fmla="*/ 206 w 5626"/>
                  <a:gd name="T3" fmla="*/ 54 h 2724"/>
                  <a:gd name="T4" fmla="*/ 368 w 5626"/>
                  <a:gd name="T5" fmla="*/ 102 h 2724"/>
                  <a:gd name="T6" fmla="*/ 464 w 5626"/>
                  <a:gd name="T7" fmla="*/ 146 h 2724"/>
                  <a:gd name="T8" fmla="*/ 494 w 5626"/>
                  <a:gd name="T9" fmla="*/ 218 h 2724"/>
                  <a:gd name="T10" fmla="*/ 542 w 5626"/>
                  <a:gd name="T11" fmla="*/ 272 h 2724"/>
                  <a:gd name="T12" fmla="*/ 614 w 5626"/>
                  <a:gd name="T13" fmla="*/ 278 h 2724"/>
                  <a:gd name="T14" fmla="*/ 690 w 5626"/>
                  <a:gd name="T15" fmla="*/ 332 h 2724"/>
                  <a:gd name="T16" fmla="*/ 766 w 5626"/>
                  <a:gd name="T17" fmla="*/ 348 h 2724"/>
                  <a:gd name="T18" fmla="*/ 814 w 5626"/>
                  <a:gd name="T19" fmla="*/ 390 h 2724"/>
                  <a:gd name="T20" fmla="*/ 914 w 5626"/>
                  <a:gd name="T21" fmla="*/ 426 h 2724"/>
                  <a:gd name="T22" fmla="*/ 944 w 5626"/>
                  <a:gd name="T23" fmla="*/ 450 h 2724"/>
                  <a:gd name="T24" fmla="*/ 1012 w 5626"/>
                  <a:gd name="T25" fmla="*/ 474 h 2724"/>
                  <a:gd name="T26" fmla="*/ 1078 w 5626"/>
                  <a:gd name="T27" fmla="*/ 508 h 2724"/>
                  <a:gd name="T28" fmla="*/ 1194 w 5626"/>
                  <a:gd name="T29" fmla="*/ 518 h 2724"/>
                  <a:gd name="T30" fmla="*/ 1274 w 5626"/>
                  <a:gd name="T31" fmla="*/ 588 h 2724"/>
                  <a:gd name="T32" fmla="*/ 1334 w 5626"/>
                  <a:gd name="T33" fmla="*/ 602 h 2724"/>
                  <a:gd name="T34" fmla="*/ 1386 w 5626"/>
                  <a:gd name="T35" fmla="*/ 654 h 2724"/>
                  <a:gd name="T36" fmla="*/ 1540 w 5626"/>
                  <a:gd name="T37" fmla="*/ 666 h 2724"/>
                  <a:gd name="T38" fmla="*/ 1556 w 5626"/>
                  <a:gd name="T39" fmla="*/ 692 h 2724"/>
                  <a:gd name="T40" fmla="*/ 1658 w 5626"/>
                  <a:gd name="T41" fmla="*/ 706 h 2724"/>
                  <a:gd name="T42" fmla="*/ 1708 w 5626"/>
                  <a:gd name="T43" fmla="*/ 776 h 2724"/>
                  <a:gd name="T44" fmla="*/ 1796 w 5626"/>
                  <a:gd name="T45" fmla="*/ 788 h 2724"/>
                  <a:gd name="T46" fmla="*/ 1876 w 5626"/>
                  <a:gd name="T47" fmla="*/ 832 h 2724"/>
                  <a:gd name="T48" fmla="*/ 1920 w 5626"/>
                  <a:gd name="T49" fmla="*/ 856 h 2724"/>
                  <a:gd name="T50" fmla="*/ 1964 w 5626"/>
                  <a:gd name="T51" fmla="*/ 874 h 2724"/>
                  <a:gd name="T52" fmla="*/ 2026 w 5626"/>
                  <a:gd name="T53" fmla="*/ 938 h 2724"/>
                  <a:gd name="T54" fmla="*/ 2168 w 5626"/>
                  <a:gd name="T55" fmla="*/ 966 h 2724"/>
                  <a:gd name="T56" fmla="*/ 2204 w 5626"/>
                  <a:gd name="T57" fmla="*/ 1020 h 2724"/>
                  <a:gd name="T58" fmla="*/ 2256 w 5626"/>
                  <a:gd name="T59" fmla="*/ 1028 h 2724"/>
                  <a:gd name="T60" fmla="*/ 2302 w 5626"/>
                  <a:gd name="T61" fmla="*/ 1066 h 2724"/>
                  <a:gd name="T62" fmla="*/ 2364 w 5626"/>
                  <a:gd name="T63" fmla="*/ 1116 h 2724"/>
                  <a:gd name="T64" fmla="*/ 2448 w 5626"/>
                  <a:gd name="T65" fmla="*/ 1140 h 2724"/>
                  <a:gd name="T66" fmla="*/ 2490 w 5626"/>
                  <a:gd name="T67" fmla="*/ 1182 h 2724"/>
                  <a:gd name="T68" fmla="*/ 2578 w 5626"/>
                  <a:gd name="T69" fmla="*/ 1196 h 2724"/>
                  <a:gd name="T70" fmla="*/ 2624 w 5626"/>
                  <a:gd name="T71" fmla="*/ 1246 h 2724"/>
                  <a:gd name="T72" fmla="*/ 2690 w 5626"/>
                  <a:gd name="T73" fmla="*/ 1300 h 2724"/>
                  <a:gd name="T74" fmla="*/ 2762 w 5626"/>
                  <a:gd name="T75" fmla="*/ 1320 h 2724"/>
                  <a:gd name="T76" fmla="*/ 2846 w 5626"/>
                  <a:gd name="T77" fmla="*/ 1376 h 2724"/>
                  <a:gd name="T78" fmla="*/ 2944 w 5626"/>
                  <a:gd name="T79" fmla="*/ 1400 h 2724"/>
                  <a:gd name="T80" fmla="*/ 3026 w 5626"/>
                  <a:gd name="T81" fmla="*/ 1472 h 2724"/>
                  <a:gd name="T82" fmla="*/ 3118 w 5626"/>
                  <a:gd name="T83" fmla="*/ 1514 h 2724"/>
                  <a:gd name="T84" fmla="*/ 3170 w 5626"/>
                  <a:gd name="T85" fmla="*/ 1568 h 2724"/>
                  <a:gd name="T86" fmla="*/ 3252 w 5626"/>
                  <a:gd name="T87" fmla="*/ 1620 h 2724"/>
                  <a:gd name="T88" fmla="*/ 3324 w 5626"/>
                  <a:gd name="T89" fmla="*/ 1630 h 2724"/>
                  <a:gd name="T90" fmla="*/ 3350 w 5626"/>
                  <a:gd name="T91" fmla="*/ 1678 h 2724"/>
                  <a:gd name="T92" fmla="*/ 3484 w 5626"/>
                  <a:gd name="T93" fmla="*/ 1704 h 2724"/>
                  <a:gd name="T94" fmla="*/ 3540 w 5626"/>
                  <a:gd name="T95" fmla="*/ 1742 h 2724"/>
                  <a:gd name="T96" fmla="*/ 3578 w 5626"/>
                  <a:gd name="T97" fmla="*/ 1772 h 2724"/>
                  <a:gd name="T98" fmla="*/ 3660 w 5626"/>
                  <a:gd name="T99" fmla="*/ 1812 h 2724"/>
                  <a:gd name="T100" fmla="*/ 3728 w 5626"/>
                  <a:gd name="T101" fmla="*/ 1836 h 2724"/>
                  <a:gd name="T102" fmla="*/ 3814 w 5626"/>
                  <a:gd name="T103" fmla="*/ 1862 h 2724"/>
                  <a:gd name="T104" fmla="*/ 3950 w 5626"/>
                  <a:gd name="T105" fmla="*/ 1918 h 2724"/>
                  <a:gd name="T106" fmla="*/ 4338 w 5626"/>
                  <a:gd name="T107" fmla="*/ 1940 h 2724"/>
                  <a:gd name="T108" fmla="*/ 4428 w 5626"/>
                  <a:gd name="T109" fmla="*/ 2010 h 2724"/>
                  <a:gd name="T110" fmla="*/ 4622 w 5626"/>
                  <a:gd name="T111" fmla="*/ 2052 h 2724"/>
                  <a:gd name="T112" fmla="*/ 4678 w 5626"/>
                  <a:gd name="T113" fmla="*/ 2152 h 2724"/>
                  <a:gd name="T114" fmla="*/ 5342 w 5626"/>
                  <a:gd name="T115" fmla="*/ 2228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26" h="2724">
                    <a:moveTo>
                      <a:pt x="0" y="0"/>
                    </a:moveTo>
                    <a:lnTo>
                      <a:pt x="26" y="0"/>
                    </a:lnTo>
                    <a:lnTo>
                      <a:pt x="26" y="30"/>
                    </a:lnTo>
                    <a:lnTo>
                      <a:pt x="110" y="30"/>
                    </a:lnTo>
                    <a:lnTo>
                      <a:pt x="110" y="54"/>
                    </a:lnTo>
                    <a:lnTo>
                      <a:pt x="206" y="54"/>
                    </a:lnTo>
                    <a:lnTo>
                      <a:pt x="308" y="54"/>
                    </a:lnTo>
                    <a:lnTo>
                      <a:pt x="368" y="86"/>
                    </a:lnTo>
                    <a:lnTo>
                      <a:pt x="368" y="102"/>
                    </a:lnTo>
                    <a:lnTo>
                      <a:pt x="400" y="114"/>
                    </a:lnTo>
                    <a:lnTo>
                      <a:pt x="400" y="146"/>
                    </a:lnTo>
                    <a:lnTo>
                      <a:pt x="464" y="146"/>
                    </a:lnTo>
                    <a:lnTo>
                      <a:pt x="478" y="176"/>
                    </a:lnTo>
                    <a:lnTo>
                      <a:pt x="478" y="218"/>
                    </a:lnTo>
                    <a:lnTo>
                      <a:pt x="494" y="218"/>
                    </a:lnTo>
                    <a:lnTo>
                      <a:pt x="494" y="242"/>
                    </a:lnTo>
                    <a:lnTo>
                      <a:pt x="542" y="242"/>
                    </a:lnTo>
                    <a:lnTo>
                      <a:pt x="542" y="272"/>
                    </a:lnTo>
                    <a:lnTo>
                      <a:pt x="588" y="272"/>
                    </a:lnTo>
                    <a:lnTo>
                      <a:pt x="594" y="278"/>
                    </a:lnTo>
                    <a:lnTo>
                      <a:pt x="614" y="278"/>
                    </a:lnTo>
                    <a:lnTo>
                      <a:pt x="636" y="302"/>
                    </a:lnTo>
                    <a:lnTo>
                      <a:pt x="670" y="302"/>
                    </a:lnTo>
                    <a:lnTo>
                      <a:pt x="690" y="332"/>
                    </a:lnTo>
                    <a:lnTo>
                      <a:pt x="746" y="332"/>
                    </a:lnTo>
                    <a:lnTo>
                      <a:pt x="746" y="348"/>
                    </a:lnTo>
                    <a:lnTo>
                      <a:pt x="766" y="348"/>
                    </a:lnTo>
                    <a:lnTo>
                      <a:pt x="786" y="368"/>
                    </a:lnTo>
                    <a:lnTo>
                      <a:pt x="814" y="368"/>
                    </a:lnTo>
                    <a:lnTo>
                      <a:pt x="814" y="390"/>
                    </a:lnTo>
                    <a:lnTo>
                      <a:pt x="834" y="390"/>
                    </a:lnTo>
                    <a:lnTo>
                      <a:pt x="834" y="426"/>
                    </a:lnTo>
                    <a:lnTo>
                      <a:pt x="914" y="426"/>
                    </a:lnTo>
                    <a:lnTo>
                      <a:pt x="914" y="436"/>
                    </a:lnTo>
                    <a:lnTo>
                      <a:pt x="944" y="436"/>
                    </a:lnTo>
                    <a:lnTo>
                      <a:pt x="944" y="450"/>
                    </a:lnTo>
                    <a:lnTo>
                      <a:pt x="966" y="450"/>
                    </a:lnTo>
                    <a:lnTo>
                      <a:pt x="984" y="474"/>
                    </a:lnTo>
                    <a:lnTo>
                      <a:pt x="1012" y="474"/>
                    </a:lnTo>
                    <a:lnTo>
                      <a:pt x="1012" y="490"/>
                    </a:lnTo>
                    <a:lnTo>
                      <a:pt x="1078" y="490"/>
                    </a:lnTo>
                    <a:lnTo>
                      <a:pt x="1078" y="508"/>
                    </a:lnTo>
                    <a:lnTo>
                      <a:pt x="1134" y="508"/>
                    </a:lnTo>
                    <a:lnTo>
                      <a:pt x="1144" y="518"/>
                    </a:lnTo>
                    <a:lnTo>
                      <a:pt x="1194" y="518"/>
                    </a:lnTo>
                    <a:lnTo>
                      <a:pt x="1194" y="578"/>
                    </a:lnTo>
                    <a:lnTo>
                      <a:pt x="1274" y="578"/>
                    </a:lnTo>
                    <a:lnTo>
                      <a:pt x="1274" y="588"/>
                    </a:lnTo>
                    <a:lnTo>
                      <a:pt x="1304" y="588"/>
                    </a:lnTo>
                    <a:lnTo>
                      <a:pt x="1304" y="602"/>
                    </a:lnTo>
                    <a:lnTo>
                      <a:pt x="1334" y="602"/>
                    </a:lnTo>
                    <a:lnTo>
                      <a:pt x="1334" y="612"/>
                    </a:lnTo>
                    <a:lnTo>
                      <a:pt x="1372" y="612"/>
                    </a:lnTo>
                    <a:lnTo>
                      <a:pt x="1386" y="654"/>
                    </a:lnTo>
                    <a:lnTo>
                      <a:pt x="1408" y="654"/>
                    </a:lnTo>
                    <a:lnTo>
                      <a:pt x="1408" y="666"/>
                    </a:lnTo>
                    <a:lnTo>
                      <a:pt x="1540" y="666"/>
                    </a:lnTo>
                    <a:lnTo>
                      <a:pt x="1540" y="678"/>
                    </a:lnTo>
                    <a:lnTo>
                      <a:pt x="1556" y="678"/>
                    </a:lnTo>
                    <a:lnTo>
                      <a:pt x="1556" y="692"/>
                    </a:lnTo>
                    <a:lnTo>
                      <a:pt x="1578" y="692"/>
                    </a:lnTo>
                    <a:lnTo>
                      <a:pt x="1578" y="706"/>
                    </a:lnTo>
                    <a:lnTo>
                      <a:pt x="1658" y="706"/>
                    </a:lnTo>
                    <a:lnTo>
                      <a:pt x="1658" y="722"/>
                    </a:lnTo>
                    <a:lnTo>
                      <a:pt x="1698" y="722"/>
                    </a:lnTo>
                    <a:lnTo>
                      <a:pt x="1708" y="776"/>
                    </a:lnTo>
                    <a:lnTo>
                      <a:pt x="1738" y="776"/>
                    </a:lnTo>
                    <a:lnTo>
                      <a:pt x="1738" y="788"/>
                    </a:lnTo>
                    <a:lnTo>
                      <a:pt x="1796" y="788"/>
                    </a:lnTo>
                    <a:lnTo>
                      <a:pt x="1796" y="802"/>
                    </a:lnTo>
                    <a:lnTo>
                      <a:pt x="1876" y="802"/>
                    </a:lnTo>
                    <a:lnTo>
                      <a:pt x="1876" y="832"/>
                    </a:lnTo>
                    <a:lnTo>
                      <a:pt x="1890" y="842"/>
                    </a:lnTo>
                    <a:lnTo>
                      <a:pt x="1920" y="842"/>
                    </a:lnTo>
                    <a:lnTo>
                      <a:pt x="1920" y="856"/>
                    </a:lnTo>
                    <a:lnTo>
                      <a:pt x="1942" y="856"/>
                    </a:lnTo>
                    <a:lnTo>
                      <a:pt x="1942" y="874"/>
                    </a:lnTo>
                    <a:lnTo>
                      <a:pt x="1964" y="874"/>
                    </a:lnTo>
                    <a:lnTo>
                      <a:pt x="1978" y="896"/>
                    </a:lnTo>
                    <a:lnTo>
                      <a:pt x="2006" y="896"/>
                    </a:lnTo>
                    <a:lnTo>
                      <a:pt x="2026" y="938"/>
                    </a:lnTo>
                    <a:lnTo>
                      <a:pt x="2118" y="938"/>
                    </a:lnTo>
                    <a:lnTo>
                      <a:pt x="2118" y="966"/>
                    </a:lnTo>
                    <a:lnTo>
                      <a:pt x="2168" y="966"/>
                    </a:lnTo>
                    <a:lnTo>
                      <a:pt x="2168" y="980"/>
                    </a:lnTo>
                    <a:lnTo>
                      <a:pt x="2192" y="980"/>
                    </a:lnTo>
                    <a:lnTo>
                      <a:pt x="2204" y="1020"/>
                    </a:lnTo>
                    <a:lnTo>
                      <a:pt x="2232" y="1020"/>
                    </a:lnTo>
                    <a:lnTo>
                      <a:pt x="2232" y="1028"/>
                    </a:lnTo>
                    <a:lnTo>
                      <a:pt x="2256" y="1028"/>
                    </a:lnTo>
                    <a:lnTo>
                      <a:pt x="2256" y="1040"/>
                    </a:lnTo>
                    <a:lnTo>
                      <a:pt x="2300" y="1040"/>
                    </a:lnTo>
                    <a:lnTo>
                      <a:pt x="2302" y="1066"/>
                    </a:lnTo>
                    <a:lnTo>
                      <a:pt x="2318" y="1070"/>
                    </a:lnTo>
                    <a:lnTo>
                      <a:pt x="2338" y="1098"/>
                    </a:lnTo>
                    <a:lnTo>
                      <a:pt x="2364" y="1116"/>
                    </a:lnTo>
                    <a:lnTo>
                      <a:pt x="2422" y="1116"/>
                    </a:lnTo>
                    <a:lnTo>
                      <a:pt x="2422" y="1140"/>
                    </a:lnTo>
                    <a:lnTo>
                      <a:pt x="2448" y="1140"/>
                    </a:lnTo>
                    <a:lnTo>
                      <a:pt x="2448" y="1152"/>
                    </a:lnTo>
                    <a:lnTo>
                      <a:pt x="2470" y="1152"/>
                    </a:lnTo>
                    <a:lnTo>
                      <a:pt x="2490" y="1182"/>
                    </a:lnTo>
                    <a:lnTo>
                      <a:pt x="2534" y="1182"/>
                    </a:lnTo>
                    <a:lnTo>
                      <a:pt x="2534" y="1196"/>
                    </a:lnTo>
                    <a:lnTo>
                      <a:pt x="2578" y="1196"/>
                    </a:lnTo>
                    <a:lnTo>
                      <a:pt x="2600" y="1220"/>
                    </a:lnTo>
                    <a:lnTo>
                      <a:pt x="2612" y="1220"/>
                    </a:lnTo>
                    <a:lnTo>
                      <a:pt x="2624" y="1246"/>
                    </a:lnTo>
                    <a:lnTo>
                      <a:pt x="2624" y="1278"/>
                    </a:lnTo>
                    <a:lnTo>
                      <a:pt x="2690" y="1278"/>
                    </a:lnTo>
                    <a:lnTo>
                      <a:pt x="2690" y="1300"/>
                    </a:lnTo>
                    <a:lnTo>
                      <a:pt x="2708" y="1300"/>
                    </a:lnTo>
                    <a:lnTo>
                      <a:pt x="2708" y="1320"/>
                    </a:lnTo>
                    <a:lnTo>
                      <a:pt x="2762" y="1320"/>
                    </a:lnTo>
                    <a:lnTo>
                      <a:pt x="2802" y="1362"/>
                    </a:lnTo>
                    <a:lnTo>
                      <a:pt x="2832" y="1362"/>
                    </a:lnTo>
                    <a:lnTo>
                      <a:pt x="2846" y="1376"/>
                    </a:lnTo>
                    <a:lnTo>
                      <a:pt x="2900" y="1376"/>
                    </a:lnTo>
                    <a:lnTo>
                      <a:pt x="2900" y="1400"/>
                    </a:lnTo>
                    <a:lnTo>
                      <a:pt x="2944" y="1400"/>
                    </a:lnTo>
                    <a:lnTo>
                      <a:pt x="2962" y="1444"/>
                    </a:lnTo>
                    <a:lnTo>
                      <a:pt x="3022" y="1444"/>
                    </a:lnTo>
                    <a:lnTo>
                      <a:pt x="3026" y="1472"/>
                    </a:lnTo>
                    <a:lnTo>
                      <a:pt x="3050" y="1472"/>
                    </a:lnTo>
                    <a:lnTo>
                      <a:pt x="3072" y="1514"/>
                    </a:lnTo>
                    <a:lnTo>
                      <a:pt x="3118" y="1514"/>
                    </a:lnTo>
                    <a:lnTo>
                      <a:pt x="3118" y="1538"/>
                    </a:lnTo>
                    <a:lnTo>
                      <a:pt x="3148" y="1568"/>
                    </a:lnTo>
                    <a:lnTo>
                      <a:pt x="3170" y="1568"/>
                    </a:lnTo>
                    <a:lnTo>
                      <a:pt x="3184" y="1608"/>
                    </a:lnTo>
                    <a:lnTo>
                      <a:pt x="3252" y="1608"/>
                    </a:lnTo>
                    <a:lnTo>
                      <a:pt x="3252" y="1620"/>
                    </a:lnTo>
                    <a:lnTo>
                      <a:pt x="3272" y="1620"/>
                    </a:lnTo>
                    <a:lnTo>
                      <a:pt x="3272" y="1630"/>
                    </a:lnTo>
                    <a:lnTo>
                      <a:pt x="3324" y="1630"/>
                    </a:lnTo>
                    <a:lnTo>
                      <a:pt x="3324" y="1668"/>
                    </a:lnTo>
                    <a:lnTo>
                      <a:pt x="3350" y="1668"/>
                    </a:lnTo>
                    <a:lnTo>
                      <a:pt x="3350" y="1678"/>
                    </a:lnTo>
                    <a:lnTo>
                      <a:pt x="3450" y="1678"/>
                    </a:lnTo>
                    <a:lnTo>
                      <a:pt x="3450" y="1704"/>
                    </a:lnTo>
                    <a:lnTo>
                      <a:pt x="3484" y="1704"/>
                    </a:lnTo>
                    <a:lnTo>
                      <a:pt x="3484" y="1722"/>
                    </a:lnTo>
                    <a:lnTo>
                      <a:pt x="3514" y="1722"/>
                    </a:lnTo>
                    <a:lnTo>
                      <a:pt x="3540" y="1742"/>
                    </a:lnTo>
                    <a:lnTo>
                      <a:pt x="3540" y="1764"/>
                    </a:lnTo>
                    <a:lnTo>
                      <a:pt x="3578" y="1764"/>
                    </a:lnTo>
                    <a:lnTo>
                      <a:pt x="3578" y="1772"/>
                    </a:lnTo>
                    <a:lnTo>
                      <a:pt x="3596" y="1772"/>
                    </a:lnTo>
                    <a:lnTo>
                      <a:pt x="3596" y="1812"/>
                    </a:lnTo>
                    <a:lnTo>
                      <a:pt x="3660" y="1812"/>
                    </a:lnTo>
                    <a:lnTo>
                      <a:pt x="3660" y="1818"/>
                    </a:lnTo>
                    <a:lnTo>
                      <a:pt x="3728" y="1818"/>
                    </a:lnTo>
                    <a:lnTo>
                      <a:pt x="3728" y="1836"/>
                    </a:lnTo>
                    <a:lnTo>
                      <a:pt x="3762" y="1836"/>
                    </a:lnTo>
                    <a:lnTo>
                      <a:pt x="3762" y="1862"/>
                    </a:lnTo>
                    <a:lnTo>
                      <a:pt x="3814" y="1862"/>
                    </a:lnTo>
                    <a:lnTo>
                      <a:pt x="3826" y="1898"/>
                    </a:lnTo>
                    <a:lnTo>
                      <a:pt x="3950" y="1898"/>
                    </a:lnTo>
                    <a:lnTo>
                      <a:pt x="3950" y="1918"/>
                    </a:lnTo>
                    <a:lnTo>
                      <a:pt x="4030" y="1918"/>
                    </a:lnTo>
                    <a:lnTo>
                      <a:pt x="4030" y="1940"/>
                    </a:lnTo>
                    <a:lnTo>
                      <a:pt x="4338" y="1940"/>
                    </a:lnTo>
                    <a:lnTo>
                      <a:pt x="4338" y="1974"/>
                    </a:lnTo>
                    <a:lnTo>
                      <a:pt x="4428" y="1974"/>
                    </a:lnTo>
                    <a:lnTo>
                      <a:pt x="4428" y="2010"/>
                    </a:lnTo>
                    <a:lnTo>
                      <a:pt x="4436" y="2018"/>
                    </a:lnTo>
                    <a:lnTo>
                      <a:pt x="4436" y="2052"/>
                    </a:lnTo>
                    <a:lnTo>
                      <a:pt x="4622" y="2052"/>
                    </a:lnTo>
                    <a:lnTo>
                      <a:pt x="4622" y="2094"/>
                    </a:lnTo>
                    <a:lnTo>
                      <a:pt x="4678" y="2094"/>
                    </a:lnTo>
                    <a:lnTo>
                      <a:pt x="4678" y="2152"/>
                    </a:lnTo>
                    <a:lnTo>
                      <a:pt x="4816" y="2152"/>
                    </a:lnTo>
                    <a:lnTo>
                      <a:pt x="4816" y="2228"/>
                    </a:lnTo>
                    <a:lnTo>
                      <a:pt x="5342" y="2228"/>
                    </a:lnTo>
                    <a:lnTo>
                      <a:pt x="5342" y="2724"/>
                    </a:lnTo>
                    <a:lnTo>
                      <a:pt x="5626" y="2724"/>
                    </a:lnTo>
                  </a:path>
                </a:pathLst>
              </a:custGeom>
              <a:noFill/>
              <a:ln w="38100">
                <a:solidFill>
                  <a:srgbClr val="6DCF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Freeform 47"/>
              <p:cNvSpPr>
                <a:spLocks/>
              </p:cNvSpPr>
              <p:nvPr/>
            </p:nvSpPr>
            <p:spPr bwMode="auto">
              <a:xfrm>
                <a:off x="1056" y="1351"/>
                <a:ext cx="5640" cy="1786"/>
              </a:xfrm>
              <a:custGeom>
                <a:avLst/>
                <a:gdLst>
                  <a:gd name="T0" fmla="*/ 5128 w 5640"/>
                  <a:gd name="T1" fmla="*/ 1786 h 1786"/>
                  <a:gd name="T2" fmla="*/ 4816 w 5640"/>
                  <a:gd name="T3" fmla="*/ 1564 h 1786"/>
                  <a:gd name="T4" fmla="*/ 4674 w 5640"/>
                  <a:gd name="T5" fmla="*/ 1474 h 1786"/>
                  <a:gd name="T6" fmla="*/ 4478 w 5640"/>
                  <a:gd name="T7" fmla="*/ 1418 h 1786"/>
                  <a:gd name="T8" fmla="*/ 4446 w 5640"/>
                  <a:gd name="T9" fmla="*/ 1380 h 1786"/>
                  <a:gd name="T10" fmla="*/ 4312 w 5640"/>
                  <a:gd name="T11" fmla="*/ 1338 h 1786"/>
                  <a:gd name="T12" fmla="*/ 4192 w 5640"/>
                  <a:gd name="T13" fmla="*/ 1302 h 1786"/>
                  <a:gd name="T14" fmla="*/ 4030 w 5640"/>
                  <a:gd name="T15" fmla="*/ 1274 h 1786"/>
                  <a:gd name="T16" fmla="*/ 3888 w 5640"/>
                  <a:gd name="T17" fmla="*/ 1246 h 1786"/>
                  <a:gd name="T18" fmla="*/ 3862 w 5640"/>
                  <a:gd name="T19" fmla="*/ 1226 h 1786"/>
                  <a:gd name="T20" fmla="*/ 3836 w 5640"/>
                  <a:gd name="T21" fmla="*/ 1204 h 1786"/>
                  <a:gd name="T22" fmla="*/ 3686 w 5640"/>
                  <a:gd name="T23" fmla="*/ 1184 h 1786"/>
                  <a:gd name="T24" fmla="*/ 3636 w 5640"/>
                  <a:gd name="T25" fmla="*/ 1164 h 1786"/>
                  <a:gd name="T26" fmla="*/ 3556 w 5640"/>
                  <a:gd name="T27" fmla="*/ 1128 h 1786"/>
                  <a:gd name="T28" fmla="*/ 3352 w 5640"/>
                  <a:gd name="T29" fmla="*/ 1074 h 1786"/>
                  <a:gd name="T30" fmla="*/ 3256 w 5640"/>
                  <a:gd name="T31" fmla="*/ 1050 h 1786"/>
                  <a:gd name="T32" fmla="*/ 3098 w 5640"/>
                  <a:gd name="T33" fmla="*/ 1022 h 1786"/>
                  <a:gd name="T34" fmla="*/ 3048 w 5640"/>
                  <a:gd name="T35" fmla="*/ 1006 h 1786"/>
                  <a:gd name="T36" fmla="*/ 3008 w 5640"/>
                  <a:gd name="T37" fmla="*/ 982 h 1786"/>
                  <a:gd name="T38" fmla="*/ 2956 w 5640"/>
                  <a:gd name="T39" fmla="*/ 974 h 1786"/>
                  <a:gd name="T40" fmla="*/ 2906 w 5640"/>
                  <a:gd name="T41" fmla="*/ 932 h 1786"/>
                  <a:gd name="T42" fmla="*/ 2842 w 5640"/>
                  <a:gd name="T43" fmla="*/ 918 h 1786"/>
                  <a:gd name="T44" fmla="*/ 2724 w 5640"/>
                  <a:gd name="T45" fmla="*/ 900 h 1786"/>
                  <a:gd name="T46" fmla="*/ 2570 w 5640"/>
                  <a:gd name="T47" fmla="*/ 888 h 1786"/>
                  <a:gd name="T48" fmla="*/ 2490 w 5640"/>
                  <a:gd name="T49" fmla="*/ 862 h 1786"/>
                  <a:gd name="T50" fmla="*/ 2422 w 5640"/>
                  <a:gd name="T51" fmla="*/ 848 h 1786"/>
                  <a:gd name="T52" fmla="*/ 2372 w 5640"/>
                  <a:gd name="T53" fmla="*/ 776 h 1786"/>
                  <a:gd name="T54" fmla="*/ 2348 w 5640"/>
                  <a:gd name="T55" fmla="*/ 752 h 1786"/>
                  <a:gd name="T56" fmla="*/ 2324 w 5640"/>
                  <a:gd name="T57" fmla="*/ 730 h 1786"/>
                  <a:gd name="T58" fmla="*/ 2164 w 5640"/>
                  <a:gd name="T59" fmla="*/ 712 h 1786"/>
                  <a:gd name="T60" fmla="*/ 2136 w 5640"/>
                  <a:gd name="T61" fmla="*/ 700 h 1786"/>
                  <a:gd name="T62" fmla="*/ 2056 w 5640"/>
                  <a:gd name="T63" fmla="*/ 672 h 1786"/>
                  <a:gd name="T64" fmla="*/ 2028 w 5640"/>
                  <a:gd name="T65" fmla="*/ 660 h 1786"/>
                  <a:gd name="T66" fmla="*/ 1778 w 5640"/>
                  <a:gd name="T67" fmla="*/ 604 h 1786"/>
                  <a:gd name="T68" fmla="*/ 1744 w 5640"/>
                  <a:gd name="T69" fmla="*/ 570 h 1786"/>
                  <a:gd name="T70" fmla="*/ 1622 w 5640"/>
                  <a:gd name="T71" fmla="*/ 552 h 1786"/>
                  <a:gd name="T72" fmla="*/ 1596 w 5640"/>
                  <a:gd name="T73" fmla="*/ 536 h 1786"/>
                  <a:gd name="T74" fmla="*/ 1528 w 5640"/>
                  <a:gd name="T75" fmla="*/ 518 h 1786"/>
                  <a:gd name="T76" fmla="*/ 1458 w 5640"/>
                  <a:gd name="T77" fmla="*/ 492 h 1786"/>
                  <a:gd name="T78" fmla="*/ 1430 w 5640"/>
                  <a:gd name="T79" fmla="*/ 472 h 1786"/>
                  <a:gd name="T80" fmla="*/ 1348 w 5640"/>
                  <a:gd name="T81" fmla="*/ 428 h 1786"/>
                  <a:gd name="T82" fmla="*/ 1314 w 5640"/>
                  <a:gd name="T83" fmla="*/ 416 h 1786"/>
                  <a:gd name="T84" fmla="*/ 1096 w 5640"/>
                  <a:gd name="T85" fmla="*/ 404 h 1786"/>
                  <a:gd name="T86" fmla="*/ 1042 w 5640"/>
                  <a:gd name="T87" fmla="*/ 378 h 1786"/>
                  <a:gd name="T88" fmla="*/ 976 w 5640"/>
                  <a:gd name="T89" fmla="*/ 342 h 1786"/>
                  <a:gd name="T90" fmla="*/ 860 w 5640"/>
                  <a:gd name="T91" fmla="*/ 288 h 1786"/>
                  <a:gd name="T92" fmla="*/ 748 w 5640"/>
                  <a:gd name="T93" fmla="*/ 276 h 1786"/>
                  <a:gd name="T94" fmla="*/ 700 w 5640"/>
                  <a:gd name="T95" fmla="*/ 240 h 1786"/>
                  <a:gd name="T96" fmla="*/ 680 w 5640"/>
                  <a:gd name="T97" fmla="*/ 218 h 1786"/>
                  <a:gd name="T98" fmla="*/ 618 w 5640"/>
                  <a:gd name="T99" fmla="*/ 204 h 1786"/>
                  <a:gd name="T100" fmla="*/ 564 w 5640"/>
                  <a:gd name="T101" fmla="*/ 176 h 1786"/>
                  <a:gd name="T102" fmla="*/ 468 w 5640"/>
                  <a:gd name="T103" fmla="*/ 164 h 1786"/>
                  <a:gd name="T104" fmla="*/ 400 w 5640"/>
                  <a:gd name="T105" fmla="*/ 146 h 1786"/>
                  <a:gd name="T106" fmla="*/ 372 w 5640"/>
                  <a:gd name="T107" fmla="*/ 118 h 1786"/>
                  <a:gd name="T108" fmla="*/ 334 w 5640"/>
                  <a:gd name="T109" fmla="*/ 72 h 1786"/>
                  <a:gd name="T110" fmla="*/ 256 w 5640"/>
                  <a:gd name="T111" fmla="*/ 58 h 1786"/>
                  <a:gd name="T112" fmla="*/ 210 w 5640"/>
                  <a:gd name="T113" fmla="*/ 38 h 1786"/>
                  <a:gd name="T114" fmla="*/ 170 w 5640"/>
                  <a:gd name="T115" fmla="*/ 14 h 1786"/>
                  <a:gd name="T116" fmla="*/ 88 w 5640"/>
                  <a:gd name="T117"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0" h="1786">
                    <a:moveTo>
                      <a:pt x="5640" y="1786"/>
                    </a:moveTo>
                    <a:lnTo>
                      <a:pt x="5128" y="1786"/>
                    </a:lnTo>
                    <a:lnTo>
                      <a:pt x="5128" y="1564"/>
                    </a:lnTo>
                    <a:lnTo>
                      <a:pt x="4816" y="1564"/>
                    </a:lnTo>
                    <a:lnTo>
                      <a:pt x="4816" y="1474"/>
                    </a:lnTo>
                    <a:lnTo>
                      <a:pt x="4674" y="1474"/>
                    </a:lnTo>
                    <a:lnTo>
                      <a:pt x="4674" y="1418"/>
                    </a:lnTo>
                    <a:lnTo>
                      <a:pt x="4478" y="1418"/>
                    </a:lnTo>
                    <a:lnTo>
                      <a:pt x="4478" y="1380"/>
                    </a:lnTo>
                    <a:lnTo>
                      <a:pt x="4446" y="1380"/>
                    </a:lnTo>
                    <a:lnTo>
                      <a:pt x="4446" y="1338"/>
                    </a:lnTo>
                    <a:lnTo>
                      <a:pt x="4312" y="1338"/>
                    </a:lnTo>
                    <a:lnTo>
                      <a:pt x="4312" y="1302"/>
                    </a:lnTo>
                    <a:lnTo>
                      <a:pt x="4192" y="1302"/>
                    </a:lnTo>
                    <a:lnTo>
                      <a:pt x="4192" y="1274"/>
                    </a:lnTo>
                    <a:lnTo>
                      <a:pt x="4030" y="1274"/>
                    </a:lnTo>
                    <a:lnTo>
                      <a:pt x="4030" y="1246"/>
                    </a:lnTo>
                    <a:lnTo>
                      <a:pt x="3888" y="1246"/>
                    </a:lnTo>
                    <a:lnTo>
                      <a:pt x="3888" y="1226"/>
                    </a:lnTo>
                    <a:lnTo>
                      <a:pt x="3862" y="1226"/>
                    </a:lnTo>
                    <a:lnTo>
                      <a:pt x="3862" y="1204"/>
                    </a:lnTo>
                    <a:lnTo>
                      <a:pt x="3836" y="1204"/>
                    </a:lnTo>
                    <a:lnTo>
                      <a:pt x="3836" y="1184"/>
                    </a:lnTo>
                    <a:lnTo>
                      <a:pt x="3686" y="1184"/>
                    </a:lnTo>
                    <a:lnTo>
                      <a:pt x="3686" y="1164"/>
                    </a:lnTo>
                    <a:lnTo>
                      <a:pt x="3636" y="1164"/>
                    </a:lnTo>
                    <a:lnTo>
                      <a:pt x="3636" y="1128"/>
                    </a:lnTo>
                    <a:lnTo>
                      <a:pt x="3556" y="1128"/>
                    </a:lnTo>
                    <a:lnTo>
                      <a:pt x="3556" y="1074"/>
                    </a:lnTo>
                    <a:lnTo>
                      <a:pt x="3352" y="1074"/>
                    </a:lnTo>
                    <a:lnTo>
                      <a:pt x="3352" y="1050"/>
                    </a:lnTo>
                    <a:lnTo>
                      <a:pt x="3256" y="1050"/>
                    </a:lnTo>
                    <a:lnTo>
                      <a:pt x="3256" y="1022"/>
                    </a:lnTo>
                    <a:lnTo>
                      <a:pt x="3098" y="1022"/>
                    </a:lnTo>
                    <a:lnTo>
                      <a:pt x="3098" y="1006"/>
                    </a:lnTo>
                    <a:lnTo>
                      <a:pt x="3048" y="1006"/>
                    </a:lnTo>
                    <a:lnTo>
                      <a:pt x="3048" y="982"/>
                    </a:lnTo>
                    <a:lnTo>
                      <a:pt x="3008" y="982"/>
                    </a:lnTo>
                    <a:lnTo>
                      <a:pt x="3016" y="974"/>
                    </a:lnTo>
                    <a:lnTo>
                      <a:pt x="2956" y="974"/>
                    </a:lnTo>
                    <a:lnTo>
                      <a:pt x="2956" y="932"/>
                    </a:lnTo>
                    <a:lnTo>
                      <a:pt x="2906" y="932"/>
                    </a:lnTo>
                    <a:lnTo>
                      <a:pt x="2906" y="918"/>
                    </a:lnTo>
                    <a:lnTo>
                      <a:pt x="2842" y="918"/>
                    </a:lnTo>
                    <a:lnTo>
                      <a:pt x="2842" y="900"/>
                    </a:lnTo>
                    <a:lnTo>
                      <a:pt x="2724" y="900"/>
                    </a:lnTo>
                    <a:lnTo>
                      <a:pt x="2724" y="888"/>
                    </a:lnTo>
                    <a:lnTo>
                      <a:pt x="2570" y="888"/>
                    </a:lnTo>
                    <a:lnTo>
                      <a:pt x="2556" y="862"/>
                    </a:lnTo>
                    <a:lnTo>
                      <a:pt x="2490" y="862"/>
                    </a:lnTo>
                    <a:lnTo>
                      <a:pt x="2490" y="848"/>
                    </a:lnTo>
                    <a:lnTo>
                      <a:pt x="2422" y="848"/>
                    </a:lnTo>
                    <a:lnTo>
                      <a:pt x="2422" y="776"/>
                    </a:lnTo>
                    <a:lnTo>
                      <a:pt x="2372" y="776"/>
                    </a:lnTo>
                    <a:lnTo>
                      <a:pt x="2372" y="752"/>
                    </a:lnTo>
                    <a:lnTo>
                      <a:pt x="2348" y="752"/>
                    </a:lnTo>
                    <a:lnTo>
                      <a:pt x="2348" y="730"/>
                    </a:lnTo>
                    <a:lnTo>
                      <a:pt x="2324" y="730"/>
                    </a:lnTo>
                    <a:lnTo>
                      <a:pt x="2324" y="712"/>
                    </a:lnTo>
                    <a:lnTo>
                      <a:pt x="2164" y="712"/>
                    </a:lnTo>
                    <a:lnTo>
                      <a:pt x="2164" y="700"/>
                    </a:lnTo>
                    <a:lnTo>
                      <a:pt x="2136" y="700"/>
                    </a:lnTo>
                    <a:lnTo>
                      <a:pt x="2136" y="672"/>
                    </a:lnTo>
                    <a:lnTo>
                      <a:pt x="2056" y="672"/>
                    </a:lnTo>
                    <a:lnTo>
                      <a:pt x="2066" y="660"/>
                    </a:lnTo>
                    <a:lnTo>
                      <a:pt x="2028" y="660"/>
                    </a:lnTo>
                    <a:lnTo>
                      <a:pt x="2028" y="604"/>
                    </a:lnTo>
                    <a:lnTo>
                      <a:pt x="1778" y="604"/>
                    </a:lnTo>
                    <a:lnTo>
                      <a:pt x="1778" y="570"/>
                    </a:lnTo>
                    <a:lnTo>
                      <a:pt x="1744" y="570"/>
                    </a:lnTo>
                    <a:lnTo>
                      <a:pt x="1744" y="552"/>
                    </a:lnTo>
                    <a:lnTo>
                      <a:pt x="1622" y="552"/>
                    </a:lnTo>
                    <a:lnTo>
                      <a:pt x="1622" y="536"/>
                    </a:lnTo>
                    <a:lnTo>
                      <a:pt x="1596" y="536"/>
                    </a:lnTo>
                    <a:lnTo>
                      <a:pt x="1596" y="518"/>
                    </a:lnTo>
                    <a:lnTo>
                      <a:pt x="1528" y="518"/>
                    </a:lnTo>
                    <a:lnTo>
                      <a:pt x="1528" y="492"/>
                    </a:lnTo>
                    <a:lnTo>
                      <a:pt x="1458" y="492"/>
                    </a:lnTo>
                    <a:lnTo>
                      <a:pt x="1458" y="472"/>
                    </a:lnTo>
                    <a:lnTo>
                      <a:pt x="1430" y="472"/>
                    </a:lnTo>
                    <a:lnTo>
                      <a:pt x="1418" y="428"/>
                    </a:lnTo>
                    <a:lnTo>
                      <a:pt x="1348" y="428"/>
                    </a:lnTo>
                    <a:lnTo>
                      <a:pt x="1348" y="416"/>
                    </a:lnTo>
                    <a:lnTo>
                      <a:pt x="1314" y="416"/>
                    </a:lnTo>
                    <a:lnTo>
                      <a:pt x="1314" y="404"/>
                    </a:lnTo>
                    <a:lnTo>
                      <a:pt x="1096" y="404"/>
                    </a:lnTo>
                    <a:lnTo>
                      <a:pt x="1096" y="378"/>
                    </a:lnTo>
                    <a:lnTo>
                      <a:pt x="1042" y="378"/>
                    </a:lnTo>
                    <a:lnTo>
                      <a:pt x="1042" y="342"/>
                    </a:lnTo>
                    <a:lnTo>
                      <a:pt x="976" y="342"/>
                    </a:lnTo>
                    <a:lnTo>
                      <a:pt x="966" y="288"/>
                    </a:lnTo>
                    <a:lnTo>
                      <a:pt x="860" y="288"/>
                    </a:lnTo>
                    <a:lnTo>
                      <a:pt x="860" y="276"/>
                    </a:lnTo>
                    <a:lnTo>
                      <a:pt x="748" y="276"/>
                    </a:lnTo>
                    <a:lnTo>
                      <a:pt x="748" y="240"/>
                    </a:lnTo>
                    <a:lnTo>
                      <a:pt x="700" y="240"/>
                    </a:lnTo>
                    <a:lnTo>
                      <a:pt x="700" y="218"/>
                    </a:lnTo>
                    <a:lnTo>
                      <a:pt x="680" y="218"/>
                    </a:lnTo>
                    <a:lnTo>
                      <a:pt x="680" y="204"/>
                    </a:lnTo>
                    <a:lnTo>
                      <a:pt x="618" y="204"/>
                    </a:lnTo>
                    <a:lnTo>
                      <a:pt x="618" y="176"/>
                    </a:lnTo>
                    <a:lnTo>
                      <a:pt x="564" y="176"/>
                    </a:lnTo>
                    <a:lnTo>
                      <a:pt x="564" y="164"/>
                    </a:lnTo>
                    <a:lnTo>
                      <a:pt x="468" y="164"/>
                    </a:lnTo>
                    <a:lnTo>
                      <a:pt x="452" y="146"/>
                    </a:lnTo>
                    <a:lnTo>
                      <a:pt x="400" y="146"/>
                    </a:lnTo>
                    <a:lnTo>
                      <a:pt x="400" y="118"/>
                    </a:lnTo>
                    <a:lnTo>
                      <a:pt x="372" y="118"/>
                    </a:lnTo>
                    <a:lnTo>
                      <a:pt x="342" y="88"/>
                    </a:lnTo>
                    <a:lnTo>
                      <a:pt x="334" y="72"/>
                    </a:lnTo>
                    <a:lnTo>
                      <a:pt x="256" y="72"/>
                    </a:lnTo>
                    <a:lnTo>
                      <a:pt x="256" y="58"/>
                    </a:lnTo>
                    <a:lnTo>
                      <a:pt x="210" y="58"/>
                    </a:lnTo>
                    <a:lnTo>
                      <a:pt x="210" y="38"/>
                    </a:lnTo>
                    <a:lnTo>
                      <a:pt x="170" y="38"/>
                    </a:lnTo>
                    <a:lnTo>
                      <a:pt x="170" y="14"/>
                    </a:lnTo>
                    <a:lnTo>
                      <a:pt x="88" y="14"/>
                    </a:lnTo>
                    <a:lnTo>
                      <a:pt x="88" y="0"/>
                    </a:lnTo>
                    <a:lnTo>
                      <a:pt x="0" y="0"/>
                    </a:lnTo>
                  </a:path>
                </a:pathLst>
              </a:custGeom>
              <a:noFill/>
              <a:ln w="38100">
                <a:solidFill>
                  <a:srgbClr val="6DCFF6"/>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3" name="Freeform 48"/>
              <p:cNvSpPr>
                <a:spLocks/>
              </p:cNvSpPr>
              <p:nvPr/>
            </p:nvSpPr>
            <p:spPr bwMode="auto">
              <a:xfrm>
                <a:off x="1058" y="1355"/>
                <a:ext cx="5632" cy="3868"/>
              </a:xfrm>
              <a:custGeom>
                <a:avLst/>
                <a:gdLst>
                  <a:gd name="T0" fmla="*/ 100 w 5632"/>
                  <a:gd name="T1" fmla="*/ 28 h 3868"/>
                  <a:gd name="T2" fmla="*/ 238 w 5632"/>
                  <a:gd name="T3" fmla="*/ 92 h 3868"/>
                  <a:gd name="T4" fmla="*/ 286 w 5632"/>
                  <a:gd name="T5" fmla="*/ 124 h 3868"/>
                  <a:gd name="T6" fmla="*/ 384 w 5632"/>
                  <a:gd name="T7" fmla="*/ 146 h 3868"/>
                  <a:gd name="T8" fmla="*/ 424 w 5632"/>
                  <a:gd name="T9" fmla="*/ 244 h 3868"/>
                  <a:gd name="T10" fmla="*/ 540 w 5632"/>
                  <a:gd name="T11" fmla="*/ 284 h 3868"/>
                  <a:gd name="T12" fmla="*/ 624 w 5632"/>
                  <a:gd name="T13" fmla="*/ 396 h 3868"/>
                  <a:gd name="T14" fmla="*/ 702 w 5632"/>
                  <a:gd name="T15" fmla="*/ 430 h 3868"/>
                  <a:gd name="T16" fmla="*/ 838 w 5632"/>
                  <a:gd name="T17" fmla="*/ 488 h 3868"/>
                  <a:gd name="T18" fmla="*/ 932 w 5632"/>
                  <a:gd name="T19" fmla="*/ 516 h 3868"/>
                  <a:gd name="T20" fmla="*/ 1036 w 5632"/>
                  <a:gd name="T21" fmla="*/ 600 h 3868"/>
                  <a:gd name="T22" fmla="*/ 1094 w 5632"/>
                  <a:gd name="T23" fmla="*/ 686 h 3868"/>
                  <a:gd name="T24" fmla="*/ 1152 w 5632"/>
                  <a:gd name="T25" fmla="*/ 724 h 3868"/>
                  <a:gd name="T26" fmla="*/ 1228 w 5632"/>
                  <a:gd name="T27" fmla="*/ 780 h 3868"/>
                  <a:gd name="T28" fmla="*/ 1302 w 5632"/>
                  <a:gd name="T29" fmla="*/ 802 h 3868"/>
                  <a:gd name="T30" fmla="*/ 1380 w 5632"/>
                  <a:gd name="T31" fmla="*/ 842 h 3868"/>
                  <a:gd name="T32" fmla="*/ 1420 w 5632"/>
                  <a:gd name="T33" fmla="*/ 914 h 3868"/>
                  <a:gd name="T34" fmla="*/ 1478 w 5632"/>
                  <a:gd name="T35" fmla="*/ 986 h 3868"/>
                  <a:gd name="T36" fmla="*/ 1536 w 5632"/>
                  <a:gd name="T37" fmla="*/ 1040 h 3868"/>
                  <a:gd name="T38" fmla="*/ 1642 w 5632"/>
                  <a:gd name="T39" fmla="*/ 1066 h 3868"/>
                  <a:gd name="T40" fmla="*/ 1728 w 5632"/>
                  <a:gd name="T41" fmla="*/ 1104 h 3868"/>
                  <a:gd name="T42" fmla="*/ 1798 w 5632"/>
                  <a:gd name="T43" fmla="*/ 1192 h 3868"/>
                  <a:gd name="T44" fmla="*/ 1850 w 5632"/>
                  <a:gd name="T45" fmla="*/ 1308 h 3868"/>
                  <a:gd name="T46" fmla="*/ 1900 w 5632"/>
                  <a:gd name="T47" fmla="*/ 1392 h 3868"/>
                  <a:gd name="T48" fmla="*/ 2004 w 5632"/>
                  <a:gd name="T49" fmla="*/ 1424 h 3868"/>
                  <a:gd name="T50" fmla="*/ 2062 w 5632"/>
                  <a:gd name="T51" fmla="*/ 1456 h 3868"/>
                  <a:gd name="T52" fmla="*/ 2142 w 5632"/>
                  <a:gd name="T53" fmla="*/ 1544 h 3868"/>
                  <a:gd name="T54" fmla="*/ 2254 w 5632"/>
                  <a:gd name="T55" fmla="*/ 1606 h 3868"/>
                  <a:gd name="T56" fmla="*/ 2304 w 5632"/>
                  <a:gd name="T57" fmla="*/ 1672 h 3868"/>
                  <a:gd name="T58" fmla="*/ 2366 w 5632"/>
                  <a:gd name="T59" fmla="*/ 1840 h 3868"/>
                  <a:gd name="T60" fmla="*/ 2420 w 5632"/>
                  <a:gd name="T61" fmla="*/ 1898 h 3868"/>
                  <a:gd name="T62" fmla="*/ 2518 w 5632"/>
                  <a:gd name="T63" fmla="*/ 1950 h 3868"/>
                  <a:gd name="T64" fmla="*/ 2598 w 5632"/>
                  <a:gd name="T65" fmla="*/ 1996 h 3868"/>
                  <a:gd name="T66" fmla="*/ 2668 w 5632"/>
                  <a:gd name="T67" fmla="*/ 2022 h 3868"/>
                  <a:gd name="T68" fmla="*/ 2722 w 5632"/>
                  <a:gd name="T69" fmla="*/ 2068 h 3868"/>
                  <a:gd name="T70" fmla="*/ 2758 w 5632"/>
                  <a:gd name="T71" fmla="*/ 2094 h 3868"/>
                  <a:gd name="T72" fmla="*/ 2854 w 5632"/>
                  <a:gd name="T73" fmla="*/ 2136 h 3868"/>
                  <a:gd name="T74" fmla="*/ 2922 w 5632"/>
                  <a:gd name="T75" fmla="*/ 2192 h 3868"/>
                  <a:gd name="T76" fmla="*/ 3026 w 5632"/>
                  <a:gd name="T77" fmla="*/ 2258 h 3868"/>
                  <a:gd name="T78" fmla="*/ 3070 w 5632"/>
                  <a:gd name="T79" fmla="*/ 2304 h 3868"/>
                  <a:gd name="T80" fmla="*/ 3138 w 5632"/>
                  <a:gd name="T81" fmla="*/ 2330 h 3868"/>
                  <a:gd name="T82" fmla="*/ 3240 w 5632"/>
                  <a:gd name="T83" fmla="*/ 2388 h 3868"/>
                  <a:gd name="T84" fmla="*/ 3384 w 5632"/>
                  <a:gd name="T85" fmla="*/ 2456 h 3868"/>
                  <a:gd name="T86" fmla="*/ 3428 w 5632"/>
                  <a:gd name="T87" fmla="*/ 2492 h 3868"/>
                  <a:gd name="T88" fmla="*/ 3500 w 5632"/>
                  <a:gd name="T89" fmla="*/ 2530 h 3868"/>
                  <a:gd name="T90" fmla="*/ 3556 w 5632"/>
                  <a:gd name="T91" fmla="*/ 2630 h 3868"/>
                  <a:gd name="T92" fmla="*/ 3644 w 5632"/>
                  <a:gd name="T93" fmla="*/ 2674 h 3868"/>
                  <a:gd name="T94" fmla="*/ 3720 w 5632"/>
                  <a:gd name="T95" fmla="*/ 2724 h 3868"/>
                  <a:gd name="T96" fmla="*/ 3800 w 5632"/>
                  <a:gd name="T97" fmla="*/ 2760 h 3868"/>
                  <a:gd name="T98" fmla="*/ 3952 w 5632"/>
                  <a:gd name="T99" fmla="*/ 2802 h 3868"/>
                  <a:gd name="T100" fmla="*/ 3994 w 5632"/>
                  <a:gd name="T101" fmla="*/ 2840 h 3868"/>
                  <a:gd name="T102" fmla="*/ 4032 w 5632"/>
                  <a:gd name="T103" fmla="*/ 2880 h 3868"/>
                  <a:gd name="T104" fmla="*/ 4156 w 5632"/>
                  <a:gd name="T105" fmla="*/ 2926 h 3868"/>
                  <a:gd name="T106" fmla="*/ 4180 w 5632"/>
                  <a:gd name="T107" fmla="*/ 3054 h 3868"/>
                  <a:gd name="T108" fmla="*/ 4304 w 5632"/>
                  <a:gd name="T109" fmla="*/ 3116 h 3868"/>
                  <a:gd name="T110" fmla="*/ 4516 w 5632"/>
                  <a:gd name="T111" fmla="*/ 3236 h 3868"/>
                  <a:gd name="T112" fmla="*/ 4578 w 5632"/>
                  <a:gd name="T113" fmla="*/ 3320 h 3868"/>
                  <a:gd name="T114" fmla="*/ 4880 w 5632"/>
                  <a:gd name="T115" fmla="*/ 3460 h 3868"/>
                  <a:gd name="T116" fmla="*/ 4988 w 5632"/>
                  <a:gd name="T117" fmla="*/ 3648 h 3868"/>
                  <a:gd name="T118" fmla="*/ 5052 w 5632"/>
                  <a:gd name="T119" fmla="*/ 3868 h 3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2" h="3868">
                    <a:moveTo>
                      <a:pt x="0" y="0"/>
                    </a:moveTo>
                    <a:lnTo>
                      <a:pt x="62" y="0"/>
                    </a:lnTo>
                    <a:lnTo>
                      <a:pt x="62" y="28"/>
                    </a:lnTo>
                    <a:lnTo>
                      <a:pt x="100" y="28"/>
                    </a:lnTo>
                    <a:lnTo>
                      <a:pt x="100" y="56"/>
                    </a:lnTo>
                    <a:lnTo>
                      <a:pt x="190" y="56"/>
                    </a:lnTo>
                    <a:lnTo>
                      <a:pt x="190" y="92"/>
                    </a:lnTo>
                    <a:lnTo>
                      <a:pt x="238" y="92"/>
                    </a:lnTo>
                    <a:lnTo>
                      <a:pt x="238" y="110"/>
                    </a:lnTo>
                    <a:lnTo>
                      <a:pt x="268" y="110"/>
                    </a:lnTo>
                    <a:lnTo>
                      <a:pt x="268" y="124"/>
                    </a:lnTo>
                    <a:lnTo>
                      <a:pt x="286" y="124"/>
                    </a:lnTo>
                    <a:lnTo>
                      <a:pt x="286" y="134"/>
                    </a:lnTo>
                    <a:lnTo>
                      <a:pt x="334" y="134"/>
                    </a:lnTo>
                    <a:lnTo>
                      <a:pt x="334" y="146"/>
                    </a:lnTo>
                    <a:lnTo>
                      <a:pt x="384" y="146"/>
                    </a:lnTo>
                    <a:lnTo>
                      <a:pt x="384" y="160"/>
                    </a:lnTo>
                    <a:lnTo>
                      <a:pt x="404" y="160"/>
                    </a:lnTo>
                    <a:lnTo>
                      <a:pt x="404" y="202"/>
                    </a:lnTo>
                    <a:lnTo>
                      <a:pt x="424" y="244"/>
                    </a:lnTo>
                    <a:lnTo>
                      <a:pt x="494" y="244"/>
                    </a:lnTo>
                    <a:lnTo>
                      <a:pt x="494" y="256"/>
                    </a:lnTo>
                    <a:lnTo>
                      <a:pt x="530" y="256"/>
                    </a:lnTo>
                    <a:lnTo>
                      <a:pt x="540" y="284"/>
                    </a:lnTo>
                    <a:lnTo>
                      <a:pt x="562" y="284"/>
                    </a:lnTo>
                    <a:lnTo>
                      <a:pt x="580" y="334"/>
                    </a:lnTo>
                    <a:lnTo>
                      <a:pt x="624" y="364"/>
                    </a:lnTo>
                    <a:lnTo>
                      <a:pt x="624" y="396"/>
                    </a:lnTo>
                    <a:lnTo>
                      <a:pt x="646" y="396"/>
                    </a:lnTo>
                    <a:lnTo>
                      <a:pt x="646" y="408"/>
                    </a:lnTo>
                    <a:lnTo>
                      <a:pt x="688" y="408"/>
                    </a:lnTo>
                    <a:lnTo>
                      <a:pt x="702" y="430"/>
                    </a:lnTo>
                    <a:lnTo>
                      <a:pt x="762" y="430"/>
                    </a:lnTo>
                    <a:lnTo>
                      <a:pt x="762" y="458"/>
                    </a:lnTo>
                    <a:lnTo>
                      <a:pt x="820" y="458"/>
                    </a:lnTo>
                    <a:lnTo>
                      <a:pt x="838" y="488"/>
                    </a:lnTo>
                    <a:lnTo>
                      <a:pt x="838" y="502"/>
                    </a:lnTo>
                    <a:lnTo>
                      <a:pt x="872" y="502"/>
                    </a:lnTo>
                    <a:lnTo>
                      <a:pt x="872" y="516"/>
                    </a:lnTo>
                    <a:lnTo>
                      <a:pt x="932" y="516"/>
                    </a:lnTo>
                    <a:lnTo>
                      <a:pt x="978" y="562"/>
                    </a:lnTo>
                    <a:lnTo>
                      <a:pt x="1012" y="562"/>
                    </a:lnTo>
                    <a:lnTo>
                      <a:pt x="1024" y="600"/>
                    </a:lnTo>
                    <a:lnTo>
                      <a:pt x="1036" y="600"/>
                    </a:lnTo>
                    <a:lnTo>
                      <a:pt x="1036" y="614"/>
                    </a:lnTo>
                    <a:lnTo>
                      <a:pt x="1076" y="614"/>
                    </a:lnTo>
                    <a:lnTo>
                      <a:pt x="1094" y="642"/>
                    </a:lnTo>
                    <a:lnTo>
                      <a:pt x="1094" y="686"/>
                    </a:lnTo>
                    <a:lnTo>
                      <a:pt x="1112" y="686"/>
                    </a:lnTo>
                    <a:lnTo>
                      <a:pt x="1112" y="700"/>
                    </a:lnTo>
                    <a:lnTo>
                      <a:pt x="1152" y="700"/>
                    </a:lnTo>
                    <a:lnTo>
                      <a:pt x="1152" y="724"/>
                    </a:lnTo>
                    <a:lnTo>
                      <a:pt x="1170" y="724"/>
                    </a:lnTo>
                    <a:lnTo>
                      <a:pt x="1194" y="766"/>
                    </a:lnTo>
                    <a:lnTo>
                      <a:pt x="1228" y="766"/>
                    </a:lnTo>
                    <a:lnTo>
                      <a:pt x="1228" y="780"/>
                    </a:lnTo>
                    <a:lnTo>
                      <a:pt x="1270" y="780"/>
                    </a:lnTo>
                    <a:lnTo>
                      <a:pt x="1270" y="790"/>
                    </a:lnTo>
                    <a:lnTo>
                      <a:pt x="1302" y="790"/>
                    </a:lnTo>
                    <a:lnTo>
                      <a:pt x="1302" y="802"/>
                    </a:lnTo>
                    <a:lnTo>
                      <a:pt x="1334" y="802"/>
                    </a:lnTo>
                    <a:lnTo>
                      <a:pt x="1334" y="820"/>
                    </a:lnTo>
                    <a:lnTo>
                      <a:pt x="1380" y="820"/>
                    </a:lnTo>
                    <a:lnTo>
                      <a:pt x="1380" y="842"/>
                    </a:lnTo>
                    <a:lnTo>
                      <a:pt x="1388" y="850"/>
                    </a:lnTo>
                    <a:lnTo>
                      <a:pt x="1398" y="872"/>
                    </a:lnTo>
                    <a:lnTo>
                      <a:pt x="1420" y="888"/>
                    </a:lnTo>
                    <a:lnTo>
                      <a:pt x="1420" y="914"/>
                    </a:lnTo>
                    <a:lnTo>
                      <a:pt x="1450" y="914"/>
                    </a:lnTo>
                    <a:lnTo>
                      <a:pt x="1450" y="950"/>
                    </a:lnTo>
                    <a:lnTo>
                      <a:pt x="1462" y="986"/>
                    </a:lnTo>
                    <a:lnTo>
                      <a:pt x="1478" y="986"/>
                    </a:lnTo>
                    <a:lnTo>
                      <a:pt x="1502" y="1008"/>
                    </a:lnTo>
                    <a:lnTo>
                      <a:pt x="1520" y="1014"/>
                    </a:lnTo>
                    <a:lnTo>
                      <a:pt x="1520" y="1040"/>
                    </a:lnTo>
                    <a:lnTo>
                      <a:pt x="1536" y="1040"/>
                    </a:lnTo>
                    <a:lnTo>
                      <a:pt x="1536" y="1050"/>
                    </a:lnTo>
                    <a:lnTo>
                      <a:pt x="1620" y="1050"/>
                    </a:lnTo>
                    <a:lnTo>
                      <a:pt x="1620" y="1066"/>
                    </a:lnTo>
                    <a:lnTo>
                      <a:pt x="1642" y="1066"/>
                    </a:lnTo>
                    <a:lnTo>
                      <a:pt x="1652" y="1092"/>
                    </a:lnTo>
                    <a:lnTo>
                      <a:pt x="1692" y="1092"/>
                    </a:lnTo>
                    <a:lnTo>
                      <a:pt x="1692" y="1104"/>
                    </a:lnTo>
                    <a:lnTo>
                      <a:pt x="1728" y="1104"/>
                    </a:lnTo>
                    <a:lnTo>
                      <a:pt x="1768" y="1140"/>
                    </a:lnTo>
                    <a:lnTo>
                      <a:pt x="1768" y="1162"/>
                    </a:lnTo>
                    <a:lnTo>
                      <a:pt x="1782" y="1162"/>
                    </a:lnTo>
                    <a:lnTo>
                      <a:pt x="1798" y="1192"/>
                    </a:lnTo>
                    <a:lnTo>
                      <a:pt x="1824" y="1192"/>
                    </a:lnTo>
                    <a:lnTo>
                      <a:pt x="1830" y="1272"/>
                    </a:lnTo>
                    <a:lnTo>
                      <a:pt x="1846" y="1272"/>
                    </a:lnTo>
                    <a:lnTo>
                      <a:pt x="1850" y="1308"/>
                    </a:lnTo>
                    <a:lnTo>
                      <a:pt x="1876" y="1332"/>
                    </a:lnTo>
                    <a:lnTo>
                      <a:pt x="1876" y="1370"/>
                    </a:lnTo>
                    <a:lnTo>
                      <a:pt x="1900" y="1370"/>
                    </a:lnTo>
                    <a:lnTo>
                      <a:pt x="1900" y="1392"/>
                    </a:lnTo>
                    <a:lnTo>
                      <a:pt x="1926" y="1392"/>
                    </a:lnTo>
                    <a:lnTo>
                      <a:pt x="1926" y="1410"/>
                    </a:lnTo>
                    <a:lnTo>
                      <a:pt x="2004" y="1410"/>
                    </a:lnTo>
                    <a:lnTo>
                      <a:pt x="2004" y="1424"/>
                    </a:lnTo>
                    <a:lnTo>
                      <a:pt x="2034" y="1424"/>
                    </a:lnTo>
                    <a:lnTo>
                      <a:pt x="2034" y="1438"/>
                    </a:lnTo>
                    <a:lnTo>
                      <a:pt x="2062" y="1438"/>
                    </a:lnTo>
                    <a:lnTo>
                      <a:pt x="2062" y="1456"/>
                    </a:lnTo>
                    <a:lnTo>
                      <a:pt x="2088" y="1456"/>
                    </a:lnTo>
                    <a:lnTo>
                      <a:pt x="2088" y="1496"/>
                    </a:lnTo>
                    <a:lnTo>
                      <a:pt x="2120" y="1496"/>
                    </a:lnTo>
                    <a:lnTo>
                      <a:pt x="2142" y="1544"/>
                    </a:lnTo>
                    <a:lnTo>
                      <a:pt x="2192" y="1544"/>
                    </a:lnTo>
                    <a:lnTo>
                      <a:pt x="2216" y="1590"/>
                    </a:lnTo>
                    <a:lnTo>
                      <a:pt x="2234" y="1590"/>
                    </a:lnTo>
                    <a:lnTo>
                      <a:pt x="2254" y="1606"/>
                    </a:lnTo>
                    <a:lnTo>
                      <a:pt x="2254" y="1650"/>
                    </a:lnTo>
                    <a:lnTo>
                      <a:pt x="2278" y="1650"/>
                    </a:lnTo>
                    <a:lnTo>
                      <a:pt x="2278" y="1672"/>
                    </a:lnTo>
                    <a:lnTo>
                      <a:pt x="2304" y="1672"/>
                    </a:lnTo>
                    <a:lnTo>
                      <a:pt x="2322" y="1740"/>
                    </a:lnTo>
                    <a:lnTo>
                      <a:pt x="2330" y="1798"/>
                    </a:lnTo>
                    <a:lnTo>
                      <a:pt x="2358" y="1798"/>
                    </a:lnTo>
                    <a:lnTo>
                      <a:pt x="2366" y="1840"/>
                    </a:lnTo>
                    <a:lnTo>
                      <a:pt x="2388" y="1840"/>
                    </a:lnTo>
                    <a:lnTo>
                      <a:pt x="2406" y="1854"/>
                    </a:lnTo>
                    <a:lnTo>
                      <a:pt x="2416" y="1884"/>
                    </a:lnTo>
                    <a:lnTo>
                      <a:pt x="2420" y="1898"/>
                    </a:lnTo>
                    <a:lnTo>
                      <a:pt x="2460" y="1898"/>
                    </a:lnTo>
                    <a:lnTo>
                      <a:pt x="2460" y="1928"/>
                    </a:lnTo>
                    <a:lnTo>
                      <a:pt x="2504" y="1928"/>
                    </a:lnTo>
                    <a:lnTo>
                      <a:pt x="2518" y="1950"/>
                    </a:lnTo>
                    <a:lnTo>
                      <a:pt x="2548" y="1950"/>
                    </a:lnTo>
                    <a:lnTo>
                      <a:pt x="2572" y="1974"/>
                    </a:lnTo>
                    <a:lnTo>
                      <a:pt x="2572" y="1996"/>
                    </a:lnTo>
                    <a:lnTo>
                      <a:pt x="2598" y="1996"/>
                    </a:lnTo>
                    <a:lnTo>
                      <a:pt x="2598" y="2012"/>
                    </a:lnTo>
                    <a:lnTo>
                      <a:pt x="2638" y="2012"/>
                    </a:lnTo>
                    <a:lnTo>
                      <a:pt x="2638" y="2022"/>
                    </a:lnTo>
                    <a:lnTo>
                      <a:pt x="2668" y="2022"/>
                    </a:lnTo>
                    <a:lnTo>
                      <a:pt x="2688" y="2042"/>
                    </a:lnTo>
                    <a:lnTo>
                      <a:pt x="2702" y="2042"/>
                    </a:lnTo>
                    <a:lnTo>
                      <a:pt x="2702" y="2068"/>
                    </a:lnTo>
                    <a:lnTo>
                      <a:pt x="2722" y="2068"/>
                    </a:lnTo>
                    <a:lnTo>
                      <a:pt x="2722" y="2082"/>
                    </a:lnTo>
                    <a:lnTo>
                      <a:pt x="2742" y="2082"/>
                    </a:lnTo>
                    <a:lnTo>
                      <a:pt x="2742" y="2094"/>
                    </a:lnTo>
                    <a:lnTo>
                      <a:pt x="2758" y="2094"/>
                    </a:lnTo>
                    <a:lnTo>
                      <a:pt x="2758" y="2108"/>
                    </a:lnTo>
                    <a:lnTo>
                      <a:pt x="2830" y="2108"/>
                    </a:lnTo>
                    <a:lnTo>
                      <a:pt x="2830" y="2136"/>
                    </a:lnTo>
                    <a:lnTo>
                      <a:pt x="2854" y="2136"/>
                    </a:lnTo>
                    <a:lnTo>
                      <a:pt x="2854" y="2152"/>
                    </a:lnTo>
                    <a:lnTo>
                      <a:pt x="2906" y="2152"/>
                    </a:lnTo>
                    <a:lnTo>
                      <a:pt x="2906" y="2180"/>
                    </a:lnTo>
                    <a:lnTo>
                      <a:pt x="2922" y="2192"/>
                    </a:lnTo>
                    <a:lnTo>
                      <a:pt x="2922" y="2236"/>
                    </a:lnTo>
                    <a:lnTo>
                      <a:pt x="2960" y="2236"/>
                    </a:lnTo>
                    <a:lnTo>
                      <a:pt x="2978" y="2258"/>
                    </a:lnTo>
                    <a:lnTo>
                      <a:pt x="3026" y="2258"/>
                    </a:lnTo>
                    <a:lnTo>
                      <a:pt x="3026" y="2278"/>
                    </a:lnTo>
                    <a:lnTo>
                      <a:pt x="3048" y="2278"/>
                    </a:lnTo>
                    <a:lnTo>
                      <a:pt x="3048" y="2304"/>
                    </a:lnTo>
                    <a:lnTo>
                      <a:pt x="3070" y="2304"/>
                    </a:lnTo>
                    <a:lnTo>
                      <a:pt x="3070" y="2312"/>
                    </a:lnTo>
                    <a:lnTo>
                      <a:pt x="3100" y="2312"/>
                    </a:lnTo>
                    <a:lnTo>
                      <a:pt x="3100" y="2330"/>
                    </a:lnTo>
                    <a:lnTo>
                      <a:pt x="3138" y="2330"/>
                    </a:lnTo>
                    <a:lnTo>
                      <a:pt x="3138" y="2344"/>
                    </a:lnTo>
                    <a:lnTo>
                      <a:pt x="3178" y="2344"/>
                    </a:lnTo>
                    <a:lnTo>
                      <a:pt x="3212" y="2388"/>
                    </a:lnTo>
                    <a:lnTo>
                      <a:pt x="3240" y="2388"/>
                    </a:lnTo>
                    <a:lnTo>
                      <a:pt x="3274" y="2434"/>
                    </a:lnTo>
                    <a:lnTo>
                      <a:pt x="3292" y="2434"/>
                    </a:lnTo>
                    <a:lnTo>
                      <a:pt x="3314" y="2456"/>
                    </a:lnTo>
                    <a:lnTo>
                      <a:pt x="3384" y="2456"/>
                    </a:lnTo>
                    <a:lnTo>
                      <a:pt x="3384" y="2474"/>
                    </a:lnTo>
                    <a:lnTo>
                      <a:pt x="3408" y="2474"/>
                    </a:lnTo>
                    <a:lnTo>
                      <a:pt x="3408" y="2492"/>
                    </a:lnTo>
                    <a:lnTo>
                      <a:pt x="3428" y="2492"/>
                    </a:lnTo>
                    <a:lnTo>
                      <a:pt x="3428" y="2500"/>
                    </a:lnTo>
                    <a:lnTo>
                      <a:pt x="3450" y="2500"/>
                    </a:lnTo>
                    <a:lnTo>
                      <a:pt x="3450" y="2530"/>
                    </a:lnTo>
                    <a:lnTo>
                      <a:pt x="3500" y="2530"/>
                    </a:lnTo>
                    <a:lnTo>
                      <a:pt x="3500" y="2562"/>
                    </a:lnTo>
                    <a:lnTo>
                      <a:pt x="3532" y="2600"/>
                    </a:lnTo>
                    <a:lnTo>
                      <a:pt x="3550" y="2608"/>
                    </a:lnTo>
                    <a:lnTo>
                      <a:pt x="3556" y="2630"/>
                    </a:lnTo>
                    <a:lnTo>
                      <a:pt x="3556" y="2664"/>
                    </a:lnTo>
                    <a:lnTo>
                      <a:pt x="3576" y="2664"/>
                    </a:lnTo>
                    <a:lnTo>
                      <a:pt x="3576" y="2674"/>
                    </a:lnTo>
                    <a:lnTo>
                      <a:pt x="3644" y="2674"/>
                    </a:lnTo>
                    <a:lnTo>
                      <a:pt x="3644" y="2692"/>
                    </a:lnTo>
                    <a:lnTo>
                      <a:pt x="3690" y="2692"/>
                    </a:lnTo>
                    <a:lnTo>
                      <a:pt x="3690" y="2724"/>
                    </a:lnTo>
                    <a:lnTo>
                      <a:pt x="3720" y="2724"/>
                    </a:lnTo>
                    <a:lnTo>
                      <a:pt x="3720" y="2746"/>
                    </a:lnTo>
                    <a:lnTo>
                      <a:pt x="3752" y="2746"/>
                    </a:lnTo>
                    <a:lnTo>
                      <a:pt x="3752" y="2760"/>
                    </a:lnTo>
                    <a:lnTo>
                      <a:pt x="3800" y="2760"/>
                    </a:lnTo>
                    <a:lnTo>
                      <a:pt x="3800" y="2780"/>
                    </a:lnTo>
                    <a:lnTo>
                      <a:pt x="3888" y="2780"/>
                    </a:lnTo>
                    <a:lnTo>
                      <a:pt x="3888" y="2802"/>
                    </a:lnTo>
                    <a:lnTo>
                      <a:pt x="3952" y="2802"/>
                    </a:lnTo>
                    <a:lnTo>
                      <a:pt x="3952" y="2814"/>
                    </a:lnTo>
                    <a:lnTo>
                      <a:pt x="3964" y="2814"/>
                    </a:lnTo>
                    <a:lnTo>
                      <a:pt x="3964" y="2840"/>
                    </a:lnTo>
                    <a:lnTo>
                      <a:pt x="3994" y="2840"/>
                    </a:lnTo>
                    <a:lnTo>
                      <a:pt x="3994" y="2858"/>
                    </a:lnTo>
                    <a:lnTo>
                      <a:pt x="4018" y="2858"/>
                    </a:lnTo>
                    <a:lnTo>
                      <a:pt x="4018" y="2880"/>
                    </a:lnTo>
                    <a:lnTo>
                      <a:pt x="4032" y="2880"/>
                    </a:lnTo>
                    <a:lnTo>
                      <a:pt x="4032" y="2904"/>
                    </a:lnTo>
                    <a:lnTo>
                      <a:pt x="4050" y="2904"/>
                    </a:lnTo>
                    <a:lnTo>
                      <a:pt x="4050" y="2926"/>
                    </a:lnTo>
                    <a:lnTo>
                      <a:pt x="4156" y="2926"/>
                    </a:lnTo>
                    <a:lnTo>
                      <a:pt x="4164" y="2986"/>
                    </a:lnTo>
                    <a:lnTo>
                      <a:pt x="4164" y="3024"/>
                    </a:lnTo>
                    <a:lnTo>
                      <a:pt x="4180" y="3024"/>
                    </a:lnTo>
                    <a:lnTo>
                      <a:pt x="4180" y="3054"/>
                    </a:lnTo>
                    <a:lnTo>
                      <a:pt x="4252" y="3054"/>
                    </a:lnTo>
                    <a:lnTo>
                      <a:pt x="4252" y="3076"/>
                    </a:lnTo>
                    <a:lnTo>
                      <a:pt x="4304" y="3076"/>
                    </a:lnTo>
                    <a:lnTo>
                      <a:pt x="4304" y="3116"/>
                    </a:lnTo>
                    <a:lnTo>
                      <a:pt x="4470" y="3116"/>
                    </a:lnTo>
                    <a:lnTo>
                      <a:pt x="4470" y="3156"/>
                    </a:lnTo>
                    <a:lnTo>
                      <a:pt x="4516" y="3156"/>
                    </a:lnTo>
                    <a:lnTo>
                      <a:pt x="4516" y="3236"/>
                    </a:lnTo>
                    <a:lnTo>
                      <a:pt x="4544" y="3236"/>
                    </a:lnTo>
                    <a:lnTo>
                      <a:pt x="4544" y="3272"/>
                    </a:lnTo>
                    <a:lnTo>
                      <a:pt x="4578" y="3272"/>
                    </a:lnTo>
                    <a:lnTo>
                      <a:pt x="4578" y="3320"/>
                    </a:lnTo>
                    <a:lnTo>
                      <a:pt x="4764" y="3320"/>
                    </a:lnTo>
                    <a:lnTo>
                      <a:pt x="4764" y="3376"/>
                    </a:lnTo>
                    <a:lnTo>
                      <a:pt x="4880" y="3376"/>
                    </a:lnTo>
                    <a:lnTo>
                      <a:pt x="4880" y="3460"/>
                    </a:lnTo>
                    <a:lnTo>
                      <a:pt x="4892" y="3460"/>
                    </a:lnTo>
                    <a:lnTo>
                      <a:pt x="4892" y="3554"/>
                    </a:lnTo>
                    <a:lnTo>
                      <a:pt x="4988" y="3554"/>
                    </a:lnTo>
                    <a:lnTo>
                      <a:pt x="4988" y="3648"/>
                    </a:lnTo>
                    <a:lnTo>
                      <a:pt x="5000" y="3648"/>
                    </a:lnTo>
                    <a:lnTo>
                      <a:pt x="5000" y="3752"/>
                    </a:lnTo>
                    <a:lnTo>
                      <a:pt x="5052" y="3752"/>
                    </a:lnTo>
                    <a:lnTo>
                      <a:pt x="5052" y="3868"/>
                    </a:lnTo>
                    <a:lnTo>
                      <a:pt x="5632" y="3868"/>
                    </a:lnTo>
                  </a:path>
                </a:pathLst>
              </a:custGeom>
              <a:noFill/>
              <a:ln w="38100">
                <a:solidFill>
                  <a:srgbClr val="F79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Freeform 49"/>
              <p:cNvSpPr>
                <a:spLocks/>
              </p:cNvSpPr>
              <p:nvPr/>
            </p:nvSpPr>
            <p:spPr bwMode="auto">
              <a:xfrm>
                <a:off x="1058" y="1347"/>
                <a:ext cx="5750" cy="2616"/>
              </a:xfrm>
              <a:custGeom>
                <a:avLst/>
                <a:gdLst>
                  <a:gd name="T0" fmla="*/ 5138 w 5750"/>
                  <a:gd name="T1" fmla="*/ 2406 h 2616"/>
                  <a:gd name="T2" fmla="*/ 4600 w 5750"/>
                  <a:gd name="T3" fmla="*/ 2318 h 2616"/>
                  <a:gd name="T4" fmla="*/ 4472 w 5750"/>
                  <a:gd name="T5" fmla="*/ 2220 h 2616"/>
                  <a:gd name="T6" fmla="*/ 4352 w 5750"/>
                  <a:gd name="T7" fmla="*/ 2186 h 2616"/>
                  <a:gd name="T8" fmla="*/ 4314 w 5750"/>
                  <a:gd name="T9" fmla="*/ 2062 h 2616"/>
                  <a:gd name="T10" fmla="*/ 4260 w 5750"/>
                  <a:gd name="T11" fmla="*/ 2036 h 2616"/>
                  <a:gd name="T12" fmla="*/ 4214 w 5750"/>
                  <a:gd name="T13" fmla="*/ 1938 h 2616"/>
                  <a:gd name="T14" fmla="*/ 4130 w 5750"/>
                  <a:gd name="T15" fmla="*/ 1882 h 2616"/>
                  <a:gd name="T16" fmla="*/ 4092 w 5750"/>
                  <a:gd name="T17" fmla="*/ 1802 h 2616"/>
                  <a:gd name="T18" fmla="*/ 3938 w 5750"/>
                  <a:gd name="T19" fmla="*/ 1780 h 2616"/>
                  <a:gd name="T20" fmla="*/ 3864 w 5750"/>
                  <a:gd name="T21" fmla="*/ 1720 h 2616"/>
                  <a:gd name="T22" fmla="*/ 3724 w 5750"/>
                  <a:gd name="T23" fmla="*/ 1700 h 2616"/>
                  <a:gd name="T24" fmla="*/ 3674 w 5750"/>
                  <a:gd name="T25" fmla="*/ 1638 h 2616"/>
                  <a:gd name="T26" fmla="*/ 3492 w 5750"/>
                  <a:gd name="T27" fmla="*/ 1614 h 2616"/>
                  <a:gd name="T28" fmla="*/ 3470 w 5750"/>
                  <a:gd name="T29" fmla="*/ 1556 h 2616"/>
                  <a:gd name="T30" fmla="*/ 3328 w 5750"/>
                  <a:gd name="T31" fmla="*/ 1520 h 2616"/>
                  <a:gd name="T32" fmla="*/ 3262 w 5750"/>
                  <a:gd name="T33" fmla="*/ 1484 h 2616"/>
                  <a:gd name="T34" fmla="*/ 3212 w 5750"/>
                  <a:gd name="T35" fmla="*/ 1470 h 2616"/>
                  <a:gd name="T36" fmla="*/ 3158 w 5750"/>
                  <a:gd name="T37" fmla="*/ 1428 h 2616"/>
                  <a:gd name="T38" fmla="*/ 3110 w 5750"/>
                  <a:gd name="T39" fmla="*/ 1364 h 2616"/>
                  <a:gd name="T40" fmla="*/ 3000 w 5750"/>
                  <a:gd name="T41" fmla="*/ 1340 h 2616"/>
                  <a:gd name="T42" fmla="*/ 2970 w 5750"/>
                  <a:gd name="T43" fmla="*/ 1276 h 2616"/>
                  <a:gd name="T44" fmla="*/ 2848 w 5750"/>
                  <a:gd name="T45" fmla="*/ 1238 h 2616"/>
                  <a:gd name="T46" fmla="*/ 2750 w 5750"/>
                  <a:gd name="T47" fmla="*/ 1176 h 2616"/>
                  <a:gd name="T48" fmla="*/ 2658 w 5750"/>
                  <a:gd name="T49" fmla="*/ 1152 h 2616"/>
                  <a:gd name="T50" fmla="*/ 2626 w 5750"/>
                  <a:gd name="T51" fmla="*/ 1112 h 2616"/>
                  <a:gd name="T52" fmla="*/ 2496 w 5750"/>
                  <a:gd name="T53" fmla="*/ 1052 h 2616"/>
                  <a:gd name="T54" fmla="*/ 2450 w 5750"/>
                  <a:gd name="T55" fmla="*/ 992 h 2616"/>
                  <a:gd name="T56" fmla="*/ 2366 w 5750"/>
                  <a:gd name="T57" fmla="*/ 968 h 2616"/>
                  <a:gd name="T58" fmla="*/ 2296 w 5750"/>
                  <a:gd name="T59" fmla="*/ 894 h 2616"/>
                  <a:gd name="T60" fmla="*/ 2098 w 5750"/>
                  <a:gd name="T61" fmla="*/ 882 h 2616"/>
                  <a:gd name="T62" fmla="*/ 2042 w 5750"/>
                  <a:gd name="T63" fmla="*/ 824 h 2616"/>
                  <a:gd name="T64" fmla="*/ 1880 w 5750"/>
                  <a:gd name="T65" fmla="*/ 782 h 2616"/>
                  <a:gd name="T66" fmla="*/ 1816 w 5750"/>
                  <a:gd name="T67" fmla="*/ 752 h 2616"/>
                  <a:gd name="T68" fmla="*/ 1714 w 5750"/>
                  <a:gd name="T69" fmla="*/ 740 h 2616"/>
                  <a:gd name="T70" fmla="*/ 1692 w 5750"/>
                  <a:gd name="T71" fmla="*/ 658 h 2616"/>
                  <a:gd name="T72" fmla="*/ 1464 w 5750"/>
                  <a:gd name="T73" fmla="*/ 628 h 2616"/>
                  <a:gd name="T74" fmla="*/ 1402 w 5750"/>
                  <a:gd name="T75" fmla="*/ 562 h 2616"/>
                  <a:gd name="T76" fmla="*/ 1300 w 5750"/>
                  <a:gd name="T77" fmla="*/ 492 h 2616"/>
                  <a:gd name="T78" fmla="*/ 1232 w 5750"/>
                  <a:gd name="T79" fmla="*/ 452 h 2616"/>
                  <a:gd name="T80" fmla="*/ 1098 w 5750"/>
                  <a:gd name="T81" fmla="*/ 422 h 2616"/>
                  <a:gd name="T82" fmla="*/ 1050 w 5750"/>
                  <a:gd name="T83" fmla="*/ 372 h 2616"/>
                  <a:gd name="T84" fmla="*/ 898 w 5750"/>
                  <a:gd name="T85" fmla="*/ 346 h 2616"/>
                  <a:gd name="T86" fmla="*/ 826 w 5750"/>
                  <a:gd name="T87" fmla="*/ 276 h 2616"/>
                  <a:gd name="T88" fmla="*/ 692 w 5750"/>
                  <a:gd name="T89" fmla="*/ 256 h 2616"/>
                  <a:gd name="T90" fmla="*/ 572 w 5750"/>
                  <a:gd name="T91" fmla="*/ 224 h 2616"/>
                  <a:gd name="T92" fmla="*/ 482 w 5750"/>
                  <a:gd name="T93" fmla="*/ 202 h 2616"/>
                  <a:gd name="T94" fmla="*/ 404 w 5750"/>
                  <a:gd name="T95" fmla="*/ 144 h 2616"/>
                  <a:gd name="T96" fmla="*/ 282 w 5750"/>
                  <a:gd name="T97" fmla="*/ 118 h 2616"/>
                  <a:gd name="T98" fmla="*/ 244 w 5750"/>
                  <a:gd name="T99" fmla="*/ 74 h 2616"/>
                  <a:gd name="T100" fmla="*/ 164 w 5750"/>
                  <a:gd name="T101" fmla="*/ 54 h 2616"/>
                  <a:gd name="T102" fmla="*/ 84 w 5750"/>
                  <a:gd name="T103"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50" h="2616">
                    <a:moveTo>
                      <a:pt x="5750" y="2616"/>
                    </a:moveTo>
                    <a:lnTo>
                      <a:pt x="5138" y="2616"/>
                    </a:lnTo>
                    <a:lnTo>
                      <a:pt x="5138" y="2406"/>
                    </a:lnTo>
                    <a:lnTo>
                      <a:pt x="4838" y="2406"/>
                    </a:lnTo>
                    <a:lnTo>
                      <a:pt x="4838" y="2318"/>
                    </a:lnTo>
                    <a:lnTo>
                      <a:pt x="4600" y="2318"/>
                    </a:lnTo>
                    <a:lnTo>
                      <a:pt x="4600" y="2266"/>
                    </a:lnTo>
                    <a:lnTo>
                      <a:pt x="4472" y="2266"/>
                    </a:lnTo>
                    <a:lnTo>
                      <a:pt x="4472" y="2220"/>
                    </a:lnTo>
                    <a:lnTo>
                      <a:pt x="4412" y="2220"/>
                    </a:lnTo>
                    <a:lnTo>
                      <a:pt x="4412" y="2186"/>
                    </a:lnTo>
                    <a:lnTo>
                      <a:pt x="4352" y="2186"/>
                    </a:lnTo>
                    <a:lnTo>
                      <a:pt x="4352" y="2108"/>
                    </a:lnTo>
                    <a:lnTo>
                      <a:pt x="4314" y="2108"/>
                    </a:lnTo>
                    <a:lnTo>
                      <a:pt x="4314" y="2062"/>
                    </a:lnTo>
                    <a:lnTo>
                      <a:pt x="4296" y="2062"/>
                    </a:lnTo>
                    <a:lnTo>
                      <a:pt x="4296" y="2036"/>
                    </a:lnTo>
                    <a:lnTo>
                      <a:pt x="4260" y="2036"/>
                    </a:lnTo>
                    <a:lnTo>
                      <a:pt x="4260" y="2006"/>
                    </a:lnTo>
                    <a:lnTo>
                      <a:pt x="4214" y="2006"/>
                    </a:lnTo>
                    <a:lnTo>
                      <a:pt x="4214" y="1938"/>
                    </a:lnTo>
                    <a:lnTo>
                      <a:pt x="4180" y="1938"/>
                    </a:lnTo>
                    <a:lnTo>
                      <a:pt x="4180" y="1882"/>
                    </a:lnTo>
                    <a:lnTo>
                      <a:pt x="4130" y="1882"/>
                    </a:lnTo>
                    <a:lnTo>
                      <a:pt x="4130" y="1848"/>
                    </a:lnTo>
                    <a:lnTo>
                      <a:pt x="4092" y="1848"/>
                    </a:lnTo>
                    <a:lnTo>
                      <a:pt x="4092" y="1802"/>
                    </a:lnTo>
                    <a:lnTo>
                      <a:pt x="3966" y="1802"/>
                    </a:lnTo>
                    <a:lnTo>
                      <a:pt x="3966" y="1780"/>
                    </a:lnTo>
                    <a:lnTo>
                      <a:pt x="3938" y="1780"/>
                    </a:lnTo>
                    <a:lnTo>
                      <a:pt x="3938" y="1762"/>
                    </a:lnTo>
                    <a:lnTo>
                      <a:pt x="3864" y="1762"/>
                    </a:lnTo>
                    <a:lnTo>
                      <a:pt x="3864" y="1720"/>
                    </a:lnTo>
                    <a:lnTo>
                      <a:pt x="3842" y="1720"/>
                    </a:lnTo>
                    <a:lnTo>
                      <a:pt x="3842" y="1700"/>
                    </a:lnTo>
                    <a:lnTo>
                      <a:pt x="3724" y="1700"/>
                    </a:lnTo>
                    <a:lnTo>
                      <a:pt x="3724" y="1660"/>
                    </a:lnTo>
                    <a:lnTo>
                      <a:pt x="3674" y="1660"/>
                    </a:lnTo>
                    <a:lnTo>
                      <a:pt x="3674" y="1638"/>
                    </a:lnTo>
                    <a:lnTo>
                      <a:pt x="3576" y="1638"/>
                    </a:lnTo>
                    <a:lnTo>
                      <a:pt x="3576" y="1614"/>
                    </a:lnTo>
                    <a:lnTo>
                      <a:pt x="3492" y="1614"/>
                    </a:lnTo>
                    <a:lnTo>
                      <a:pt x="3492" y="1584"/>
                    </a:lnTo>
                    <a:lnTo>
                      <a:pt x="3470" y="1584"/>
                    </a:lnTo>
                    <a:lnTo>
                      <a:pt x="3470" y="1556"/>
                    </a:lnTo>
                    <a:lnTo>
                      <a:pt x="3394" y="1556"/>
                    </a:lnTo>
                    <a:lnTo>
                      <a:pt x="3394" y="1520"/>
                    </a:lnTo>
                    <a:lnTo>
                      <a:pt x="3328" y="1520"/>
                    </a:lnTo>
                    <a:lnTo>
                      <a:pt x="3328" y="1506"/>
                    </a:lnTo>
                    <a:lnTo>
                      <a:pt x="3262" y="1506"/>
                    </a:lnTo>
                    <a:lnTo>
                      <a:pt x="3262" y="1484"/>
                    </a:lnTo>
                    <a:lnTo>
                      <a:pt x="3242" y="1484"/>
                    </a:lnTo>
                    <a:lnTo>
                      <a:pt x="3242" y="1470"/>
                    </a:lnTo>
                    <a:lnTo>
                      <a:pt x="3212" y="1470"/>
                    </a:lnTo>
                    <a:lnTo>
                      <a:pt x="3212" y="1450"/>
                    </a:lnTo>
                    <a:lnTo>
                      <a:pt x="3158" y="1450"/>
                    </a:lnTo>
                    <a:lnTo>
                      <a:pt x="3158" y="1428"/>
                    </a:lnTo>
                    <a:lnTo>
                      <a:pt x="3142" y="1392"/>
                    </a:lnTo>
                    <a:lnTo>
                      <a:pt x="3110" y="1392"/>
                    </a:lnTo>
                    <a:lnTo>
                      <a:pt x="3110" y="1364"/>
                    </a:lnTo>
                    <a:lnTo>
                      <a:pt x="3022" y="1364"/>
                    </a:lnTo>
                    <a:lnTo>
                      <a:pt x="3022" y="1340"/>
                    </a:lnTo>
                    <a:lnTo>
                      <a:pt x="3000" y="1340"/>
                    </a:lnTo>
                    <a:lnTo>
                      <a:pt x="3000" y="1314"/>
                    </a:lnTo>
                    <a:lnTo>
                      <a:pt x="2970" y="1314"/>
                    </a:lnTo>
                    <a:lnTo>
                      <a:pt x="2970" y="1276"/>
                    </a:lnTo>
                    <a:lnTo>
                      <a:pt x="2894" y="1276"/>
                    </a:lnTo>
                    <a:lnTo>
                      <a:pt x="2884" y="1238"/>
                    </a:lnTo>
                    <a:lnTo>
                      <a:pt x="2848" y="1238"/>
                    </a:lnTo>
                    <a:lnTo>
                      <a:pt x="2848" y="1198"/>
                    </a:lnTo>
                    <a:lnTo>
                      <a:pt x="2750" y="1198"/>
                    </a:lnTo>
                    <a:lnTo>
                      <a:pt x="2750" y="1176"/>
                    </a:lnTo>
                    <a:lnTo>
                      <a:pt x="2704" y="1176"/>
                    </a:lnTo>
                    <a:lnTo>
                      <a:pt x="2704" y="1152"/>
                    </a:lnTo>
                    <a:lnTo>
                      <a:pt x="2658" y="1152"/>
                    </a:lnTo>
                    <a:lnTo>
                      <a:pt x="2658" y="1142"/>
                    </a:lnTo>
                    <a:lnTo>
                      <a:pt x="2626" y="1142"/>
                    </a:lnTo>
                    <a:lnTo>
                      <a:pt x="2626" y="1112"/>
                    </a:lnTo>
                    <a:lnTo>
                      <a:pt x="2594" y="1112"/>
                    </a:lnTo>
                    <a:lnTo>
                      <a:pt x="2594" y="1052"/>
                    </a:lnTo>
                    <a:lnTo>
                      <a:pt x="2496" y="1052"/>
                    </a:lnTo>
                    <a:lnTo>
                      <a:pt x="2496" y="1020"/>
                    </a:lnTo>
                    <a:lnTo>
                      <a:pt x="2450" y="1020"/>
                    </a:lnTo>
                    <a:lnTo>
                      <a:pt x="2450" y="992"/>
                    </a:lnTo>
                    <a:lnTo>
                      <a:pt x="2416" y="992"/>
                    </a:lnTo>
                    <a:lnTo>
                      <a:pt x="2416" y="968"/>
                    </a:lnTo>
                    <a:lnTo>
                      <a:pt x="2366" y="968"/>
                    </a:lnTo>
                    <a:lnTo>
                      <a:pt x="2330" y="914"/>
                    </a:lnTo>
                    <a:lnTo>
                      <a:pt x="2296" y="914"/>
                    </a:lnTo>
                    <a:lnTo>
                      <a:pt x="2296" y="894"/>
                    </a:lnTo>
                    <a:lnTo>
                      <a:pt x="2132" y="894"/>
                    </a:lnTo>
                    <a:lnTo>
                      <a:pt x="2132" y="882"/>
                    </a:lnTo>
                    <a:lnTo>
                      <a:pt x="2098" y="882"/>
                    </a:lnTo>
                    <a:lnTo>
                      <a:pt x="2098" y="850"/>
                    </a:lnTo>
                    <a:lnTo>
                      <a:pt x="2042" y="850"/>
                    </a:lnTo>
                    <a:lnTo>
                      <a:pt x="2042" y="824"/>
                    </a:lnTo>
                    <a:lnTo>
                      <a:pt x="2012" y="824"/>
                    </a:lnTo>
                    <a:lnTo>
                      <a:pt x="2012" y="782"/>
                    </a:lnTo>
                    <a:lnTo>
                      <a:pt x="1880" y="782"/>
                    </a:lnTo>
                    <a:lnTo>
                      <a:pt x="1880" y="770"/>
                    </a:lnTo>
                    <a:lnTo>
                      <a:pt x="1816" y="770"/>
                    </a:lnTo>
                    <a:lnTo>
                      <a:pt x="1816" y="752"/>
                    </a:lnTo>
                    <a:lnTo>
                      <a:pt x="1768" y="752"/>
                    </a:lnTo>
                    <a:lnTo>
                      <a:pt x="1768" y="740"/>
                    </a:lnTo>
                    <a:lnTo>
                      <a:pt x="1714" y="740"/>
                    </a:lnTo>
                    <a:lnTo>
                      <a:pt x="1714" y="696"/>
                    </a:lnTo>
                    <a:lnTo>
                      <a:pt x="1692" y="696"/>
                    </a:lnTo>
                    <a:lnTo>
                      <a:pt x="1692" y="658"/>
                    </a:lnTo>
                    <a:lnTo>
                      <a:pt x="1576" y="658"/>
                    </a:lnTo>
                    <a:lnTo>
                      <a:pt x="1576" y="628"/>
                    </a:lnTo>
                    <a:lnTo>
                      <a:pt x="1464" y="628"/>
                    </a:lnTo>
                    <a:lnTo>
                      <a:pt x="1464" y="596"/>
                    </a:lnTo>
                    <a:lnTo>
                      <a:pt x="1448" y="562"/>
                    </a:lnTo>
                    <a:lnTo>
                      <a:pt x="1402" y="562"/>
                    </a:lnTo>
                    <a:lnTo>
                      <a:pt x="1402" y="520"/>
                    </a:lnTo>
                    <a:lnTo>
                      <a:pt x="1300" y="520"/>
                    </a:lnTo>
                    <a:lnTo>
                      <a:pt x="1300" y="492"/>
                    </a:lnTo>
                    <a:lnTo>
                      <a:pt x="1260" y="492"/>
                    </a:lnTo>
                    <a:lnTo>
                      <a:pt x="1260" y="472"/>
                    </a:lnTo>
                    <a:lnTo>
                      <a:pt x="1232" y="452"/>
                    </a:lnTo>
                    <a:lnTo>
                      <a:pt x="1160" y="454"/>
                    </a:lnTo>
                    <a:lnTo>
                      <a:pt x="1160" y="422"/>
                    </a:lnTo>
                    <a:lnTo>
                      <a:pt x="1098" y="422"/>
                    </a:lnTo>
                    <a:lnTo>
                      <a:pt x="1098" y="392"/>
                    </a:lnTo>
                    <a:lnTo>
                      <a:pt x="1050" y="392"/>
                    </a:lnTo>
                    <a:lnTo>
                      <a:pt x="1050" y="372"/>
                    </a:lnTo>
                    <a:lnTo>
                      <a:pt x="990" y="372"/>
                    </a:lnTo>
                    <a:lnTo>
                      <a:pt x="990" y="346"/>
                    </a:lnTo>
                    <a:lnTo>
                      <a:pt x="898" y="346"/>
                    </a:lnTo>
                    <a:lnTo>
                      <a:pt x="898" y="306"/>
                    </a:lnTo>
                    <a:lnTo>
                      <a:pt x="826" y="306"/>
                    </a:lnTo>
                    <a:lnTo>
                      <a:pt x="826" y="276"/>
                    </a:lnTo>
                    <a:lnTo>
                      <a:pt x="738" y="276"/>
                    </a:lnTo>
                    <a:lnTo>
                      <a:pt x="738" y="256"/>
                    </a:lnTo>
                    <a:lnTo>
                      <a:pt x="692" y="256"/>
                    </a:lnTo>
                    <a:lnTo>
                      <a:pt x="684" y="248"/>
                    </a:lnTo>
                    <a:lnTo>
                      <a:pt x="572" y="248"/>
                    </a:lnTo>
                    <a:lnTo>
                      <a:pt x="572" y="224"/>
                    </a:lnTo>
                    <a:lnTo>
                      <a:pt x="540" y="224"/>
                    </a:lnTo>
                    <a:lnTo>
                      <a:pt x="540" y="202"/>
                    </a:lnTo>
                    <a:lnTo>
                      <a:pt x="482" y="202"/>
                    </a:lnTo>
                    <a:lnTo>
                      <a:pt x="482" y="170"/>
                    </a:lnTo>
                    <a:lnTo>
                      <a:pt x="404" y="170"/>
                    </a:lnTo>
                    <a:lnTo>
                      <a:pt x="404" y="144"/>
                    </a:lnTo>
                    <a:lnTo>
                      <a:pt x="350" y="144"/>
                    </a:lnTo>
                    <a:lnTo>
                      <a:pt x="350" y="118"/>
                    </a:lnTo>
                    <a:lnTo>
                      <a:pt x="282" y="118"/>
                    </a:lnTo>
                    <a:lnTo>
                      <a:pt x="282" y="100"/>
                    </a:lnTo>
                    <a:lnTo>
                      <a:pt x="244" y="100"/>
                    </a:lnTo>
                    <a:lnTo>
                      <a:pt x="244" y="74"/>
                    </a:lnTo>
                    <a:lnTo>
                      <a:pt x="182" y="74"/>
                    </a:lnTo>
                    <a:lnTo>
                      <a:pt x="182" y="54"/>
                    </a:lnTo>
                    <a:lnTo>
                      <a:pt x="164" y="54"/>
                    </a:lnTo>
                    <a:lnTo>
                      <a:pt x="164" y="22"/>
                    </a:lnTo>
                    <a:lnTo>
                      <a:pt x="84" y="22"/>
                    </a:lnTo>
                    <a:lnTo>
                      <a:pt x="84" y="0"/>
                    </a:lnTo>
                    <a:lnTo>
                      <a:pt x="0" y="0"/>
                    </a:lnTo>
                  </a:path>
                </a:pathLst>
              </a:custGeom>
              <a:noFill/>
              <a:ln w="38100">
                <a:solidFill>
                  <a:srgbClr val="F79646"/>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53588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5990"/>
            <a:ext cx="18313982" cy="859356"/>
          </a:xfrm>
        </p:spPr>
        <p:txBody>
          <a:bodyPr/>
          <a:lstStyle/>
          <a:p>
            <a:r>
              <a:rPr lang="en-US" dirty="0" err="1"/>
              <a:t>iDFS</a:t>
            </a:r>
            <a:r>
              <a:rPr lang="en-US" dirty="0"/>
              <a:t> Benefit in ITT Persists Beyond Completion of Abemaciclib</a:t>
            </a:r>
          </a:p>
        </p:txBody>
      </p:sp>
      <p:sp>
        <p:nvSpPr>
          <p:cNvPr id="4" name="Text Placeholder 3"/>
          <p:cNvSpPr>
            <a:spLocks noGrp="1"/>
          </p:cNvSpPr>
          <p:nvPr>
            <p:ph type="body" sz="quarter" idx="10"/>
          </p:nvPr>
        </p:nvSpPr>
        <p:spPr>
          <a:xfrm>
            <a:off x="574390" y="9623347"/>
            <a:ext cx="17168091" cy="384128"/>
          </a:xfrm>
        </p:spPr>
        <p:txBody>
          <a:bodyPr/>
          <a:lstStyle/>
          <a:p>
            <a:r>
              <a:rPr lang="en-US" dirty="0"/>
              <a:t>Johnston S, et al. </a:t>
            </a:r>
            <a:r>
              <a:rPr lang="en-US" i="1" dirty="0"/>
              <a:t>Cancer Res. </a:t>
            </a:r>
            <a:r>
              <a:rPr lang="en-US" dirty="0"/>
              <a:t>2023;83(5 suppl): abstract GS1-09 (from San Antonio Breast Cancer Symposium).</a:t>
            </a:r>
          </a:p>
        </p:txBody>
      </p:sp>
      <p:sp>
        <p:nvSpPr>
          <p:cNvPr id="18" name="TextBox 17">
            <a:extLst>
              <a:ext uri="{FF2B5EF4-FFF2-40B4-BE49-F238E27FC236}">
                <a16:creationId xmlns:a16="http://schemas.microsoft.com/office/drawing/2014/main" id="{48CAD77E-6CAF-6FBC-CF0A-BBE5303EA711}"/>
              </a:ext>
            </a:extLst>
          </p:cNvPr>
          <p:cNvSpPr txBox="1">
            <a:spLocks/>
          </p:cNvSpPr>
          <p:nvPr/>
        </p:nvSpPr>
        <p:spPr>
          <a:xfrm>
            <a:off x="784982" y="8241868"/>
            <a:ext cx="16726989" cy="1175855"/>
          </a:xfrm>
          <a:prstGeom prst="roundRect">
            <a:avLst/>
          </a:prstGeom>
          <a:solidFill>
            <a:schemeClr val="accent6">
              <a:lumMod val="75000"/>
            </a:schemeClr>
          </a:solidFill>
          <a:ln w="38100">
            <a:solidFill>
              <a:schemeClr val="bg1"/>
            </a:solidFill>
          </a:ln>
          <a:effectLst/>
        </p:spPr>
        <p:style>
          <a:lnRef idx="1">
            <a:schemeClr val="dk1"/>
          </a:lnRef>
          <a:fillRef idx="2">
            <a:schemeClr val="dk1"/>
          </a:fillRef>
          <a:effectRef idx="1">
            <a:schemeClr val="dk1"/>
          </a:effectRef>
          <a:fontRef idx="minor">
            <a:schemeClr val="dk1"/>
          </a:fontRef>
        </p:style>
        <p:txBody>
          <a:bodyPr wrap="square" lIns="77153" tIns="38577" rIns="77153" bIns="38577" rtlCol="0" anchor="t">
            <a:spAutoFit/>
          </a:bodyPr>
          <a:lstStyle/>
          <a:p>
            <a:pPr algn="ctr" defTabSz="771488" eaLnBrk="0" fontAlgn="base" hangingPunct="0">
              <a:spcBef>
                <a:spcPct val="0"/>
              </a:spcBef>
              <a:spcAft>
                <a:spcPct val="0"/>
              </a:spcAft>
              <a:defRPr/>
            </a:pPr>
            <a:r>
              <a:rPr lang="en-US" sz="3200" b="1" dirty="0">
                <a:solidFill>
                  <a:schemeClr val="bg1"/>
                </a:solidFill>
                <a:ea typeface="Tahoma"/>
                <a:cs typeface="Arial" panose="020B0604020202020204" pitchFamily="34" charset="0"/>
                <a:sym typeface="Arial" panose="020B0604020202020204" pitchFamily="34" charset="0"/>
              </a:rPr>
              <a:t>33.6% reduction in risk of developing </a:t>
            </a:r>
            <a:r>
              <a:rPr lang="en-US" sz="3200" b="1" dirty="0" err="1">
                <a:solidFill>
                  <a:schemeClr val="bg1"/>
                </a:solidFill>
                <a:ea typeface="Tahoma"/>
                <a:cs typeface="Arial" panose="020B0604020202020204" pitchFamily="34" charset="0"/>
                <a:sym typeface="Arial" panose="020B0604020202020204" pitchFamily="34" charset="0"/>
              </a:rPr>
              <a:t>iDFS</a:t>
            </a:r>
            <a:r>
              <a:rPr lang="en-US" sz="3200" b="1" dirty="0">
                <a:solidFill>
                  <a:schemeClr val="bg1"/>
                </a:solidFill>
                <a:ea typeface="Tahoma"/>
                <a:cs typeface="Arial" panose="020B0604020202020204" pitchFamily="34" charset="0"/>
                <a:sym typeface="Arial" panose="020B0604020202020204" pitchFamily="34" charset="0"/>
              </a:rPr>
              <a:t> event with increase in absolute benefit in </a:t>
            </a:r>
            <a:r>
              <a:rPr lang="en-US" sz="3200" b="1" dirty="0" err="1">
                <a:solidFill>
                  <a:schemeClr val="bg1"/>
                </a:solidFill>
                <a:ea typeface="Tahoma"/>
                <a:cs typeface="Arial" panose="020B0604020202020204" pitchFamily="34" charset="0"/>
                <a:sym typeface="Arial" panose="020B0604020202020204" pitchFamily="34" charset="0"/>
              </a:rPr>
              <a:t>iDFS</a:t>
            </a:r>
            <a:r>
              <a:rPr lang="en-US" sz="3200" b="1" dirty="0">
                <a:solidFill>
                  <a:schemeClr val="bg1"/>
                </a:solidFill>
                <a:ea typeface="Tahoma"/>
                <a:cs typeface="Arial" panose="020B0604020202020204" pitchFamily="34" charset="0"/>
                <a:sym typeface="Arial" panose="020B0604020202020204" pitchFamily="34" charset="0"/>
              </a:rPr>
              <a:t> 4-year rates (6.4%) compared with 2-year and 3-year </a:t>
            </a:r>
            <a:r>
              <a:rPr lang="en-US" sz="3200" b="1" dirty="0" err="1">
                <a:solidFill>
                  <a:schemeClr val="bg1"/>
                </a:solidFill>
                <a:ea typeface="Tahoma"/>
                <a:cs typeface="Arial" panose="020B0604020202020204" pitchFamily="34" charset="0"/>
                <a:sym typeface="Arial" panose="020B0604020202020204" pitchFamily="34" charset="0"/>
              </a:rPr>
              <a:t>iDFS</a:t>
            </a:r>
            <a:r>
              <a:rPr lang="en-US" sz="3200" b="1" dirty="0">
                <a:solidFill>
                  <a:schemeClr val="bg1"/>
                </a:solidFill>
                <a:ea typeface="Tahoma"/>
                <a:cs typeface="Arial" panose="020B0604020202020204" pitchFamily="34" charset="0"/>
                <a:sym typeface="Arial" panose="020B0604020202020204" pitchFamily="34" charset="0"/>
              </a:rPr>
              <a:t> rates (2.8% and 4.8% respectively)</a:t>
            </a:r>
          </a:p>
        </p:txBody>
      </p:sp>
      <p:grpSp>
        <p:nvGrpSpPr>
          <p:cNvPr id="3542" name="Group 3541"/>
          <p:cNvGrpSpPr/>
          <p:nvPr/>
        </p:nvGrpSpPr>
        <p:grpSpPr>
          <a:xfrm>
            <a:off x="1072208" y="1588050"/>
            <a:ext cx="14276726" cy="6394477"/>
            <a:chOff x="1085194" y="1587500"/>
            <a:chExt cx="14276726" cy="6683425"/>
          </a:xfrm>
        </p:grpSpPr>
        <p:sp>
          <p:nvSpPr>
            <p:cNvPr id="19" name="Rectangle 10">
              <a:extLst>
                <a:ext uri="{FF2B5EF4-FFF2-40B4-BE49-F238E27FC236}">
                  <a16:creationId xmlns:a16="http://schemas.microsoft.com/office/drawing/2014/main" id="{6A263A5B-59BA-DFFB-75DF-36FDD2C0B6AA}"/>
                </a:ext>
              </a:extLst>
            </p:cNvPr>
            <p:cNvSpPr>
              <a:spLocks noChangeArrowheads="1"/>
            </p:cNvSpPr>
            <p:nvPr/>
          </p:nvSpPr>
          <p:spPr bwMode="auto">
            <a:xfrm>
              <a:off x="3535998" y="5676738"/>
              <a:ext cx="3277781" cy="369332"/>
            </a:xfrm>
            <a:prstGeom prst="rect">
              <a:avLst/>
            </a:prstGeom>
            <a:solidFill>
              <a:schemeClr val="accent6">
                <a:lumMod val="75000"/>
              </a:schemeClr>
            </a:solidFill>
            <a:ln>
              <a:noFill/>
            </a:ln>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rgbClr val="FFFFFF"/>
                  </a:solidFill>
                  <a:latin typeface="+mj-lt"/>
                  <a:ea typeface="Tahoma"/>
                  <a:cs typeface="Tahoma" panose="020B0604030504040204" pitchFamily="34" charset="0"/>
                  <a:sym typeface="Arial" panose="020B0604020202020204" pitchFamily="34" charset="0"/>
                </a:rPr>
                <a:t>abemaciclib duration</a:t>
              </a:r>
              <a:endParaRPr lang="en-US" altLang="en-US" sz="2400" dirty="0">
                <a:solidFill>
                  <a:srgbClr val="000000"/>
                </a:solidFill>
                <a:latin typeface="+mj-lt"/>
                <a:ea typeface="Tahoma"/>
                <a:cs typeface="Tahoma" panose="020B0604030504040204" pitchFamily="34" charset="0"/>
                <a:sym typeface="Arial" panose="020B0604020202020204" pitchFamily="34" charset="0"/>
              </a:endParaRPr>
            </a:p>
          </p:txBody>
        </p:sp>
        <p:sp>
          <p:nvSpPr>
            <p:cNvPr id="20" name="Rectangle 31">
              <a:extLst>
                <a:ext uri="{FF2B5EF4-FFF2-40B4-BE49-F238E27FC236}">
                  <a16:creationId xmlns:a16="http://schemas.microsoft.com/office/drawing/2014/main" id="{2B7F0A35-6451-439E-1FE6-7414CCB7D19A}"/>
                </a:ext>
              </a:extLst>
            </p:cNvPr>
            <p:cNvSpPr>
              <a:spLocks noChangeArrowheads="1"/>
            </p:cNvSpPr>
            <p:nvPr/>
          </p:nvSpPr>
          <p:spPr bwMode="auto">
            <a:xfrm>
              <a:off x="1085194" y="7665787"/>
              <a:ext cx="1126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err="1">
                  <a:solidFill>
                    <a:schemeClr val="accent1"/>
                  </a:solidFill>
                  <a:latin typeface="+mj-lt"/>
                  <a:ea typeface="Tahoma"/>
                  <a:cs typeface="Tahoma" panose="020B0604030504040204" pitchFamily="34" charset="0"/>
                  <a:sym typeface="Arial" panose="020B0604020202020204" pitchFamily="34" charset="0"/>
                </a:rPr>
                <a:t>Abem</a:t>
              </a:r>
              <a:r>
                <a:rPr lang="en-US" altLang="en-US" sz="2000" b="1" dirty="0">
                  <a:solidFill>
                    <a:schemeClr val="accent1"/>
                  </a:solidFill>
                  <a:latin typeface="+mj-lt"/>
                  <a:ea typeface="Tahoma"/>
                  <a:cs typeface="Tahoma" panose="020B0604030504040204" pitchFamily="34" charset="0"/>
                  <a:sym typeface="Arial" panose="020B0604020202020204" pitchFamily="34" charset="0"/>
                </a:rPr>
                <a:t> + ET</a:t>
              </a:r>
              <a:endParaRPr lang="en-US" altLang="en-US" sz="32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21" name="Rectangle 32">
              <a:extLst>
                <a:ext uri="{FF2B5EF4-FFF2-40B4-BE49-F238E27FC236}">
                  <a16:creationId xmlns:a16="http://schemas.microsoft.com/office/drawing/2014/main" id="{CE610CB6-0D86-653C-B460-F02402D39819}"/>
                </a:ext>
              </a:extLst>
            </p:cNvPr>
            <p:cNvSpPr>
              <a:spLocks noChangeArrowheads="1"/>
            </p:cNvSpPr>
            <p:nvPr/>
          </p:nvSpPr>
          <p:spPr bwMode="auto">
            <a:xfrm>
              <a:off x="1306214" y="7961947"/>
              <a:ext cx="97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a:solidFill>
                    <a:schemeClr val="accent6"/>
                  </a:solidFill>
                  <a:latin typeface="+mj-lt"/>
                  <a:ea typeface="Tahoma"/>
                  <a:cs typeface="Tahoma" panose="020B0604030504040204" pitchFamily="34" charset="0"/>
                  <a:sym typeface="Arial" panose="020B0604020202020204" pitchFamily="34" charset="0"/>
                </a:rPr>
                <a:t>ET alone</a:t>
              </a:r>
              <a:endParaRPr lang="en-US" altLang="en-US" sz="3200" b="1" dirty="0">
                <a:solidFill>
                  <a:schemeClr val="accent6"/>
                </a:solidFill>
                <a:latin typeface="+mj-lt"/>
                <a:ea typeface="Tahoma"/>
                <a:cs typeface="Tahoma" panose="020B0604030504040204" pitchFamily="34" charset="0"/>
                <a:sym typeface="Arial" panose="020B0604020202020204" pitchFamily="34" charset="0"/>
              </a:endParaRPr>
            </a:p>
          </p:txBody>
        </p:sp>
        <p:sp>
          <p:nvSpPr>
            <p:cNvPr id="22" name="TextBox 21"/>
            <p:cNvSpPr txBox="1"/>
            <p:nvPr/>
          </p:nvSpPr>
          <p:spPr>
            <a:xfrm>
              <a:off x="8044417" y="7112029"/>
              <a:ext cx="1494320"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23" name="TextBox 22"/>
            <p:cNvSpPr txBox="1"/>
            <p:nvPr/>
          </p:nvSpPr>
          <p:spPr>
            <a:xfrm rot="16200000">
              <a:off x="1118036" y="4041057"/>
              <a:ext cx="1396600" cy="523220"/>
            </a:xfrm>
            <a:prstGeom prst="rect">
              <a:avLst/>
            </a:prstGeom>
            <a:noFill/>
          </p:spPr>
          <p:txBody>
            <a:bodyPr wrap="none" rtlCol="0">
              <a:spAutoFit/>
            </a:bodyPr>
            <a:lstStyle/>
            <a:p>
              <a:pPr algn="ctr"/>
              <a:r>
                <a:rPr lang="en-US" sz="2800" b="1" dirty="0" err="1">
                  <a:solidFill>
                    <a:schemeClr val="bg1"/>
                  </a:solidFill>
                </a:rPr>
                <a:t>iDFS</a:t>
              </a:r>
              <a:r>
                <a:rPr lang="en-US" sz="2800" b="1" dirty="0">
                  <a:solidFill>
                    <a:schemeClr val="bg1"/>
                  </a:solidFill>
                </a:rPr>
                <a:t> (%)</a:t>
              </a:r>
            </a:p>
          </p:txBody>
        </p:sp>
        <p:sp>
          <p:nvSpPr>
            <p:cNvPr id="24" name="Rectangle 31">
              <a:extLst>
                <a:ext uri="{FF2B5EF4-FFF2-40B4-BE49-F238E27FC236}">
                  <a16:creationId xmlns:a16="http://schemas.microsoft.com/office/drawing/2014/main" id="{2B7F0A35-6451-439E-1FE6-7414CCB7D19A}"/>
                </a:ext>
              </a:extLst>
            </p:cNvPr>
            <p:cNvSpPr>
              <a:spLocks noChangeArrowheads="1"/>
            </p:cNvSpPr>
            <p:nvPr/>
          </p:nvSpPr>
          <p:spPr bwMode="auto">
            <a:xfrm>
              <a:off x="1306214" y="7237375"/>
              <a:ext cx="1082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eaLnBrk="0" fontAlgn="base" hangingPunct="0">
                <a:spcBef>
                  <a:spcPct val="0"/>
                </a:spcBef>
                <a:spcAft>
                  <a:spcPct val="0"/>
                </a:spcAft>
                <a:defRPr/>
              </a:pPr>
              <a:r>
                <a:rPr lang="en-US" altLang="en-US" sz="2000" b="1" dirty="0">
                  <a:solidFill>
                    <a:schemeClr val="bg1"/>
                  </a:solidFill>
                  <a:latin typeface="+mj-lt"/>
                  <a:ea typeface="Tahoma"/>
                  <a:cs typeface="Tahoma" panose="020B0604030504040204" pitchFamily="34" charset="0"/>
                  <a:sym typeface="Arial" panose="020B0604020202020204" pitchFamily="34" charset="0"/>
                </a:rPr>
                <a:t>No. at risk</a:t>
              </a:r>
              <a:endParaRPr lang="en-US" altLang="en-US" sz="3200" b="1" dirty="0">
                <a:solidFill>
                  <a:schemeClr val="bg1"/>
                </a:solidFill>
                <a:latin typeface="+mj-lt"/>
                <a:ea typeface="Tahoma"/>
                <a:cs typeface="Tahoma" panose="020B0604030504040204" pitchFamily="34" charset="0"/>
                <a:sym typeface="Arial" panose="020B0604020202020204" pitchFamily="34" charset="0"/>
              </a:endParaRPr>
            </a:p>
          </p:txBody>
        </p:sp>
        <p:sp>
          <p:nvSpPr>
            <p:cNvPr id="27" name="Rectangle 31">
              <a:extLst>
                <a:ext uri="{FF2B5EF4-FFF2-40B4-BE49-F238E27FC236}">
                  <a16:creationId xmlns:a16="http://schemas.microsoft.com/office/drawing/2014/main" id="{2B7F0A35-6451-439E-1FE6-7414CCB7D19A}"/>
                </a:ext>
              </a:extLst>
            </p:cNvPr>
            <p:cNvSpPr>
              <a:spLocks noChangeArrowheads="1"/>
            </p:cNvSpPr>
            <p:nvPr/>
          </p:nvSpPr>
          <p:spPr bwMode="auto">
            <a:xfrm>
              <a:off x="6018219" y="3691160"/>
              <a:ext cx="772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6">
                      <a:lumMod val="75000"/>
                    </a:schemeClr>
                  </a:solidFill>
                  <a:latin typeface="+mj-lt"/>
                  <a:ea typeface="Tahoma"/>
                  <a:cs typeface="Tahoma" panose="020B0604030504040204" pitchFamily="34" charset="0"/>
                  <a:sym typeface="Arial" panose="020B0604020202020204" pitchFamily="34" charset="0"/>
                </a:rPr>
                <a:t>89.9%</a:t>
              </a:r>
              <a:endParaRPr lang="en-US" altLang="en-US" sz="3600" b="1" dirty="0">
                <a:solidFill>
                  <a:schemeClr val="accent6">
                    <a:lumMod val="75000"/>
                  </a:schemeClr>
                </a:solidFill>
                <a:latin typeface="+mj-lt"/>
                <a:ea typeface="Tahoma"/>
                <a:cs typeface="Tahoma" panose="020B0604030504040204" pitchFamily="34" charset="0"/>
                <a:sym typeface="Arial" panose="020B0604020202020204" pitchFamily="34" charset="0"/>
              </a:endParaRPr>
            </a:p>
          </p:txBody>
        </p:sp>
        <p:sp>
          <p:nvSpPr>
            <p:cNvPr id="28" name="Rectangle 31">
              <a:extLst>
                <a:ext uri="{FF2B5EF4-FFF2-40B4-BE49-F238E27FC236}">
                  <a16:creationId xmlns:a16="http://schemas.microsoft.com/office/drawing/2014/main" id="{2B7F0A35-6451-439E-1FE6-7414CCB7D19A}"/>
                </a:ext>
              </a:extLst>
            </p:cNvPr>
            <p:cNvSpPr>
              <a:spLocks noChangeArrowheads="1"/>
            </p:cNvSpPr>
            <p:nvPr/>
          </p:nvSpPr>
          <p:spPr bwMode="auto">
            <a:xfrm>
              <a:off x="7629504" y="4425253"/>
              <a:ext cx="772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6">
                      <a:lumMod val="75000"/>
                    </a:schemeClr>
                  </a:solidFill>
                  <a:latin typeface="+mj-lt"/>
                  <a:ea typeface="Tahoma"/>
                  <a:cs typeface="Tahoma" panose="020B0604030504040204" pitchFamily="34" charset="0"/>
                  <a:sym typeface="Arial" panose="020B0604020202020204" pitchFamily="34" charset="0"/>
                </a:rPr>
                <a:t>84.4%</a:t>
              </a:r>
              <a:endParaRPr lang="en-US" altLang="en-US" sz="3600" b="1" dirty="0">
                <a:solidFill>
                  <a:schemeClr val="accent6">
                    <a:lumMod val="75000"/>
                  </a:schemeClr>
                </a:solidFill>
                <a:latin typeface="+mj-lt"/>
                <a:ea typeface="Tahoma"/>
                <a:cs typeface="Tahoma" panose="020B0604030504040204" pitchFamily="34" charset="0"/>
                <a:sym typeface="Arial" panose="020B0604020202020204" pitchFamily="34" charset="0"/>
              </a:endParaRPr>
            </a:p>
          </p:txBody>
        </p:sp>
        <p:sp>
          <p:nvSpPr>
            <p:cNvPr id="29" name="Rectangle 31">
              <a:extLst>
                <a:ext uri="{FF2B5EF4-FFF2-40B4-BE49-F238E27FC236}">
                  <a16:creationId xmlns:a16="http://schemas.microsoft.com/office/drawing/2014/main" id="{2B7F0A35-6451-439E-1FE6-7414CCB7D19A}"/>
                </a:ext>
              </a:extLst>
            </p:cNvPr>
            <p:cNvSpPr>
              <a:spLocks noChangeArrowheads="1"/>
            </p:cNvSpPr>
            <p:nvPr/>
          </p:nvSpPr>
          <p:spPr bwMode="auto">
            <a:xfrm>
              <a:off x="9291853" y="5143500"/>
              <a:ext cx="772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6">
                      <a:lumMod val="75000"/>
                    </a:schemeClr>
                  </a:solidFill>
                  <a:latin typeface="+mj-lt"/>
                  <a:ea typeface="Tahoma"/>
                  <a:cs typeface="Tahoma" panose="020B0604030504040204" pitchFamily="34" charset="0"/>
                  <a:sym typeface="Arial" panose="020B0604020202020204" pitchFamily="34" charset="0"/>
                </a:rPr>
                <a:t>79.4%</a:t>
              </a:r>
              <a:endParaRPr lang="en-US" altLang="en-US" sz="3600" b="1" dirty="0">
                <a:solidFill>
                  <a:schemeClr val="accent6">
                    <a:lumMod val="75000"/>
                  </a:schemeClr>
                </a:solidFill>
                <a:latin typeface="+mj-lt"/>
                <a:ea typeface="Tahoma"/>
                <a:cs typeface="Tahoma" panose="020B0604030504040204" pitchFamily="34" charset="0"/>
                <a:sym typeface="Arial" panose="020B0604020202020204" pitchFamily="34" charset="0"/>
              </a:endParaRPr>
            </a:p>
          </p:txBody>
        </p:sp>
        <p:sp>
          <p:nvSpPr>
            <p:cNvPr id="31" name="Rectangle 31">
              <a:extLst>
                <a:ext uri="{FF2B5EF4-FFF2-40B4-BE49-F238E27FC236}">
                  <a16:creationId xmlns:a16="http://schemas.microsoft.com/office/drawing/2014/main" id="{2B7F0A35-6451-439E-1FE6-7414CCB7D19A}"/>
                </a:ext>
              </a:extLst>
            </p:cNvPr>
            <p:cNvSpPr>
              <a:spLocks noChangeArrowheads="1"/>
            </p:cNvSpPr>
            <p:nvPr/>
          </p:nvSpPr>
          <p:spPr bwMode="auto">
            <a:xfrm>
              <a:off x="6058797" y="2796041"/>
              <a:ext cx="772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1"/>
                  </a:solidFill>
                  <a:latin typeface="+mj-lt"/>
                  <a:ea typeface="Tahoma"/>
                  <a:cs typeface="Tahoma" panose="020B0604030504040204" pitchFamily="34" charset="0"/>
                  <a:sym typeface="Arial" panose="020B0604020202020204" pitchFamily="34" charset="0"/>
                </a:rPr>
                <a:t>92.7%</a:t>
              </a:r>
              <a:endParaRPr lang="en-US" altLang="en-US" sz="36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33" name="Rectangle 31">
              <a:extLst>
                <a:ext uri="{FF2B5EF4-FFF2-40B4-BE49-F238E27FC236}">
                  <a16:creationId xmlns:a16="http://schemas.microsoft.com/office/drawing/2014/main" id="{2B7F0A35-6451-439E-1FE6-7414CCB7D19A}"/>
                </a:ext>
              </a:extLst>
            </p:cNvPr>
            <p:cNvSpPr>
              <a:spLocks noChangeArrowheads="1"/>
            </p:cNvSpPr>
            <p:nvPr/>
          </p:nvSpPr>
          <p:spPr bwMode="auto">
            <a:xfrm>
              <a:off x="7756375" y="3299559"/>
              <a:ext cx="772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1"/>
                  </a:solidFill>
                  <a:latin typeface="+mj-lt"/>
                  <a:ea typeface="Tahoma"/>
                  <a:cs typeface="Tahoma" panose="020B0604030504040204" pitchFamily="34" charset="0"/>
                  <a:sym typeface="Arial" panose="020B0604020202020204" pitchFamily="34" charset="0"/>
                </a:rPr>
                <a:t>89.2%</a:t>
              </a:r>
              <a:endParaRPr lang="en-US" altLang="en-US" sz="36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34" name="Rectangle 31">
              <a:extLst>
                <a:ext uri="{FF2B5EF4-FFF2-40B4-BE49-F238E27FC236}">
                  <a16:creationId xmlns:a16="http://schemas.microsoft.com/office/drawing/2014/main" id="{2B7F0A35-6451-439E-1FE6-7414CCB7D19A}"/>
                </a:ext>
              </a:extLst>
            </p:cNvPr>
            <p:cNvSpPr>
              <a:spLocks noChangeArrowheads="1"/>
            </p:cNvSpPr>
            <p:nvPr/>
          </p:nvSpPr>
          <p:spPr bwMode="auto">
            <a:xfrm>
              <a:off x="9391414" y="3730035"/>
              <a:ext cx="772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1"/>
                  </a:solidFill>
                  <a:latin typeface="+mj-lt"/>
                  <a:ea typeface="Tahoma"/>
                  <a:cs typeface="Tahoma" panose="020B0604030504040204" pitchFamily="34" charset="0"/>
                  <a:sym typeface="Arial" panose="020B0604020202020204" pitchFamily="34" charset="0"/>
                </a:rPr>
                <a:t>85.8%</a:t>
              </a:r>
              <a:endParaRPr lang="en-US" altLang="en-US" sz="36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299" name="Freeform 6"/>
            <p:cNvSpPr>
              <a:spLocks/>
            </p:cNvSpPr>
            <p:nvPr/>
          </p:nvSpPr>
          <p:spPr bwMode="auto">
            <a:xfrm>
              <a:off x="2813053" y="1679575"/>
              <a:ext cx="12172952" cy="5060950"/>
            </a:xfrm>
            <a:custGeom>
              <a:avLst/>
              <a:gdLst>
                <a:gd name="T0" fmla="*/ 0 w 7668"/>
                <a:gd name="T1" fmla="*/ 0 h 3188"/>
                <a:gd name="T2" fmla="*/ 0 w 7668"/>
                <a:gd name="T3" fmla="*/ 3188 h 3188"/>
                <a:gd name="T4" fmla="*/ 7668 w 7668"/>
                <a:gd name="T5" fmla="*/ 3188 h 3188"/>
              </a:gdLst>
              <a:ahLst/>
              <a:cxnLst>
                <a:cxn ang="0">
                  <a:pos x="T0" y="T1"/>
                </a:cxn>
                <a:cxn ang="0">
                  <a:pos x="T2" y="T3"/>
                </a:cxn>
                <a:cxn ang="0">
                  <a:pos x="T4" y="T5"/>
                </a:cxn>
              </a:cxnLst>
              <a:rect l="0" t="0" r="r" b="b"/>
              <a:pathLst>
                <a:path w="7668" h="3188">
                  <a:moveTo>
                    <a:pt x="0" y="0"/>
                  </a:moveTo>
                  <a:lnTo>
                    <a:pt x="0" y="3188"/>
                  </a:lnTo>
                  <a:lnTo>
                    <a:pt x="7668" y="3188"/>
                  </a:lnTo>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7"/>
            <p:cNvSpPr>
              <a:spLocks noChangeShapeType="1"/>
            </p:cNvSpPr>
            <p:nvPr/>
          </p:nvSpPr>
          <p:spPr bwMode="auto">
            <a:xfrm>
              <a:off x="2727328" y="6740525"/>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8"/>
            <p:cNvSpPr>
              <a:spLocks noChangeShapeType="1"/>
            </p:cNvSpPr>
            <p:nvPr/>
          </p:nvSpPr>
          <p:spPr bwMode="auto">
            <a:xfrm flipV="1">
              <a:off x="2813053"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Rectangle 9"/>
            <p:cNvSpPr>
              <a:spLocks noChangeArrowheads="1"/>
            </p:cNvSpPr>
            <p:nvPr/>
          </p:nvSpPr>
          <p:spPr bwMode="auto">
            <a:xfrm>
              <a:off x="2478090" y="6543675"/>
              <a:ext cx="317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3" name="Rectangle 10"/>
            <p:cNvSpPr>
              <a:spLocks noChangeArrowheads="1"/>
            </p:cNvSpPr>
            <p:nvPr/>
          </p:nvSpPr>
          <p:spPr bwMode="auto">
            <a:xfrm>
              <a:off x="2745782" y="683095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itchFamily="34" charset="0"/>
                  <a:cs typeface="Arial" pitchFamily="34" charset="0"/>
                </a:rPr>
                <a:t>0</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04" name="Line 11"/>
            <p:cNvSpPr>
              <a:spLocks noChangeShapeType="1"/>
            </p:cNvSpPr>
            <p:nvPr/>
          </p:nvSpPr>
          <p:spPr bwMode="auto">
            <a:xfrm flipV="1">
              <a:off x="4008758"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Rectangle 12"/>
            <p:cNvSpPr>
              <a:spLocks noChangeArrowheads="1"/>
            </p:cNvSpPr>
            <p:nvPr/>
          </p:nvSpPr>
          <p:spPr bwMode="auto">
            <a:xfrm>
              <a:off x="3927914" y="6830950"/>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itchFamily="34" charset="0"/>
                  <a:cs typeface="Arial" pitchFamily="34" charset="0"/>
                </a:rPr>
                <a:t>6</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06" name="Line 13"/>
            <p:cNvSpPr>
              <a:spLocks noChangeShapeType="1"/>
            </p:cNvSpPr>
            <p:nvPr/>
          </p:nvSpPr>
          <p:spPr bwMode="auto">
            <a:xfrm flipV="1">
              <a:off x="5204463"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Rectangle 14"/>
            <p:cNvSpPr>
              <a:spLocks noChangeArrowheads="1"/>
            </p:cNvSpPr>
            <p:nvPr/>
          </p:nvSpPr>
          <p:spPr bwMode="auto">
            <a:xfrm>
              <a:off x="5026917" y="6830950"/>
              <a:ext cx="31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itchFamily="34" charset="0"/>
                  <a:cs typeface="Arial" pitchFamily="34" charset="0"/>
                </a:rPr>
                <a:t>12</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08" name="Line 15"/>
            <p:cNvSpPr>
              <a:spLocks noChangeShapeType="1"/>
            </p:cNvSpPr>
            <p:nvPr/>
          </p:nvSpPr>
          <p:spPr bwMode="auto">
            <a:xfrm flipV="1">
              <a:off x="6400168"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Rectangle 16"/>
            <p:cNvSpPr>
              <a:spLocks noChangeArrowheads="1"/>
            </p:cNvSpPr>
            <p:nvPr/>
          </p:nvSpPr>
          <p:spPr bwMode="auto">
            <a:xfrm>
              <a:off x="6245786" y="6830950"/>
              <a:ext cx="31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itchFamily="34" charset="0"/>
                  <a:cs typeface="Arial" pitchFamily="34" charset="0"/>
                </a:rPr>
                <a:t>18</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10" name="Line 17"/>
            <p:cNvSpPr>
              <a:spLocks noChangeShapeType="1"/>
            </p:cNvSpPr>
            <p:nvPr/>
          </p:nvSpPr>
          <p:spPr bwMode="auto">
            <a:xfrm flipV="1">
              <a:off x="7595873"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8"/>
            <p:cNvSpPr>
              <a:spLocks noChangeArrowheads="1"/>
            </p:cNvSpPr>
            <p:nvPr/>
          </p:nvSpPr>
          <p:spPr bwMode="auto">
            <a:xfrm>
              <a:off x="7429031" y="6830950"/>
              <a:ext cx="31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24</a:t>
              </a:r>
              <a:endParaRPr kumimoji="0" lang="en-US" altLang="en-US" sz="2000" b="0" i="0" u="none" strike="noStrike" cap="none" normalizeH="0" baseline="0">
                <a:ln>
                  <a:noFill/>
                </a:ln>
                <a:solidFill>
                  <a:schemeClr val="tx1"/>
                </a:solidFill>
                <a:effectLst/>
                <a:latin typeface="Arial" pitchFamily="34" charset="0"/>
                <a:cs typeface="Arial" pitchFamily="34" charset="0"/>
              </a:endParaRPr>
            </a:p>
          </p:txBody>
        </p:sp>
        <p:sp>
          <p:nvSpPr>
            <p:cNvPr id="312" name="Line 19"/>
            <p:cNvSpPr>
              <a:spLocks noChangeShapeType="1"/>
            </p:cNvSpPr>
            <p:nvPr/>
          </p:nvSpPr>
          <p:spPr bwMode="auto">
            <a:xfrm flipV="1">
              <a:off x="8791578"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Rectangle 20"/>
            <p:cNvSpPr>
              <a:spLocks noChangeArrowheads="1"/>
            </p:cNvSpPr>
            <p:nvPr/>
          </p:nvSpPr>
          <p:spPr bwMode="auto">
            <a:xfrm>
              <a:off x="8612276" y="6830950"/>
              <a:ext cx="31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itchFamily="34" charset="0"/>
                  <a:cs typeface="Arial" pitchFamily="34" charset="0"/>
                </a:rPr>
                <a:t>30</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16" name="Line 23"/>
            <p:cNvSpPr>
              <a:spLocks noChangeShapeType="1"/>
            </p:cNvSpPr>
            <p:nvPr/>
          </p:nvSpPr>
          <p:spPr bwMode="auto">
            <a:xfrm flipV="1">
              <a:off x="9987283"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Rectangle 24"/>
            <p:cNvSpPr>
              <a:spLocks noChangeArrowheads="1"/>
            </p:cNvSpPr>
            <p:nvPr/>
          </p:nvSpPr>
          <p:spPr bwMode="auto">
            <a:xfrm>
              <a:off x="9831146" y="6830950"/>
              <a:ext cx="31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36</a:t>
              </a:r>
              <a:endParaRPr kumimoji="0" lang="en-US" altLang="en-US" sz="2000" b="0" i="0" u="none" strike="noStrike" cap="none" normalizeH="0" baseline="0">
                <a:ln>
                  <a:noFill/>
                </a:ln>
                <a:solidFill>
                  <a:schemeClr val="tx1"/>
                </a:solidFill>
                <a:effectLst/>
                <a:latin typeface="Arial" pitchFamily="34" charset="0"/>
                <a:cs typeface="Arial" pitchFamily="34" charset="0"/>
              </a:endParaRPr>
            </a:p>
          </p:txBody>
        </p:sp>
        <p:sp>
          <p:nvSpPr>
            <p:cNvPr id="318" name="Line 25"/>
            <p:cNvSpPr>
              <a:spLocks noChangeShapeType="1"/>
            </p:cNvSpPr>
            <p:nvPr/>
          </p:nvSpPr>
          <p:spPr bwMode="auto">
            <a:xfrm flipV="1">
              <a:off x="11182988"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Rectangle 26"/>
            <p:cNvSpPr>
              <a:spLocks noChangeArrowheads="1"/>
            </p:cNvSpPr>
            <p:nvPr/>
          </p:nvSpPr>
          <p:spPr bwMode="auto">
            <a:xfrm>
              <a:off x="11026263" y="6830950"/>
              <a:ext cx="31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itchFamily="34" charset="0"/>
                  <a:cs typeface="Arial" pitchFamily="34" charset="0"/>
                </a:rPr>
                <a:t>42</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22" name="Line 29"/>
            <p:cNvSpPr>
              <a:spLocks noChangeShapeType="1"/>
            </p:cNvSpPr>
            <p:nvPr/>
          </p:nvSpPr>
          <p:spPr bwMode="auto">
            <a:xfrm flipV="1">
              <a:off x="14770105"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Rectangle 30"/>
            <p:cNvSpPr>
              <a:spLocks noChangeArrowheads="1"/>
            </p:cNvSpPr>
            <p:nvPr/>
          </p:nvSpPr>
          <p:spPr bwMode="auto">
            <a:xfrm>
              <a:off x="14623500" y="6830950"/>
              <a:ext cx="31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itchFamily="34" charset="0"/>
                  <a:cs typeface="Arial" pitchFamily="34" charset="0"/>
                </a:rPr>
                <a:t>60</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24" name="Line 31"/>
            <p:cNvSpPr>
              <a:spLocks noChangeShapeType="1"/>
            </p:cNvSpPr>
            <p:nvPr/>
          </p:nvSpPr>
          <p:spPr bwMode="auto">
            <a:xfrm flipV="1">
              <a:off x="12378693"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Rectangle 32"/>
            <p:cNvSpPr>
              <a:spLocks noChangeArrowheads="1"/>
            </p:cNvSpPr>
            <p:nvPr/>
          </p:nvSpPr>
          <p:spPr bwMode="auto">
            <a:xfrm>
              <a:off x="12233258" y="6830950"/>
              <a:ext cx="31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48</a:t>
              </a:r>
              <a:endParaRPr kumimoji="0" lang="en-US" altLang="en-US" sz="2000" b="0" i="0" u="none" strike="noStrike" cap="none" normalizeH="0" baseline="0">
                <a:ln>
                  <a:noFill/>
                </a:ln>
                <a:solidFill>
                  <a:schemeClr val="tx1"/>
                </a:solidFill>
                <a:effectLst/>
                <a:latin typeface="Arial" pitchFamily="34" charset="0"/>
                <a:cs typeface="Arial" pitchFamily="34" charset="0"/>
              </a:endParaRPr>
            </a:p>
          </p:txBody>
        </p:sp>
        <p:sp>
          <p:nvSpPr>
            <p:cNvPr id="326" name="Line 33"/>
            <p:cNvSpPr>
              <a:spLocks noChangeShapeType="1"/>
            </p:cNvSpPr>
            <p:nvPr/>
          </p:nvSpPr>
          <p:spPr bwMode="auto">
            <a:xfrm flipV="1">
              <a:off x="13574398" y="674687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Rectangle 34"/>
            <p:cNvSpPr>
              <a:spLocks noChangeArrowheads="1"/>
            </p:cNvSpPr>
            <p:nvPr/>
          </p:nvSpPr>
          <p:spPr bwMode="auto">
            <a:xfrm>
              <a:off x="13404628" y="6830950"/>
              <a:ext cx="310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54</a:t>
              </a:r>
              <a:endParaRPr kumimoji="0" lang="en-US" altLang="en-US" sz="2000" b="0" i="0" u="none" strike="noStrike" cap="none" normalizeH="0" baseline="0">
                <a:ln>
                  <a:noFill/>
                </a:ln>
                <a:solidFill>
                  <a:schemeClr val="tx1"/>
                </a:solidFill>
                <a:effectLst/>
                <a:latin typeface="Arial" pitchFamily="34" charset="0"/>
                <a:cs typeface="Arial" pitchFamily="34" charset="0"/>
              </a:endParaRPr>
            </a:p>
          </p:txBody>
        </p:sp>
        <p:sp>
          <p:nvSpPr>
            <p:cNvPr id="328" name="Line 35"/>
            <p:cNvSpPr>
              <a:spLocks noChangeShapeType="1"/>
            </p:cNvSpPr>
            <p:nvPr/>
          </p:nvSpPr>
          <p:spPr bwMode="auto">
            <a:xfrm>
              <a:off x="2727328" y="5756275"/>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Rectangle 36"/>
            <p:cNvSpPr>
              <a:spLocks noChangeArrowheads="1"/>
            </p:cNvSpPr>
            <p:nvPr/>
          </p:nvSpPr>
          <p:spPr bwMode="auto">
            <a:xfrm>
              <a:off x="2325690" y="5562600"/>
              <a:ext cx="4730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20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0" name="Line 37"/>
            <p:cNvSpPr>
              <a:spLocks noChangeShapeType="1"/>
            </p:cNvSpPr>
            <p:nvPr/>
          </p:nvSpPr>
          <p:spPr bwMode="auto">
            <a:xfrm>
              <a:off x="2727328" y="4752975"/>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Rectangle 38"/>
            <p:cNvSpPr>
              <a:spLocks noChangeArrowheads="1"/>
            </p:cNvSpPr>
            <p:nvPr/>
          </p:nvSpPr>
          <p:spPr bwMode="auto">
            <a:xfrm>
              <a:off x="2325690" y="4559300"/>
              <a:ext cx="4730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40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2" name="Line 39"/>
            <p:cNvSpPr>
              <a:spLocks noChangeShapeType="1"/>
            </p:cNvSpPr>
            <p:nvPr/>
          </p:nvSpPr>
          <p:spPr bwMode="auto">
            <a:xfrm>
              <a:off x="2727328" y="3778250"/>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Rectangle 40"/>
            <p:cNvSpPr>
              <a:spLocks noChangeArrowheads="1"/>
            </p:cNvSpPr>
            <p:nvPr/>
          </p:nvSpPr>
          <p:spPr bwMode="auto">
            <a:xfrm>
              <a:off x="2325690" y="3581400"/>
              <a:ext cx="4730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60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4" name="Line 41"/>
            <p:cNvSpPr>
              <a:spLocks noChangeShapeType="1"/>
            </p:cNvSpPr>
            <p:nvPr/>
          </p:nvSpPr>
          <p:spPr bwMode="auto">
            <a:xfrm>
              <a:off x="2727328" y="2759075"/>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Rectangle 42"/>
            <p:cNvSpPr>
              <a:spLocks noChangeArrowheads="1"/>
            </p:cNvSpPr>
            <p:nvPr/>
          </p:nvSpPr>
          <p:spPr bwMode="auto">
            <a:xfrm>
              <a:off x="2325690" y="2562225"/>
              <a:ext cx="4730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80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6" name="Line 43"/>
            <p:cNvSpPr>
              <a:spLocks noChangeShapeType="1"/>
            </p:cNvSpPr>
            <p:nvPr/>
          </p:nvSpPr>
          <p:spPr bwMode="auto">
            <a:xfrm>
              <a:off x="2727328" y="1784350"/>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Rectangle 44"/>
            <p:cNvSpPr>
              <a:spLocks noChangeArrowheads="1"/>
            </p:cNvSpPr>
            <p:nvPr/>
          </p:nvSpPr>
          <p:spPr bwMode="auto">
            <a:xfrm>
              <a:off x="2170115" y="1587500"/>
              <a:ext cx="628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itchFamily="34" charset="0"/>
                  <a:cs typeface="Arial" pitchFamily="34" charset="0"/>
                </a:rPr>
                <a:t>100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8" name="Line 45"/>
            <p:cNvSpPr>
              <a:spLocks noChangeShapeType="1"/>
            </p:cNvSpPr>
            <p:nvPr/>
          </p:nvSpPr>
          <p:spPr bwMode="auto">
            <a:xfrm>
              <a:off x="6800853" y="3396342"/>
              <a:ext cx="0" cy="2996707"/>
            </a:xfrm>
            <a:prstGeom prst="line">
              <a:avLst/>
            </a:prstGeom>
            <a:noFill/>
            <a:ln w="1905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Line 46"/>
            <p:cNvSpPr>
              <a:spLocks noChangeShapeType="1"/>
            </p:cNvSpPr>
            <p:nvPr/>
          </p:nvSpPr>
          <p:spPr bwMode="auto">
            <a:xfrm>
              <a:off x="8436845" y="3906982"/>
              <a:ext cx="0" cy="2431351"/>
            </a:xfrm>
            <a:prstGeom prst="line">
              <a:avLst/>
            </a:prstGeom>
            <a:noFill/>
            <a:ln w="1905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Line 47"/>
            <p:cNvSpPr>
              <a:spLocks noChangeShapeType="1"/>
            </p:cNvSpPr>
            <p:nvPr/>
          </p:nvSpPr>
          <p:spPr bwMode="auto">
            <a:xfrm>
              <a:off x="10080836" y="4358244"/>
              <a:ext cx="0" cy="2034806"/>
            </a:xfrm>
            <a:prstGeom prst="line">
              <a:avLst/>
            </a:prstGeom>
            <a:noFill/>
            <a:ln w="1905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31">
              <a:extLst>
                <a:ext uri="{FF2B5EF4-FFF2-40B4-BE49-F238E27FC236}">
                  <a16:creationId xmlns:a16="http://schemas.microsoft.com/office/drawing/2014/main" id="{2B7F0A35-6451-439E-1FE6-7414CCB7D19A}"/>
                </a:ext>
              </a:extLst>
            </p:cNvPr>
            <p:cNvSpPr>
              <a:spLocks noChangeArrowheads="1"/>
            </p:cNvSpPr>
            <p:nvPr/>
          </p:nvSpPr>
          <p:spPr bwMode="auto">
            <a:xfrm>
              <a:off x="2454594" y="7615973"/>
              <a:ext cx="12907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tabLst>
                  <a:tab pos="1543050" algn="ctr"/>
                  <a:tab pos="2743200" algn="ctr"/>
                  <a:tab pos="3943350" algn="ctr"/>
                  <a:tab pos="5141913" algn="ctr"/>
                  <a:tab pos="6342063" algn="ctr"/>
                  <a:tab pos="7540625" algn="ctr"/>
                  <a:tab pos="8693150" algn="ctr"/>
                  <a:tab pos="9891713" algn="ctr"/>
                  <a:tab pos="11139488" algn="ctr"/>
                  <a:tab pos="12290425" algn="ctr"/>
                </a:tabLst>
                <a:defRPr/>
              </a:pPr>
              <a:r>
                <a:rPr lang="en-US" altLang="en-US" sz="2000" b="1" dirty="0">
                  <a:solidFill>
                    <a:schemeClr val="bg1"/>
                  </a:solidFill>
                  <a:latin typeface="+mj-lt"/>
                  <a:ea typeface="Tahoma"/>
                  <a:cs typeface="Tahoma" panose="020B0604030504040204" pitchFamily="34" charset="0"/>
                  <a:sym typeface="Arial" panose="020B0604020202020204" pitchFamily="34" charset="0"/>
                </a:rPr>
                <a:t>2808	2620	2548	2478	2407	2345	2214	1229	521	79	0</a:t>
              </a:r>
              <a:endParaRPr lang="en-US" altLang="en-US" sz="3200" b="1" dirty="0">
                <a:solidFill>
                  <a:schemeClr val="bg1"/>
                </a:solidFill>
                <a:latin typeface="+mj-lt"/>
                <a:ea typeface="Tahoma"/>
                <a:cs typeface="Tahoma" panose="020B0604030504040204" pitchFamily="34" charset="0"/>
                <a:sym typeface="Arial" panose="020B0604020202020204" pitchFamily="34" charset="0"/>
              </a:endParaRPr>
            </a:p>
          </p:txBody>
        </p:sp>
        <p:sp>
          <p:nvSpPr>
            <p:cNvPr id="26" name="Rectangle 31">
              <a:extLst>
                <a:ext uri="{FF2B5EF4-FFF2-40B4-BE49-F238E27FC236}">
                  <a16:creationId xmlns:a16="http://schemas.microsoft.com/office/drawing/2014/main" id="{2B7F0A35-6451-439E-1FE6-7414CCB7D19A}"/>
                </a:ext>
              </a:extLst>
            </p:cNvPr>
            <p:cNvSpPr>
              <a:spLocks noChangeArrowheads="1"/>
            </p:cNvSpPr>
            <p:nvPr/>
          </p:nvSpPr>
          <p:spPr bwMode="auto">
            <a:xfrm>
              <a:off x="2454594" y="7949240"/>
              <a:ext cx="12907326" cy="32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tabLst>
                  <a:tab pos="1543050" algn="ctr"/>
                  <a:tab pos="2743200" algn="ctr"/>
                  <a:tab pos="3943350" algn="ctr"/>
                  <a:tab pos="5141913" algn="ctr"/>
                  <a:tab pos="6281738" algn="ctr"/>
                  <a:tab pos="7540625" algn="ctr"/>
                  <a:tab pos="8693150" algn="ctr"/>
                  <a:tab pos="9832975" algn="ctr"/>
                  <a:tab pos="11139488" algn="ctr"/>
                  <a:tab pos="12290425" algn="ctr"/>
                </a:tabLst>
                <a:defRPr/>
              </a:pPr>
              <a:r>
                <a:rPr lang="en-US" altLang="en-US" sz="2000" b="1" dirty="0">
                  <a:solidFill>
                    <a:schemeClr val="bg1"/>
                  </a:solidFill>
                  <a:latin typeface="+mj-lt"/>
                  <a:ea typeface="Tahoma"/>
                  <a:cs typeface="Tahoma" panose="020B0604030504040204" pitchFamily="34" charset="0"/>
                  <a:sym typeface="Arial" panose="020B0604020202020204" pitchFamily="34" charset="0"/>
                </a:rPr>
                <a:t>2829	2652	2572	2474	2374	 2281	2103	1201	 512	82	0</a:t>
              </a:r>
              <a:endParaRPr lang="en-US" altLang="en-US" sz="3200" b="1" dirty="0">
                <a:solidFill>
                  <a:schemeClr val="bg1"/>
                </a:solidFill>
                <a:latin typeface="+mj-lt"/>
                <a:ea typeface="Tahoma"/>
                <a:cs typeface="Tahoma" panose="020B0604030504040204" pitchFamily="34" charset="0"/>
                <a:sym typeface="Arial" panose="020B0604020202020204" pitchFamily="34" charset="0"/>
              </a:endParaRPr>
            </a:p>
          </p:txBody>
        </p:sp>
        <p:grpSp>
          <p:nvGrpSpPr>
            <p:cNvPr id="3072" name="Group 5"/>
            <p:cNvGrpSpPr>
              <a:grpSpLocks noChangeAspect="1"/>
            </p:cNvGrpSpPr>
            <p:nvPr/>
          </p:nvGrpSpPr>
          <p:grpSpPr bwMode="auto">
            <a:xfrm>
              <a:off x="2770188" y="1784350"/>
              <a:ext cx="11804650" cy="4975225"/>
              <a:chOff x="1745" y="1124"/>
              <a:chExt cx="7436" cy="3134"/>
            </a:xfrm>
          </p:grpSpPr>
          <p:grpSp>
            <p:nvGrpSpPr>
              <p:cNvPr id="3075" name="Group 206"/>
              <p:cNvGrpSpPr>
                <a:grpSpLocks/>
              </p:cNvGrpSpPr>
              <p:nvPr/>
            </p:nvGrpSpPr>
            <p:grpSpPr bwMode="auto">
              <a:xfrm>
                <a:off x="1745" y="1124"/>
                <a:ext cx="7388" cy="3134"/>
                <a:chOff x="1745" y="1124"/>
                <a:chExt cx="7388" cy="3134"/>
              </a:xfrm>
            </p:grpSpPr>
            <p:sp>
              <p:nvSpPr>
                <p:cNvPr id="3342" name="Freeform 6"/>
                <p:cNvSpPr>
                  <a:spLocks/>
                </p:cNvSpPr>
                <p:nvPr/>
              </p:nvSpPr>
              <p:spPr bwMode="auto">
                <a:xfrm>
                  <a:off x="2215" y="1432"/>
                  <a:ext cx="5234" cy="2564"/>
                </a:xfrm>
                <a:custGeom>
                  <a:avLst/>
                  <a:gdLst>
                    <a:gd name="T0" fmla="*/ 0 w 5234"/>
                    <a:gd name="T1" fmla="*/ 0 h 2564"/>
                    <a:gd name="T2" fmla="*/ 0 w 5234"/>
                    <a:gd name="T3" fmla="*/ 2564 h 2564"/>
                    <a:gd name="T4" fmla="*/ 5234 w 5234"/>
                    <a:gd name="T5" fmla="*/ 2564 h 2564"/>
                  </a:gdLst>
                  <a:ahLst/>
                  <a:cxnLst>
                    <a:cxn ang="0">
                      <a:pos x="T0" y="T1"/>
                    </a:cxn>
                    <a:cxn ang="0">
                      <a:pos x="T2" y="T3"/>
                    </a:cxn>
                    <a:cxn ang="0">
                      <a:pos x="T4" y="T5"/>
                    </a:cxn>
                  </a:cxnLst>
                  <a:rect l="0" t="0" r="r" b="b"/>
                  <a:pathLst>
                    <a:path w="5234" h="2564">
                      <a:moveTo>
                        <a:pt x="0" y="0"/>
                      </a:moveTo>
                      <a:lnTo>
                        <a:pt x="0" y="2564"/>
                      </a:lnTo>
                      <a:lnTo>
                        <a:pt x="5234" y="2564"/>
                      </a:lnTo>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3" name="Line 7"/>
                <p:cNvSpPr>
                  <a:spLocks noChangeShapeType="1"/>
                </p:cNvSpPr>
                <p:nvPr/>
              </p:nvSpPr>
              <p:spPr bwMode="auto">
                <a:xfrm>
                  <a:off x="2219"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4" name="Line 8"/>
                <p:cNvSpPr>
                  <a:spLocks noChangeShapeType="1"/>
                </p:cNvSpPr>
                <p:nvPr/>
              </p:nvSpPr>
              <p:spPr bwMode="auto">
                <a:xfrm flipH="1">
                  <a:off x="2147" y="3990"/>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5" name="Rectangle 9"/>
                <p:cNvSpPr>
                  <a:spLocks noChangeArrowheads="1"/>
                </p:cNvSpPr>
                <p:nvPr/>
              </p:nvSpPr>
              <p:spPr bwMode="auto">
                <a:xfrm>
                  <a:off x="2179" y="4022"/>
                  <a:ext cx="16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46" name="Line 10"/>
                <p:cNvSpPr>
                  <a:spLocks noChangeShapeType="1"/>
                </p:cNvSpPr>
                <p:nvPr/>
              </p:nvSpPr>
              <p:spPr bwMode="auto">
                <a:xfrm>
                  <a:off x="2725"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7" name="Rectangle 11"/>
                <p:cNvSpPr>
                  <a:spLocks noChangeArrowheads="1"/>
                </p:cNvSpPr>
                <p:nvPr/>
              </p:nvSpPr>
              <p:spPr bwMode="auto">
                <a:xfrm>
                  <a:off x="2683" y="4022"/>
                  <a:ext cx="16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48" name="Line 12"/>
                <p:cNvSpPr>
                  <a:spLocks noChangeShapeType="1"/>
                </p:cNvSpPr>
                <p:nvPr/>
              </p:nvSpPr>
              <p:spPr bwMode="auto">
                <a:xfrm>
                  <a:off x="3247"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9" name="Rectangle 13"/>
                <p:cNvSpPr>
                  <a:spLocks noChangeArrowheads="1"/>
                </p:cNvSpPr>
                <p:nvPr/>
              </p:nvSpPr>
              <p:spPr bwMode="auto">
                <a:xfrm>
                  <a:off x="3165" y="4022"/>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12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50" name="Line 14"/>
                <p:cNvSpPr>
                  <a:spLocks noChangeShapeType="1"/>
                </p:cNvSpPr>
                <p:nvPr/>
              </p:nvSpPr>
              <p:spPr bwMode="auto">
                <a:xfrm>
                  <a:off x="3757"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1" name="Rectangle 15"/>
                <p:cNvSpPr>
                  <a:spLocks noChangeArrowheads="1"/>
                </p:cNvSpPr>
                <p:nvPr/>
              </p:nvSpPr>
              <p:spPr bwMode="auto">
                <a:xfrm>
                  <a:off x="3675" y="4022"/>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18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52" name="Line 16"/>
                <p:cNvSpPr>
                  <a:spLocks noChangeShapeType="1"/>
                </p:cNvSpPr>
                <p:nvPr/>
              </p:nvSpPr>
              <p:spPr bwMode="auto">
                <a:xfrm>
                  <a:off x="4269"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3" name="Rectangle 17"/>
                <p:cNvSpPr>
                  <a:spLocks noChangeArrowheads="1"/>
                </p:cNvSpPr>
                <p:nvPr/>
              </p:nvSpPr>
              <p:spPr bwMode="auto">
                <a:xfrm>
                  <a:off x="4187" y="4022"/>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24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54" name="Line 18"/>
                <p:cNvSpPr>
                  <a:spLocks noChangeShapeType="1"/>
                </p:cNvSpPr>
                <p:nvPr/>
              </p:nvSpPr>
              <p:spPr bwMode="auto">
                <a:xfrm>
                  <a:off x="4805"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5" name="Rectangle 19"/>
                <p:cNvSpPr>
                  <a:spLocks noChangeArrowheads="1"/>
                </p:cNvSpPr>
                <p:nvPr/>
              </p:nvSpPr>
              <p:spPr bwMode="auto">
                <a:xfrm>
                  <a:off x="4723" y="4022"/>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30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56" name="Line 20"/>
                <p:cNvSpPr>
                  <a:spLocks noChangeShapeType="1"/>
                </p:cNvSpPr>
                <p:nvPr/>
              </p:nvSpPr>
              <p:spPr bwMode="auto">
                <a:xfrm>
                  <a:off x="7371"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7" name="Rectangle 21"/>
                <p:cNvSpPr>
                  <a:spLocks noChangeArrowheads="1"/>
                </p:cNvSpPr>
                <p:nvPr/>
              </p:nvSpPr>
              <p:spPr bwMode="auto">
                <a:xfrm>
                  <a:off x="7289" y="4022"/>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60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58" name="Line 22"/>
                <p:cNvSpPr>
                  <a:spLocks noChangeShapeType="1"/>
                </p:cNvSpPr>
                <p:nvPr/>
              </p:nvSpPr>
              <p:spPr bwMode="auto">
                <a:xfrm>
                  <a:off x="5319"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9" name="Rectangle 23"/>
                <p:cNvSpPr>
                  <a:spLocks noChangeArrowheads="1"/>
                </p:cNvSpPr>
                <p:nvPr/>
              </p:nvSpPr>
              <p:spPr bwMode="auto">
                <a:xfrm>
                  <a:off x="5237" y="4022"/>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36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60" name="Line 24"/>
                <p:cNvSpPr>
                  <a:spLocks noChangeShapeType="1"/>
                </p:cNvSpPr>
                <p:nvPr/>
              </p:nvSpPr>
              <p:spPr bwMode="auto">
                <a:xfrm>
                  <a:off x="5827"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1" name="Rectangle 25"/>
                <p:cNvSpPr>
                  <a:spLocks noChangeArrowheads="1"/>
                </p:cNvSpPr>
                <p:nvPr/>
              </p:nvSpPr>
              <p:spPr bwMode="auto">
                <a:xfrm>
                  <a:off x="5745" y="4022"/>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42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62" name="Line 26"/>
                <p:cNvSpPr>
                  <a:spLocks noChangeShapeType="1"/>
                </p:cNvSpPr>
                <p:nvPr/>
              </p:nvSpPr>
              <p:spPr bwMode="auto">
                <a:xfrm>
                  <a:off x="6357"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3" name="Rectangle 27"/>
                <p:cNvSpPr>
                  <a:spLocks noChangeArrowheads="1"/>
                </p:cNvSpPr>
                <p:nvPr/>
              </p:nvSpPr>
              <p:spPr bwMode="auto">
                <a:xfrm>
                  <a:off x="6275" y="4022"/>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48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64" name="Line 28"/>
                <p:cNvSpPr>
                  <a:spLocks noChangeShapeType="1"/>
                </p:cNvSpPr>
                <p:nvPr/>
              </p:nvSpPr>
              <p:spPr bwMode="auto">
                <a:xfrm>
                  <a:off x="6869" y="3996"/>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5" name="Rectangle 29"/>
                <p:cNvSpPr>
                  <a:spLocks noChangeArrowheads="1"/>
                </p:cNvSpPr>
                <p:nvPr/>
              </p:nvSpPr>
              <p:spPr bwMode="auto">
                <a:xfrm>
                  <a:off x="6787" y="4022"/>
                  <a:ext cx="25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54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66" name="Rectangle 30"/>
                <p:cNvSpPr>
                  <a:spLocks noChangeArrowheads="1"/>
                </p:cNvSpPr>
                <p:nvPr/>
              </p:nvSpPr>
              <p:spPr bwMode="auto">
                <a:xfrm>
                  <a:off x="1935" y="3870"/>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70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67" name="Line 31"/>
                <p:cNvSpPr>
                  <a:spLocks noChangeShapeType="1"/>
                </p:cNvSpPr>
                <p:nvPr/>
              </p:nvSpPr>
              <p:spPr bwMode="auto">
                <a:xfrm flipH="1">
                  <a:off x="2147" y="3588"/>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8" name="Rectangle 32"/>
                <p:cNvSpPr>
                  <a:spLocks noChangeArrowheads="1"/>
                </p:cNvSpPr>
                <p:nvPr/>
              </p:nvSpPr>
              <p:spPr bwMode="auto">
                <a:xfrm>
                  <a:off x="1935" y="3468"/>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75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69" name="Line 33"/>
                <p:cNvSpPr>
                  <a:spLocks noChangeShapeType="1"/>
                </p:cNvSpPr>
                <p:nvPr/>
              </p:nvSpPr>
              <p:spPr bwMode="auto">
                <a:xfrm flipH="1">
                  <a:off x="2147" y="3186"/>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0" name="Rectangle 34"/>
                <p:cNvSpPr>
                  <a:spLocks noChangeArrowheads="1"/>
                </p:cNvSpPr>
                <p:nvPr/>
              </p:nvSpPr>
              <p:spPr bwMode="auto">
                <a:xfrm>
                  <a:off x="1935" y="3066"/>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80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71" name="Line 35"/>
                <p:cNvSpPr>
                  <a:spLocks noChangeShapeType="1"/>
                </p:cNvSpPr>
                <p:nvPr/>
              </p:nvSpPr>
              <p:spPr bwMode="auto">
                <a:xfrm flipH="1">
                  <a:off x="2147" y="2382"/>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2" name="Rectangle 36"/>
                <p:cNvSpPr>
                  <a:spLocks noChangeArrowheads="1"/>
                </p:cNvSpPr>
                <p:nvPr/>
              </p:nvSpPr>
              <p:spPr bwMode="auto">
                <a:xfrm>
                  <a:off x="1935" y="2262"/>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90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73" name="Line 37"/>
                <p:cNvSpPr>
                  <a:spLocks noChangeShapeType="1"/>
                </p:cNvSpPr>
                <p:nvPr/>
              </p:nvSpPr>
              <p:spPr bwMode="auto">
                <a:xfrm flipH="1">
                  <a:off x="2147" y="1980"/>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4" name="Rectangle 38"/>
                <p:cNvSpPr>
                  <a:spLocks noChangeArrowheads="1"/>
                </p:cNvSpPr>
                <p:nvPr/>
              </p:nvSpPr>
              <p:spPr bwMode="auto">
                <a:xfrm>
                  <a:off x="1935" y="1860"/>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95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75" name="Line 39"/>
                <p:cNvSpPr>
                  <a:spLocks noChangeShapeType="1"/>
                </p:cNvSpPr>
                <p:nvPr/>
              </p:nvSpPr>
              <p:spPr bwMode="auto">
                <a:xfrm flipH="1">
                  <a:off x="2147" y="1580"/>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6" name="Rectangle 40"/>
                <p:cNvSpPr>
                  <a:spLocks noChangeArrowheads="1"/>
                </p:cNvSpPr>
                <p:nvPr/>
              </p:nvSpPr>
              <p:spPr bwMode="auto">
                <a:xfrm>
                  <a:off x="1839" y="1458"/>
                  <a:ext cx="39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100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77" name="Line 41"/>
                <p:cNvSpPr>
                  <a:spLocks noChangeShapeType="1"/>
                </p:cNvSpPr>
                <p:nvPr/>
              </p:nvSpPr>
              <p:spPr bwMode="auto">
                <a:xfrm flipH="1">
                  <a:off x="2147" y="2784"/>
                  <a:ext cx="68"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8" name="Rectangle 42"/>
                <p:cNvSpPr>
                  <a:spLocks noChangeArrowheads="1"/>
                </p:cNvSpPr>
                <p:nvPr/>
              </p:nvSpPr>
              <p:spPr bwMode="auto">
                <a:xfrm>
                  <a:off x="1935" y="2664"/>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85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82" name="Freeform 46"/>
                <p:cNvSpPr>
                  <a:spLocks/>
                </p:cNvSpPr>
                <p:nvPr/>
              </p:nvSpPr>
              <p:spPr bwMode="auto">
                <a:xfrm>
                  <a:off x="2229" y="1580"/>
                  <a:ext cx="5024" cy="2402"/>
                </a:xfrm>
                <a:custGeom>
                  <a:avLst/>
                  <a:gdLst>
                    <a:gd name="T0" fmla="*/ 100 w 5024"/>
                    <a:gd name="T1" fmla="*/ 16 h 2402"/>
                    <a:gd name="T2" fmla="*/ 254 w 5024"/>
                    <a:gd name="T3" fmla="*/ 50 h 2402"/>
                    <a:gd name="T4" fmla="*/ 416 w 5024"/>
                    <a:gd name="T5" fmla="*/ 120 h 2402"/>
                    <a:gd name="T6" fmla="*/ 502 w 5024"/>
                    <a:gd name="T7" fmla="*/ 156 h 2402"/>
                    <a:gd name="T8" fmla="*/ 612 w 5024"/>
                    <a:gd name="T9" fmla="*/ 204 h 2402"/>
                    <a:gd name="T10" fmla="*/ 704 w 5024"/>
                    <a:gd name="T11" fmla="*/ 228 h 2402"/>
                    <a:gd name="T12" fmla="*/ 766 w 5024"/>
                    <a:gd name="T13" fmla="*/ 264 h 2402"/>
                    <a:gd name="T14" fmla="*/ 894 w 5024"/>
                    <a:gd name="T15" fmla="*/ 296 h 2402"/>
                    <a:gd name="T16" fmla="*/ 990 w 5024"/>
                    <a:gd name="T17" fmla="*/ 328 h 2402"/>
                    <a:gd name="T18" fmla="*/ 1096 w 5024"/>
                    <a:gd name="T19" fmla="*/ 370 h 2402"/>
                    <a:gd name="T20" fmla="*/ 1222 w 5024"/>
                    <a:gd name="T21" fmla="*/ 422 h 2402"/>
                    <a:gd name="T22" fmla="*/ 1332 w 5024"/>
                    <a:gd name="T23" fmla="*/ 506 h 2402"/>
                    <a:gd name="T24" fmla="*/ 1472 w 5024"/>
                    <a:gd name="T25" fmla="*/ 540 h 2402"/>
                    <a:gd name="T26" fmla="*/ 1548 w 5024"/>
                    <a:gd name="T27" fmla="*/ 582 h 2402"/>
                    <a:gd name="T28" fmla="*/ 1636 w 5024"/>
                    <a:gd name="T29" fmla="*/ 626 h 2402"/>
                    <a:gd name="T30" fmla="*/ 1702 w 5024"/>
                    <a:gd name="T31" fmla="*/ 650 h 2402"/>
                    <a:gd name="T32" fmla="*/ 1800 w 5024"/>
                    <a:gd name="T33" fmla="*/ 672 h 2402"/>
                    <a:gd name="T34" fmla="*/ 1868 w 5024"/>
                    <a:gd name="T35" fmla="*/ 710 h 2402"/>
                    <a:gd name="T36" fmla="*/ 1974 w 5024"/>
                    <a:gd name="T37" fmla="*/ 744 h 2402"/>
                    <a:gd name="T38" fmla="*/ 2040 w 5024"/>
                    <a:gd name="T39" fmla="*/ 802 h 2402"/>
                    <a:gd name="T40" fmla="*/ 2114 w 5024"/>
                    <a:gd name="T41" fmla="*/ 854 h 2402"/>
                    <a:gd name="T42" fmla="*/ 2180 w 5024"/>
                    <a:gd name="T43" fmla="*/ 870 h 2402"/>
                    <a:gd name="T44" fmla="*/ 2274 w 5024"/>
                    <a:gd name="T45" fmla="*/ 924 h 2402"/>
                    <a:gd name="T46" fmla="*/ 2368 w 5024"/>
                    <a:gd name="T47" fmla="*/ 962 h 2402"/>
                    <a:gd name="T48" fmla="*/ 2462 w 5024"/>
                    <a:gd name="T49" fmla="*/ 988 h 2402"/>
                    <a:gd name="T50" fmla="*/ 2558 w 5024"/>
                    <a:gd name="T51" fmla="*/ 1038 h 2402"/>
                    <a:gd name="T52" fmla="*/ 2758 w 5024"/>
                    <a:gd name="T53" fmla="*/ 1122 h 2402"/>
                    <a:gd name="T54" fmla="*/ 2878 w 5024"/>
                    <a:gd name="T55" fmla="*/ 1160 h 2402"/>
                    <a:gd name="T56" fmla="*/ 2972 w 5024"/>
                    <a:gd name="T57" fmla="*/ 1202 h 2402"/>
                    <a:gd name="T58" fmla="*/ 3114 w 5024"/>
                    <a:gd name="T59" fmla="*/ 1258 h 2402"/>
                    <a:gd name="T60" fmla="*/ 3200 w 5024"/>
                    <a:gd name="T61" fmla="*/ 1300 h 2402"/>
                    <a:gd name="T62" fmla="*/ 3318 w 5024"/>
                    <a:gd name="T63" fmla="*/ 1332 h 2402"/>
                    <a:gd name="T64" fmla="*/ 3398 w 5024"/>
                    <a:gd name="T65" fmla="*/ 1362 h 2402"/>
                    <a:gd name="T66" fmla="*/ 3520 w 5024"/>
                    <a:gd name="T67" fmla="*/ 1400 h 2402"/>
                    <a:gd name="T68" fmla="*/ 3582 w 5024"/>
                    <a:gd name="T69" fmla="*/ 1434 h 2402"/>
                    <a:gd name="T70" fmla="*/ 3638 w 5024"/>
                    <a:gd name="T71" fmla="*/ 1450 h 2402"/>
                    <a:gd name="T72" fmla="*/ 3682 w 5024"/>
                    <a:gd name="T73" fmla="*/ 1492 h 2402"/>
                    <a:gd name="T74" fmla="*/ 3764 w 5024"/>
                    <a:gd name="T75" fmla="*/ 1524 h 2402"/>
                    <a:gd name="T76" fmla="*/ 3856 w 5024"/>
                    <a:gd name="T77" fmla="*/ 1574 h 2402"/>
                    <a:gd name="T78" fmla="*/ 3910 w 5024"/>
                    <a:gd name="T79" fmla="*/ 1592 h 2402"/>
                    <a:gd name="T80" fmla="*/ 3976 w 5024"/>
                    <a:gd name="T81" fmla="*/ 1636 h 2402"/>
                    <a:gd name="T82" fmla="*/ 4128 w 5024"/>
                    <a:gd name="T83" fmla="*/ 1656 h 2402"/>
                    <a:gd name="T84" fmla="*/ 4168 w 5024"/>
                    <a:gd name="T85" fmla="*/ 1684 h 2402"/>
                    <a:gd name="T86" fmla="*/ 4266 w 5024"/>
                    <a:gd name="T87" fmla="*/ 1700 h 2402"/>
                    <a:gd name="T88" fmla="*/ 4288 w 5024"/>
                    <a:gd name="T89" fmla="*/ 1748 h 2402"/>
                    <a:gd name="T90" fmla="*/ 4362 w 5024"/>
                    <a:gd name="T91" fmla="*/ 1774 h 2402"/>
                    <a:gd name="T92" fmla="*/ 4380 w 5024"/>
                    <a:gd name="T93" fmla="*/ 1852 h 2402"/>
                    <a:gd name="T94" fmla="*/ 4464 w 5024"/>
                    <a:gd name="T95" fmla="*/ 1880 h 2402"/>
                    <a:gd name="T96" fmla="*/ 4490 w 5024"/>
                    <a:gd name="T97" fmla="*/ 1962 h 2402"/>
                    <a:gd name="T98" fmla="*/ 5024 w 5024"/>
                    <a:gd name="T99" fmla="*/ 2402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24" h="2402">
                      <a:moveTo>
                        <a:pt x="0" y="0"/>
                      </a:moveTo>
                      <a:lnTo>
                        <a:pt x="60" y="0"/>
                      </a:lnTo>
                      <a:lnTo>
                        <a:pt x="100" y="16"/>
                      </a:lnTo>
                      <a:lnTo>
                        <a:pt x="158" y="16"/>
                      </a:lnTo>
                      <a:lnTo>
                        <a:pt x="204" y="50"/>
                      </a:lnTo>
                      <a:lnTo>
                        <a:pt x="254" y="50"/>
                      </a:lnTo>
                      <a:lnTo>
                        <a:pt x="298" y="68"/>
                      </a:lnTo>
                      <a:lnTo>
                        <a:pt x="360" y="106"/>
                      </a:lnTo>
                      <a:lnTo>
                        <a:pt x="416" y="120"/>
                      </a:lnTo>
                      <a:lnTo>
                        <a:pt x="424" y="128"/>
                      </a:lnTo>
                      <a:lnTo>
                        <a:pt x="460" y="134"/>
                      </a:lnTo>
                      <a:lnTo>
                        <a:pt x="502" y="156"/>
                      </a:lnTo>
                      <a:lnTo>
                        <a:pt x="552" y="180"/>
                      </a:lnTo>
                      <a:lnTo>
                        <a:pt x="600" y="190"/>
                      </a:lnTo>
                      <a:lnTo>
                        <a:pt x="612" y="204"/>
                      </a:lnTo>
                      <a:lnTo>
                        <a:pt x="640" y="204"/>
                      </a:lnTo>
                      <a:lnTo>
                        <a:pt x="662" y="216"/>
                      </a:lnTo>
                      <a:lnTo>
                        <a:pt x="704" y="228"/>
                      </a:lnTo>
                      <a:lnTo>
                        <a:pt x="720" y="242"/>
                      </a:lnTo>
                      <a:lnTo>
                        <a:pt x="744" y="244"/>
                      </a:lnTo>
                      <a:lnTo>
                        <a:pt x="766" y="264"/>
                      </a:lnTo>
                      <a:lnTo>
                        <a:pt x="816" y="272"/>
                      </a:lnTo>
                      <a:lnTo>
                        <a:pt x="870" y="284"/>
                      </a:lnTo>
                      <a:lnTo>
                        <a:pt x="894" y="296"/>
                      </a:lnTo>
                      <a:lnTo>
                        <a:pt x="922" y="300"/>
                      </a:lnTo>
                      <a:lnTo>
                        <a:pt x="954" y="320"/>
                      </a:lnTo>
                      <a:lnTo>
                        <a:pt x="990" y="328"/>
                      </a:lnTo>
                      <a:lnTo>
                        <a:pt x="1020" y="344"/>
                      </a:lnTo>
                      <a:lnTo>
                        <a:pt x="1028" y="356"/>
                      </a:lnTo>
                      <a:lnTo>
                        <a:pt x="1096" y="370"/>
                      </a:lnTo>
                      <a:lnTo>
                        <a:pt x="1126" y="392"/>
                      </a:lnTo>
                      <a:lnTo>
                        <a:pt x="1180" y="398"/>
                      </a:lnTo>
                      <a:lnTo>
                        <a:pt x="1222" y="422"/>
                      </a:lnTo>
                      <a:lnTo>
                        <a:pt x="1260" y="444"/>
                      </a:lnTo>
                      <a:lnTo>
                        <a:pt x="1284" y="496"/>
                      </a:lnTo>
                      <a:lnTo>
                        <a:pt x="1332" y="506"/>
                      </a:lnTo>
                      <a:lnTo>
                        <a:pt x="1358" y="516"/>
                      </a:lnTo>
                      <a:lnTo>
                        <a:pt x="1428" y="522"/>
                      </a:lnTo>
                      <a:lnTo>
                        <a:pt x="1472" y="540"/>
                      </a:lnTo>
                      <a:lnTo>
                        <a:pt x="1502" y="560"/>
                      </a:lnTo>
                      <a:lnTo>
                        <a:pt x="1530" y="570"/>
                      </a:lnTo>
                      <a:lnTo>
                        <a:pt x="1548" y="582"/>
                      </a:lnTo>
                      <a:lnTo>
                        <a:pt x="1586" y="586"/>
                      </a:lnTo>
                      <a:lnTo>
                        <a:pt x="1586" y="602"/>
                      </a:lnTo>
                      <a:lnTo>
                        <a:pt x="1636" y="626"/>
                      </a:lnTo>
                      <a:lnTo>
                        <a:pt x="1654" y="640"/>
                      </a:lnTo>
                      <a:lnTo>
                        <a:pt x="1678" y="642"/>
                      </a:lnTo>
                      <a:lnTo>
                        <a:pt x="1702" y="650"/>
                      </a:lnTo>
                      <a:lnTo>
                        <a:pt x="1744" y="650"/>
                      </a:lnTo>
                      <a:lnTo>
                        <a:pt x="1770" y="666"/>
                      </a:lnTo>
                      <a:lnTo>
                        <a:pt x="1800" y="672"/>
                      </a:lnTo>
                      <a:lnTo>
                        <a:pt x="1830" y="692"/>
                      </a:lnTo>
                      <a:lnTo>
                        <a:pt x="1858" y="692"/>
                      </a:lnTo>
                      <a:lnTo>
                        <a:pt x="1868" y="710"/>
                      </a:lnTo>
                      <a:lnTo>
                        <a:pt x="1916" y="710"/>
                      </a:lnTo>
                      <a:lnTo>
                        <a:pt x="1928" y="732"/>
                      </a:lnTo>
                      <a:lnTo>
                        <a:pt x="1974" y="744"/>
                      </a:lnTo>
                      <a:lnTo>
                        <a:pt x="2000" y="764"/>
                      </a:lnTo>
                      <a:lnTo>
                        <a:pt x="2024" y="786"/>
                      </a:lnTo>
                      <a:lnTo>
                        <a:pt x="2040" y="802"/>
                      </a:lnTo>
                      <a:lnTo>
                        <a:pt x="2068" y="818"/>
                      </a:lnTo>
                      <a:lnTo>
                        <a:pt x="2104" y="842"/>
                      </a:lnTo>
                      <a:lnTo>
                        <a:pt x="2114" y="854"/>
                      </a:lnTo>
                      <a:lnTo>
                        <a:pt x="2146" y="856"/>
                      </a:lnTo>
                      <a:lnTo>
                        <a:pt x="2152" y="868"/>
                      </a:lnTo>
                      <a:lnTo>
                        <a:pt x="2180" y="870"/>
                      </a:lnTo>
                      <a:lnTo>
                        <a:pt x="2192" y="882"/>
                      </a:lnTo>
                      <a:lnTo>
                        <a:pt x="2218" y="890"/>
                      </a:lnTo>
                      <a:lnTo>
                        <a:pt x="2274" y="924"/>
                      </a:lnTo>
                      <a:lnTo>
                        <a:pt x="2304" y="932"/>
                      </a:lnTo>
                      <a:lnTo>
                        <a:pt x="2348" y="952"/>
                      </a:lnTo>
                      <a:lnTo>
                        <a:pt x="2368" y="962"/>
                      </a:lnTo>
                      <a:lnTo>
                        <a:pt x="2374" y="974"/>
                      </a:lnTo>
                      <a:lnTo>
                        <a:pt x="2410" y="988"/>
                      </a:lnTo>
                      <a:lnTo>
                        <a:pt x="2462" y="988"/>
                      </a:lnTo>
                      <a:lnTo>
                        <a:pt x="2490" y="1002"/>
                      </a:lnTo>
                      <a:lnTo>
                        <a:pt x="2532" y="1002"/>
                      </a:lnTo>
                      <a:lnTo>
                        <a:pt x="2558" y="1038"/>
                      </a:lnTo>
                      <a:lnTo>
                        <a:pt x="2664" y="1082"/>
                      </a:lnTo>
                      <a:lnTo>
                        <a:pt x="2734" y="1100"/>
                      </a:lnTo>
                      <a:lnTo>
                        <a:pt x="2758" y="1122"/>
                      </a:lnTo>
                      <a:lnTo>
                        <a:pt x="2816" y="1134"/>
                      </a:lnTo>
                      <a:lnTo>
                        <a:pt x="2850" y="1160"/>
                      </a:lnTo>
                      <a:lnTo>
                        <a:pt x="2878" y="1160"/>
                      </a:lnTo>
                      <a:lnTo>
                        <a:pt x="2900" y="1190"/>
                      </a:lnTo>
                      <a:lnTo>
                        <a:pt x="2956" y="1192"/>
                      </a:lnTo>
                      <a:lnTo>
                        <a:pt x="2972" y="1202"/>
                      </a:lnTo>
                      <a:lnTo>
                        <a:pt x="3028" y="1220"/>
                      </a:lnTo>
                      <a:lnTo>
                        <a:pt x="3068" y="1248"/>
                      </a:lnTo>
                      <a:lnTo>
                        <a:pt x="3114" y="1258"/>
                      </a:lnTo>
                      <a:lnTo>
                        <a:pt x="3140" y="1278"/>
                      </a:lnTo>
                      <a:lnTo>
                        <a:pt x="3172" y="1278"/>
                      </a:lnTo>
                      <a:lnTo>
                        <a:pt x="3200" y="1300"/>
                      </a:lnTo>
                      <a:lnTo>
                        <a:pt x="3240" y="1306"/>
                      </a:lnTo>
                      <a:lnTo>
                        <a:pt x="3282" y="1332"/>
                      </a:lnTo>
                      <a:lnTo>
                        <a:pt x="3318" y="1332"/>
                      </a:lnTo>
                      <a:lnTo>
                        <a:pt x="3338" y="1346"/>
                      </a:lnTo>
                      <a:lnTo>
                        <a:pt x="3382" y="1346"/>
                      </a:lnTo>
                      <a:lnTo>
                        <a:pt x="3398" y="1362"/>
                      </a:lnTo>
                      <a:lnTo>
                        <a:pt x="3456" y="1368"/>
                      </a:lnTo>
                      <a:lnTo>
                        <a:pt x="3490" y="1388"/>
                      </a:lnTo>
                      <a:lnTo>
                        <a:pt x="3520" y="1400"/>
                      </a:lnTo>
                      <a:lnTo>
                        <a:pt x="3536" y="1414"/>
                      </a:lnTo>
                      <a:lnTo>
                        <a:pt x="3576" y="1422"/>
                      </a:lnTo>
                      <a:lnTo>
                        <a:pt x="3582" y="1434"/>
                      </a:lnTo>
                      <a:lnTo>
                        <a:pt x="3610" y="1434"/>
                      </a:lnTo>
                      <a:lnTo>
                        <a:pt x="3616" y="1450"/>
                      </a:lnTo>
                      <a:lnTo>
                        <a:pt x="3638" y="1450"/>
                      </a:lnTo>
                      <a:lnTo>
                        <a:pt x="3646" y="1476"/>
                      </a:lnTo>
                      <a:lnTo>
                        <a:pt x="3662" y="1490"/>
                      </a:lnTo>
                      <a:lnTo>
                        <a:pt x="3682" y="1492"/>
                      </a:lnTo>
                      <a:lnTo>
                        <a:pt x="3686" y="1508"/>
                      </a:lnTo>
                      <a:lnTo>
                        <a:pt x="3726" y="1516"/>
                      </a:lnTo>
                      <a:lnTo>
                        <a:pt x="3764" y="1524"/>
                      </a:lnTo>
                      <a:lnTo>
                        <a:pt x="3792" y="1552"/>
                      </a:lnTo>
                      <a:lnTo>
                        <a:pt x="3810" y="1574"/>
                      </a:lnTo>
                      <a:lnTo>
                        <a:pt x="3856" y="1574"/>
                      </a:lnTo>
                      <a:lnTo>
                        <a:pt x="3866" y="1578"/>
                      </a:lnTo>
                      <a:lnTo>
                        <a:pt x="3902" y="1578"/>
                      </a:lnTo>
                      <a:lnTo>
                        <a:pt x="3910" y="1592"/>
                      </a:lnTo>
                      <a:lnTo>
                        <a:pt x="3946" y="1592"/>
                      </a:lnTo>
                      <a:lnTo>
                        <a:pt x="3946" y="1620"/>
                      </a:lnTo>
                      <a:lnTo>
                        <a:pt x="3976" y="1636"/>
                      </a:lnTo>
                      <a:lnTo>
                        <a:pt x="4004" y="1642"/>
                      </a:lnTo>
                      <a:lnTo>
                        <a:pt x="4022" y="1656"/>
                      </a:lnTo>
                      <a:lnTo>
                        <a:pt x="4128" y="1656"/>
                      </a:lnTo>
                      <a:lnTo>
                        <a:pt x="4142" y="1670"/>
                      </a:lnTo>
                      <a:lnTo>
                        <a:pt x="4168" y="1670"/>
                      </a:lnTo>
                      <a:lnTo>
                        <a:pt x="4168" y="1684"/>
                      </a:lnTo>
                      <a:lnTo>
                        <a:pt x="4232" y="1684"/>
                      </a:lnTo>
                      <a:lnTo>
                        <a:pt x="4232" y="1700"/>
                      </a:lnTo>
                      <a:lnTo>
                        <a:pt x="4266" y="1700"/>
                      </a:lnTo>
                      <a:lnTo>
                        <a:pt x="4266" y="1718"/>
                      </a:lnTo>
                      <a:lnTo>
                        <a:pt x="4288" y="1718"/>
                      </a:lnTo>
                      <a:lnTo>
                        <a:pt x="4288" y="1748"/>
                      </a:lnTo>
                      <a:lnTo>
                        <a:pt x="4322" y="1748"/>
                      </a:lnTo>
                      <a:lnTo>
                        <a:pt x="4322" y="1774"/>
                      </a:lnTo>
                      <a:lnTo>
                        <a:pt x="4362" y="1774"/>
                      </a:lnTo>
                      <a:lnTo>
                        <a:pt x="4362" y="1796"/>
                      </a:lnTo>
                      <a:lnTo>
                        <a:pt x="4380" y="1796"/>
                      </a:lnTo>
                      <a:lnTo>
                        <a:pt x="4380" y="1852"/>
                      </a:lnTo>
                      <a:lnTo>
                        <a:pt x="4418" y="1852"/>
                      </a:lnTo>
                      <a:lnTo>
                        <a:pt x="4418" y="1880"/>
                      </a:lnTo>
                      <a:lnTo>
                        <a:pt x="4464" y="1880"/>
                      </a:lnTo>
                      <a:lnTo>
                        <a:pt x="4464" y="1918"/>
                      </a:lnTo>
                      <a:lnTo>
                        <a:pt x="4490" y="1918"/>
                      </a:lnTo>
                      <a:lnTo>
                        <a:pt x="4490" y="1962"/>
                      </a:lnTo>
                      <a:lnTo>
                        <a:pt x="4768" y="1962"/>
                      </a:lnTo>
                      <a:lnTo>
                        <a:pt x="4768" y="2402"/>
                      </a:lnTo>
                      <a:lnTo>
                        <a:pt x="5024" y="2402"/>
                      </a:lnTo>
                    </a:path>
                  </a:pathLst>
                </a:custGeom>
                <a:noFill/>
                <a:ln w="38100">
                  <a:solidFill>
                    <a:srgbClr val="F79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 name="Freeform 47"/>
                <p:cNvSpPr>
                  <a:spLocks/>
                </p:cNvSpPr>
                <p:nvPr/>
              </p:nvSpPr>
              <p:spPr bwMode="auto">
                <a:xfrm>
                  <a:off x="1781" y="1166"/>
                  <a:ext cx="7352" cy="934"/>
                </a:xfrm>
                <a:custGeom>
                  <a:avLst/>
                  <a:gdLst>
                    <a:gd name="T0" fmla="*/ 266 w 7352"/>
                    <a:gd name="T1" fmla="*/ 18 h 934"/>
                    <a:gd name="T2" fmla="*/ 638 w 7352"/>
                    <a:gd name="T3" fmla="*/ 60 h 934"/>
                    <a:gd name="T4" fmla="*/ 888 w 7352"/>
                    <a:gd name="T5" fmla="*/ 82 h 934"/>
                    <a:gd name="T6" fmla="*/ 1116 w 7352"/>
                    <a:gd name="T7" fmla="*/ 106 h 934"/>
                    <a:gd name="T8" fmla="*/ 1330 w 7352"/>
                    <a:gd name="T9" fmla="*/ 120 h 934"/>
                    <a:gd name="T10" fmla="*/ 1506 w 7352"/>
                    <a:gd name="T11" fmla="*/ 138 h 934"/>
                    <a:gd name="T12" fmla="*/ 1668 w 7352"/>
                    <a:gd name="T13" fmla="*/ 164 h 934"/>
                    <a:gd name="T14" fmla="*/ 1864 w 7352"/>
                    <a:gd name="T15" fmla="*/ 178 h 934"/>
                    <a:gd name="T16" fmla="*/ 1980 w 7352"/>
                    <a:gd name="T17" fmla="*/ 204 h 934"/>
                    <a:gd name="T18" fmla="*/ 2266 w 7352"/>
                    <a:gd name="T19" fmla="*/ 232 h 934"/>
                    <a:gd name="T20" fmla="*/ 2352 w 7352"/>
                    <a:gd name="T21" fmla="*/ 248 h 934"/>
                    <a:gd name="T22" fmla="*/ 2568 w 7352"/>
                    <a:gd name="T23" fmla="*/ 260 h 934"/>
                    <a:gd name="T24" fmla="*/ 2666 w 7352"/>
                    <a:gd name="T25" fmla="*/ 268 h 934"/>
                    <a:gd name="T26" fmla="*/ 2746 w 7352"/>
                    <a:gd name="T27" fmla="*/ 282 h 934"/>
                    <a:gd name="T28" fmla="*/ 2834 w 7352"/>
                    <a:gd name="T29" fmla="*/ 294 h 934"/>
                    <a:gd name="T30" fmla="*/ 2972 w 7352"/>
                    <a:gd name="T31" fmla="*/ 308 h 934"/>
                    <a:gd name="T32" fmla="*/ 3090 w 7352"/>
                    <a:gd name="T33" fmla="*/ 332 h 934"/>
                    <a:gd name="T34" fmla="*/ 3206 w 7352"/>
                    <a:gd name="T35" fmla="*/ 344 h 934"/>
                    <a:gd name="T36" fmla="*/ 3334 w 7352"/>
                    <a:gd name="T37" fmla="*/ 366 h 934"/>
                    <a:gd name="T38" fmla="*/ 3630 w 7352"/>
                    <a:gd name="T39" fmla="*/ 382 h 934"/>
                    <a:gd name="T40" fmla="*/ 3726 w 7352"/>
                    <a:gd name="T41" fmla="*/ 402 h 934"/>
                    <a:gd name="T42" fmla="*/ 3864 w 7352"/>
                    <a:gd name="T43" fmla="*/ 424 h 934"/>
                    <a:gd name="T44" fmla="*/ 4026 w 7352"/>
                    <a:gd name="T45" fmla="*/ 434 h 934"/>
                    <a:gd name="T46" fmla="*/ 4160 w 7352"/>
                    <a:gd name="T47" fmla="*/ 456 h 934"/>
                    <a:gd name="T48" fmla="*/ 4414 w 7352"/>
                    <a:gd name="T49" fmla="*/ 466 h 934"/>
                    <a:gd name="T50" fmla="*/ 4576 w 7352"/>
                    <a:gd name="T51" fmla="*/ 498 h 934"/>
                    <a:gd name="T52" fmla="*/ 4676 w 7352"/>
                    <a:gd name="T53" fmla="*/ 508 h 934"/>
                    <a:gd name="T54" fmla="*/ 4806 w 7352"/>
                    <a:gd name="T55" fmla="*/ 522 h 934"/>
                    <a:gd name="T56" fmla="*/ 5108 w 7352"/>
                    <a:gd name="T57" fmla="*/ 542 h 934"/>
                    <a:gd name="T58" fmla="*/ 5220 w 7352"/>
                    <a:gd name="T59" fmla="*/ 558 h 934"/>
                    <a:gd name="T60" fmla="*/ 5308 w 7352"/>
                    <a:gd name="T61" fmla="*/ 560 h 934"/>
                    <a:gd name="T62" fmla="*/ 5372 w 7352"/>
                    <a:gd name="T63" fmla="*/ 582 h 934"/>
                    <a:gd name="T64" fmla="*/ 5508 w 7352"/>
                    <a:gd name="T65" fmla="*/ 594 h 934"/>
                    <a:gd name="T66" fmla="*/ 5578 w 7352"/>
                    <a:gd name="T67" fmla="*/ 608 h 934"/>
                    <a:gd name="T68" fmla="*/ 5712 w 7352"/>
                    <a:gd name="T69" fmla="*/ 618 h 934"/>
                    <a:gd name="T70" fmla="*/ 5768 w 7352"/>
                    <a:gd name="T71" fmla="*/ 628 h 934"/>
                    <a:gd name="T72" fmla="*/ 5872 w 7352"/>
                    <a:gd name="T73" fmla="*/ 638 h 934"/>
                    <a:gd name="T74" fmla="*/ 6088 w 7352"/>
                    <a:gd name="T75" fmla="*/ 654 h 934"/>
                    <a:gd name="T76" fmla="*/ 6186 w 7352"/>
                    <a:gd name="T77" fmla="*/ 660 h 934"/>
                    <a:gd name="T78" fmla="*/ 6234 w 7352"/>
                    <a:gd name="T79" fmla="*/ 666 h 934"/>
                    <a:gd name="T80" fmla="*/ 6318 w 7352"/>
                    <a:gd name="T81" fmla="*/ 680 h 934"/>
                    <a:gd name="T82" fmla="*/ 6372 w 7352"/>
                    <a:gd name="T83" fmla="*/ 690 h 934"/>
                    <a:gd name="T84" fmla="*/ 6398 w 7352"/>
                    <a:gd name="T85" fmla="*/ 702 h 934"/>
                    <a:gd name="T86" fmla="*/ 6458 w 7352"/>
                    <a:gd name="T87" fmla="*/ 724 h 934"/>
                    <a:gd name="T88" fmla="*/ 6530 w 7352"/>
                    <a:gd name="T89" fmla="*/ 742 h 934"/>
                    <a:gd name="T90" fmla="*/ 6564 w 7352"/>
                    <a:gd name="T91" fmla="*/ 750 h 934"/>
                    <a:gd name="T92" fmla="*/ 6972 w 7352"/>
                    <a:gd name="T93" fmla="*/ 764 h 934"/>
                    <a:gd name="T94" fmla="*/ 7352 w 7352"/>
                    <a:gd name="T95"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52" h="934">
                      <a:moveTo>
                        <a:pt x="0" y="0"/>
                      </a:moveTo>
                      <a:lnTo>
                        <a:pt x="266" y="18"/>
                      </a:lnTo>
                      <a:lnTo>
                        <a:pt x="492" y="36"/>
                      </a:lnTo>
                      <a:lnTo>
                        <a:pt x="638" y="60"/>
                      </a:lnTo>
                      <a:lnTo>
                        <a:pt x="756" y="64"/>
                      </a:lnTo>
                      <a:lnTo>
                        <a:pt x="888" y="82"/>
                      </a:lnTo>
                      <a:lnTo>
                        <a:pt x="970" y="92"/>
                      </a:lnTo>
                      <a:lnTo>
                        <a:pt x="1116" y="106"/>
                      </a:lnTo>
                      <a:lnTo>
                        <a:pt x="1240" y="118"/>
                      </a:lnTo>
                      <a:lnTo>
                        <a:pt x="1330" y="120"/>
                      </a:lnTo>
                      <a:lnTo>
                        <a:pt x="1446" y="138"/>
                      </a:lnTo>
                      <a:lnTo>
                        <a:pt x="1506" y="138"/>
                      </a:lnTo>
                      <a:lnTo>
                        <a:pt x="1520" y="144"/>
                      </a:lnTo>
                      <a:lnTo>
                        <a:pt x="1668" y="164"/>
                      </a:lnTo>
                      <a:lnTo>
                        <a:pt x="1800" y="170"/>
                      </a:lnTo>
                      <a:lnTo>
                        <a:pt x="1864" y="178"/>
                      </a:lnTo>
                      <a:lnTo>
                        <a:pt x="1880" y="190"/>
                      </a:lnTo>
                      <a:lnTo>
                        <a:pt x="1980" y="204"/>
                      </a:lnTo>
                      <a:lnTo>
                        <a:pt x="2126" y="214"/>
                      </a:lnTo>
                      <a:lnTo>
                        <a:pt x="2266" y="232"/>
                      </a:lnTo>
                      <a:lnTo>
                        <a:pt x="2328" y="238"/>
                      </a:lnTo>
                      <a:lnTo>
                        <a:pt x="2352" y="248"/>
                      </a:lnTo>
                      <a:lnTo>
                        <a:pt x="2482" y="260"/>
                      </a:lnTo>
                      <a:lnTo>
                        <a:pt x="2568" y="260"/>
                      </a:lnTo>
                      <a:lnTo>
                        <a:pt x="2586" y="266"/>
                      </a:lnTo>
                      <a:lnTo>
                        <a:pt x="2666" y="268"/>
                      </a:lnTo>
                      <a:lnTo>
                        <a:pt x="2686" y="274"/>
                      </a:lnTo>
                      <a:lnTo>
                        <a:pt x="2746" y="282"/>
                      </a:lnTo>
                      <a:lnTo>
                        <a:pt x="2814" y="286"/>
                      </a:lnTo>
                      <a:lnTo>
                        <a:pt x="2834" y="294"/>
                      </a:lnTo>
                      <a:lnTo>
                        <a:pt x="2906" y="298"/>
                      </a:lnTo>
                      <a:lnTo>
                        <a:pt x="2972" y="308"/>
                      </a:lnTo>
                      <a:lnTo>
                        <a:pt x="3016" y="322"/>
                      </a:lnTo>
                      <a:lnTo>
                        <a:pt x="3090" y="332"/>
                      </a:lnTo>
                      <a:lnTo>
                        <a:pt x="3090" y="344"/>
                      </a:lnTo>
                      <a:lnTo>
                        <a:pt x="3206" y="344"/>
                      </a:lnTo>
                      <a:lnTo>
                        <a:pt x="3242" y="352"/>
                      </a:lnTo>
                      <a:lnTo>
                        <a:pt x="3334" y="366"/>
                      </a:lnTo>
                      <a:lnTo>
                        <a:pt x="3474" y="382"/>
                      </a:lnTo>
                      <a:lnTo>
                        <a:pt x="3630" y="382"/>
                      </a:lnTo>
                      <a:lnTo>
                        <a:pt x="3654" y="402"/>
                      </a:lnTo>
                      <a:lnTo>
                        <a:pt x="3726" y="402"/>
                      </a:lnTo>
                      <a:lnTo>
                        <a:pt x="3772" y="412"/>
                      </a:lnTo>
                      <a:lnTo>
                        <a:pt x="3864" y="424"/>
                      </a:lnTo>
                      <a:lnTo>
                        <a:pt x="3902" y="428"/>
                      </a:lnTo>
                      <a:lnTo>
                        <a:pt x="4026" y="434"/>
                      </a:lnTo>
                      <a:lnTo>
                        <a:pt x="4048" y="440"/>
                      </a:lnTo>
                      <a:lnTo>
                        <a:pt x="4160" y="456"/>
                      </a:lnTo>
                      <a:lnTo>
                        <a:pt x="4220" y="466"/>
                      </a:lnTo>
                      <a:lnTo>
                        <a:pt x="4414" y="466"/>
                      </a:lnTo>
                      <a:lnTo>
                        <a:pt x="4490" y="484"/>
                      </a:lnTo>
                      <a:lnTo>
                        <a:pt x="4576" y="498"/>
                      </a:lnTo>
                      <a:lnTo>
                        <a:pt x="4648" y="502"/>
                      </a:lnTo>
                      <a:lnTo>
                        <a:pt x="4676" y="508"/>
                      </a:lnTo>
                      <a:lnTo>
                        <a:pt x="4736" y="506"/>
                      </a:lnTo>
                      <a:lnTo>
                        <a:pt x="4806" y="522"/>
                      </a:lnTo>
                      <a:lnTo>
                        <a:pt x="5016" y="534"/>
                      </a:lnTo>
                      <a:lnTo>
                        <a:pt x="5108" y="542"/>
                      </a:lnTo>
                      <a:lnTo>
                        <a:pt x="5168" y="558"/>
                      </a:lnTo>
                      <a:lnTo>
                        <a:pt x="5220" y="558"/>
                      </a:lnTo>
                      <a:lnTo>
                        <a:pt x="5244" y="560"/>
                      </a:lnTo>
                      <a:lnTo>
                        <a:pt x="5308" y="560"/>
                      </a:lnTo>
                      <a:lnTo>
                        <a:pt x="5356" y="582"/>
                      </a:lnTo>
                      <a:lnTo>
                        <a:pt x="5372" y="582"/>
                      </a:lnTo>
                      <a:lnTo>
                        <a:pt x="5410" y="594"/>
                      </a:lnTo>
                      <a:lnTo>
                        <a:pt x="5508" y="594"/>
                      </a:lnTo>
                      <a:lnTo>
                        <a:pt x="5542" y="608"/>
                      </a:lnTo>
                      <a:lnTo>
                        <a:pt x="5578" y="608"/>
                      </a:lnTo>
                      <a:lnTo>
                        <a:pt x="5592" y="618"/>
                      </a:lnTo>
                      <a:lnTo>
                        <a:pt x="5712" y="618"/>
                      </a:lnTo>
                      <a:lnTo>
                        <a:pt x="5724" y="628"/>
                      </a:lnTo>
                      <a:lnTo>
                        <a:pt x="5768" y="628"/>
                      </a:lnTo>
                      <a:lnTo>
                        <a:pt x="5796" y="638"/>
                      </a:lnTo>
                      <a:lnTo>
                        <a:pt x="5872" y="638"/>
                      </a:lnTo>
                      <a:lnTo>
                        <a:pt x="5888" y="654"/>
                      </a:lnTo>
                      <a:lnTo>
                        <a:pt x="6088" y="654"/>
                      </a:lnTo>
                      <a:lnTo>
                        <a:pt x="6104" y="660"/>
                      </a:lnTo>
                      <a:lnTo>
                        <a:pt x="6186" y="660"/>
                      </a:lnTo>
                      <a:lnTo>
                        <a:pt x="6194" y="666"/>
                      </a:lnTo>
                      <a:lnTo>
                        <a:pt x="6234" y="666"/>
                      </a:lnTo>
                      <a:lnTo>
                        <a:pt x="6268" y="680"/>
                      </a:lnTo>
                      <a:lnTo>
                        <a:pt x="6318" y="680"/>
                      </a:lnTo>
                      <a:lnTo>
                        <a:pt x="6322" y="690"/>
                      </a:lnTo>
                      <a:lnTo>
                        <a:pt x="6372" y="690"/>
                      </a:lnTo>
                      <a:lnTo>
                        <a:pt x="6372" y="702"/>
                      </a:lnTo>
                      <a:lnTo>
                        <a:pt x="6398" y="702"/>
                      </a:lnTo>
                      <a:lnTo>
                        <a:pt x="6398" y="724"/>
                      </a:lnTo>
                      <a:lnTo>
                        <a:pt x="6458" y="724"/>
                      </a:lnTo>
                      <a:lnTo>
                        <a:pt x="6458" y="742"/>
                      </a:lnTo>
                      <a:lnTo>
                        <a:pt x="6530" y="742"/>
                      </a:lnTo>
                      <a:lnTo>
                        <a:pt x="6530" y="750"/>
                      </a:lnTo>
                      <a:lnTo>
                        <a:pt x="6564" y="750"/>
                      </a:lnTo>
                      <a:lnTo>
                        <a:pt x="6564" y="764"/>
                      </a:lnTo>
                      <a:lnTo>
                        <a:pt x="6972" y="764"/>
                      </a:lnTo>
                      <a:lnTo>
                        <a:pt x="6972" y="934"/>
                      </a:lnTo>
                      <a:lnTo>
                        <a:pt x="7352" y="934"/>
                      </a:lnTo>
                    </a:path>
                  </a:pathLst>
                </a:custGeom>
                <a:noFill/>
                <a:ln w="38100">
                  <a:solidFill>
                    <a:srgbClr val="F79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4" name="Freeform 48"/>
                <p:cNvSpPr>
                  <a:spLocks/>
                </p:cNvSpPr>
                <p:nvPr/>
              </p:nvSpPr>
              <p:spPr bwMode="auto">
                <a:xfrm>
                  <a:off x="1745" y="112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5" name="Freeform 49"/>
                <p:cNvSpPr>
                  <a:spLocks/>
                </p:cNvSpPr>
                <p:nvPr/>
              </p:nvSpPr>
              <p:spPr bwMode="auto">
                <a:xfrm>
                  <a:off x="1801" y="1126"/>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6" name="Freeform 50"/>
                <p:cNvSpPr>
                  <a:spLocks/>
                </p:cNvSpPr>
                <p:nvPr/>
              </p:nvSpPr>
              <p:spPr bwMode="auto">
                <a:xfrm>
                  <a:off x="1861" y="112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7" name="Freeform 51"/>
                <p:cNvSpPr>
                  <a:spLocks/>
                </p:cNvSpPr>
                <p:nvPr/>
              </p:nvSpPr>
              <p:spPr bwMode="auto">
                <a:xfrm>
                  <a:off x="1913" y="113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8" name="Freeform 52"/>
                <p:cNvSpPr>
                  <a:spLocks/>
                </p:cNvSpPr>
                <p:nvPr/>
              </p:nvSpPr>
              <p:spPr bwMode="auto">
                <a:xfrm>
                  <a:off x="1927" y="113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9" name="Freeform 53"/>
                <p:cNvSpPr>
                  <a:spLocks/>
                </p:cNvSpPr>
                <p:nvPr/>
              </p:nvSpPr>
              <p:spPr bwMode="auto">
                <a:xfrm>
                  <a:off x="1993" y="113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0" name="Freeform 54"/>
                <p:cNvSpPr>
                  <a:spLocks/>
                </p:cNvSpPr>
                <p:nvPr/>
              </p:nvSpPr>
              <p:spPr bwMode="auto">
                <a:xfrm>
                  <a:off x="2029" y="114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1" name="Freeform 55"/>
                <p:cNvSpPr>
                  <a:spLocks/>
                </p:cNvSpPr>
                <p:nvPr/>
              </p:nvSpPr>
              <p:spPr bwMode="auto">
                <a:xfrm>
                  <a:off x="2065" y="114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2" name="Freeform 56"/>
                <p:cNvSpPr>
                  <a:spLocks/>
                </p:cNvSpPr>
                <p:nvPr/>
              </p:nvSpPr>
              <p:spPr bwMode="auto">
                <a:xfrm>
                  <a:off x="2089" y="114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3" name="Freeform 57"/>
                <p:cNvSpPr>
                  <a:spLocks/>
                </p:cNvSpPr>
                <p:nvPr/>
              </p:nvSpPr>
              <p:spPr bwMode="auto">
                <a:xfrm>
                  <a:off x="2109" y="114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4" name="Freeform 58"/>
                <p:cNvSpPr>
                  <a:spLocks/>
                </p:cNvSpPr>
                <p:nvPr/>
              </p:nvSpPr>
              <p:spPr bwMode="auto">
                <a:xfrm>
                  <a:off x="2287" y="1170"/>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5" name="Freeform 59"/>
                <p:cNvSpPr>
                  <a:spLocks/>
                </p:cNvSpPr>
                <p:nvPr/>
              </p:nvSpPr>
              <p:spPr bwMode="auto">
                <a:xfrm>
                  <a:off x="2343" y="1170"/>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6" name="Freeform 60"/>
                <p:cNvSpPr>
                  <a:spLocks/>
                </p:cNvSpPr>
                <p:nvPr/>
              </p:nvSpPr>
              <p:spPr bwMode="auto">
                <a:xfrm>
                  <a:off x="2373" y="117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7" name="Freeform 61"/>
                <p:cNvSpPr>
                  <a:spLocks/>
                </p:cNvSpPr>
                <p:nvPr/>
              </p:nvSpPr>
              <p:spPr bwMode="auto">
                <a:xfrm>
                  <a:off x="2483" y="118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8" name="Freeform 62"/>
                <p:cNvSpPr>
                  <a:spLocks/>
                </p:cNvSpPr>
                <p:nvPr/>
              </p:nvSpPr>
              <p:spPr bwMode="auto">
                <a:xfrm>
                  <a:off x="2669" y="1206"/>
                  <a:ext cx="92" cy="94"/>
                </a:xfrm>
                <a:custGeom>
                  <a:avLst/>
                  <a:gdLst>
                    <a:gd name="T0" fmla="*/ 52 w 92"/>
                    <a:gd name="T1" fmla="*/ 0 h 94"/>
                    <a:gd name="T2" fmla="*/ 52 w 92"/>
                    <a:gd name="T3" fmla="*/ 40 h 94"/>
                    <a:gd name="T4" fmla="*/ 92 w 92"/>
                    <a:gd name="T5" fmla="*/ 40 h 94"/>
                    <a:gd name="T6" fmla="*/ 92 w 92"/>
                    <a:gd name="T7" fmla="*/ 52 h 94"/>
                    <a:gd name="T8" fmla="*/ 52 w 92"/>
                    <a:gd name="T9" fmla="*/ 52 h 94"/>
                    <a:gd name="T10" fmla="*/ 52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2"/>
                      </a:lnTo>
                      <a:lnTo>
                        <a:pt x="52" y="52"/>
                      </a:lnTo>
                      <a:lnTo>
                        <a:pt x="52" y="94"/>
                      </a:lnTo>
                      <a:lnTo>
                        <a:pt x="38" y="94"/>
                      </a:lnTo>
                      <a:lnTo>
                        <a:pt x="38" y="52"/>
                      </a:lnTo>
                      <a:lnTo>
                        <a:pt x="0" y="52"/>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9" name="Freeform 63"/>
                <p:cNvSpPr>
                  <a:spLocks/>
                </p:cNvSpPr>
                <p:nvPr/>
              </p:nvSpPr>
              <p:spPr bwMode="auto">
                <a:xfrm>
                  <a:off x="2699" y="121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0" name="Freeform 64"/>
                <p:cNvSpPr>
                  <a:spLocks/>
                </p:cNvSpPr>
                <p:nvPr/>
              </p:nvSpPr>
              <p:spPr bwMode="auto">
                <a:xfrm>
                  <a:off x="2733" y="121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1" name="Freeform 65"/>
                <p:cNvSpPr>
                  <a:spLocks/>
                </p:cNvSpPr>
                <p:nvPr/>
              </p:nvSpPr>
              <p:spPr bwMode="auto">
                <a:xfrm>
                  <a:off x="2761" y="121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2" name="Freeform 66"/>
                <p:cNvSpPr>
                  <a:spLocks/>
                </p:cNvSpPr>
                <p:nvPr/>
              </p:nvSpPr>
              <p:spPr bwMode="auto">
                <a:xfrm>
                  <a:off x="2797" y="121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3" name="Freeform 67"/>
                <p:cNvSpPr>
                  <a:spLocks/>
                </p:cNvSpPr>
                <p:nvPr/>
              </p:nvSpPr>
              <p:spPr bwMode="auto">
                <a:xfrm>
                  <a:off x="2817" y="121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4" name="Freeform 68"/>
                <p:cNvSpPr>
                  <a:spLocks/>
                </p:cNvSpPr>
                <p:nvPr/>
              </p:nvSpPr>
              <p:spPr bwMode="auto">
                <a:xfrm>
                  <a:off x="2843" y="122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5" name="Freeform 69"/>
                <p:cNvSpPr>
                  <a:spLocks/>
                </p:cNvSpPr>
                <p:nvPr/>
              </p:nvSpPr>
              <p:spPr bwMode="auto">
                <a:xfrm>
                  <a:off x="2855" y="122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6" name="Freeform 70"/>
                <p:cNvSpPr>
                  <a:spLocks/>
                </p:cNvSpPr>
                <p:nvPr/>
              </p:nvSpPr>
              <p:spPr bwMode="auto">
                <a:xfrm>
                  <a:off x="2885" y="122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7" name="Freeform 71"/>
                <p:cNvSpPr>
                  <a:spLocks/>
                </p:cNvSpPr>
                <p:nvPr/>
              </p:nvSpPr>
              <p:spPr bwMode="auto">
                <a:xfrm>
                  <a:off x="3071" y="124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8" name="Freeform 72"/>
                <p:cNvSpPr>
                  <a:spLocks/>
                </p:cNvSpPr>
                <p:nvPr/>
              </p:nvSpPr>
              <p:spPr bwMode="auto">
                <a:xfrm>
                  <a:off x="3111" y="124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9" name="Freeform 73"/>
                <p:cNvSpPr>
                  <a:spLocks/>
                </p:cNvSpPr>
                <p:nvPr/>
              </p:nvSpPr>
              <p:spPr bwMode="auto">
                <a:xfrm>
                  <a:off x="3177" y="124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0" name="Freeform 74"/>
                <p:cNvSpPr>
                  <a:spLocks/>
                </p:cNvSpPr>
                <p:nvPr/>
              </p:nvSpPr>
              <p:spPr bwMode="auto">
                <a:xfrm>
                  <a:off x="3225" y="125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1" name="Freeform 75"/>
                <p:cNvSpPr>
                  <a:spLocks/>
                </p:cNvSpPr>
                <p:nvPr/>
              </p:nvSpPr>
              <p:spPr bwMode="auto">
                <a:xfrm>
                  <a:off x="3253" y="126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2" name="Freeform 76"/>
                <p:cNvSpPr>
                  <a:spLocks/>
                </p:cNvSpPr>
                <p:nvPr/>
              </p:nvSpPr>
              <p:spPr bwMode="auto">
                <a:xfrm>
                  <a:off x="3311" y="126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3" name="Freeform 77"/>
                <p:cNvSpPr>
                  <a:spLocks/>
                </p:cNvSpPr>
                <p:nvPr/>
              </p:nvSpPr>
              <p:spPr bwMode="auto">
                <a:xfrm>
                  <a:off x="3339" y="126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4" name="Freeform 78"/>
                <p:cNvSpPr>
                  <a:spLocks/>
                </p:cNvSpPr>
                <p:nvPr/>
              </p:nvSpPr>
              <p:spPr bwMode="auto">
                <a:xfrm>
                  <a:off x="3373" y="1274"/>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5" name="Freeform 79"/>
                <p:cNvSpPr>
                  <a:spLocks/>
                </p:cNvSpPr>
                <p:nvPr/>
              </p:nvSpPr>
              <p:spPr bwMode="auto">
                <a:xfrm>
                  <a:off x="3413" y="1280"/>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6" name="Freeform 80"/>
                <p:cNvSpPr>
                  <a:spLocks/>
                </p:cNvSpPr>
                <p:nvPr/>
              </p:nvSpPr>
              <p:spPr bwMode="auto">
                <a:xfrm>
                  <a:off x="3489" y="128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7" name="Freeform 81"/>
                <p:cNvSpPr>
                  <a:spLocks/>
                </p:cNvSpPr>
                <p:nvPr/>
              </p:nvSpPr>
              <p:spPr bwMode="auto">
                <a:xfrm>
                  <a:off x="3545" y="129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8" name="Freeform 82"/>
                <p:cNvSpPr>
                  <a:spLocks/>
                </p:cNvSpPr>
                <p:nvPr/>
              </p:nvSpPr>
              <p:spPr bwMode="auto">
                <a:xfrm>
                  <a:off x="3605" y="1310"/>
                  <a:ext cx="92" cy="92"/>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9" name="Freeform 83"/>
                <p:cNvSpPr>
                  <a:spLocks/>
                </p:cNvSpPr>
                <p:nvPr/>
              </p:nvSpPr>
              <p:spPr bwMode="auto">
                <a:xfrm>
                  <a:off x="3685" y="132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0" name="Freeform 84"/>
                <p:cNvSpPr>
                  <a:spLocks/>
                </p:cNvSpPr>
                <p:nvPr/>
              </p:nvSpPr>
              <p:spPr bwMode="auto">
                <a:xfrm>
                  <a:off x="3719" y="132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1" name="Freeform 85"/>
                <p:cNvSpPr>
                  <a:spLocks/>
                </p:cNvSpPr>
                <p:nvPr/>
              </p:nvSpPr>
              <p:spPr bwMode="auto">
                <a:xfrm>
                  <a:off x="3741" y="132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2" name="Freeform 86"/>
                <p:cNvSpPr>
                  <a:spLocks/>
                </p:cNvSpPr>
                <p:nvPr/>
              </p:nvSpPr>
              <p:spPr bwMode="auto">
                <a:xfrm>
                  <a:off x="3773" y="1330"/>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3" name="Freeform 87"/>
                <p:cNvSpPr>
                  <a:spLocks/>
                </p:cNvSpPr>
                <p:nvPr/>
              </p:nvSpPr>
              <p:spPr bwMode="auto">
                <a:xfrm>
                  <a:off x="3823" y="132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4" name="Freeform 88"/>
                <p:cNvSpPr>
                  <a:spLocks/>
                </p:cNvSpPr>
                <p:nvPr/>
              </p:nvSpPr>
              <p:spPr bwMode="auto">
                <a:xfrm>
                  <a:off x="3873" y="133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5" name="Freeform 89"/>
                <p:cNvSpPr>
                  <a:spLocks/>
                </p:cNvSpPr>
                <p:nvPr/>
              </p:nvSpPr>
              <p:spPr bwMode="auto">
                <a:xfrm>
                  <a:off x="3893" y="1336"/>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6" name="Freeform 90"/>
                <p:cNvSpPr>
                  <a:spLocks/>
                </p:cNvSpPr>
                <p:nvPr/>
              </p:nvSpPr>
              <p:spPr bwMode="auto">
                <a:xfrm>
                  <a:off x="3991" y="134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7" name="Freeform 91"/>
                <p:cNvSpPr>
                  <a:spLocks/>
                </p:cNvSpPr>
                <p:nvPr/>
              </p:nvSpPr>
              <p:spPr bwMode="auto">
                <a:xfrm>
                  <a:off x="4091" y="136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8" name="Freeform 92"/>
                <p:cNvSpPr>
                  <a:spLocks/>
                </p:cNvSpPr>
                <p:nvPr/>
              </p:nvSpPr>
              <p:spPr bwMode="auto">
                <a:xfrm>
                  <a:off x="4117" y="13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9" name="Freeform 93"/>
                <p:cNvSpPr>
                  <a:spLocks/>
                </p:cNvSpPr>
                <p:nvPr/>
              </p:nvSpPr>
              <p:spPr bwMode="auto">
                <a:xfrm>
                  <a:off x="4225" y="137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0" name="Freeform 94"/>
                <p:cNvSpPr>
                  <a:spLocks/>
                </p:cNvSpPr>
                <p:nvPr/>
              </p:nvSpPr>
              <p:spPr bwMode="auto">
                <a:xfrm>
                  <a:off x="4247" y="137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1" name="Freeform 95"/>
                <p:cNvSpPr>
                  <a:spLocks/>
                </p:cNvSpPr>
                <p:nvPr/>
              </p:nvSpPr>
              <p:spPr bwMode="auto">
                <a:xfrm>
                  <a:off x="4317" y="1380"/>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2" name="Freeform 96"/>
                <p:cNvSpPr>
                  <a:spLocks/>
                </p:cNvSpPr>
                <p:nvPr/>
              </p:nvSpPr>
              <p:spPr bwMode="auto">
                <a:xfrm>
                  <a:off x="4369" y="138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3" name="Freeform 97"/>
                <p:cNvSpPr>
                  <a:spLocks/>
                </p:cNvSpPr>
                <p:nvPr/>
              </p:nvSpPr>
              <p:spPr bwMode="auto">
                <a:xfrm>
                  <a:off x="4463" y="139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4" name="Freeform 98"/>
                <p:cNvSpPr>
                  <a:spLocks/>
                </p:cNvSpPr>
                <p:nvPr/>
              </p:nvSpPr>
              <p:spPr bwMode="auto">
                <a:xfrm>
                  <a:off x="4487" y="140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5" name="Freeform 99"/>
                <p:cNvSpPr>
                  <a:spLocks/>
                </p:cNvSpPr>
                <p:nvPr/>
              </p:nvSpPr>
              <p:spPr bwMode="auto">
                <a:xfrm>
                  <a:off x="4547" y="140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6" name="Freeform 100"/>
                <p:cNvSpPr>
                  <a:spLocks/>
                </p:cNvSpPr>
                <p:nvPr/>
              </p:nvSpPr>
              <p:spPr bwMode="auto">
                <a:xfrm>
                  <a:off x="4597" y="140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7" name="Freeform 101"/>
                <p:cNvSpPr>
                  <a:spLocks/>
                </p:cNvSpPr>
                <p:nvPr/>
              </p:nvSpPr>
              <p:spPr bwMode="auto">
                <a:xfrm>
                  <a:off x="4631" y="141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8" name="Freeform 102"/>
                <p:cNvSpPr>
                  <a:spLocks/>
                </p:cNvSpPr>
                <p:nvPr/>
              </p:nvSpPr>
              <p:spPr bwMode="auto">
                <a:xfrm>
                  <a:off x="4681" y="141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9" name="Freeform 103"/>
                <p:cNvSpPr>
                  <a:spLocks/>
                </p:cNvSpPr>
                <p:nvPr/>
              </p:nvSpPr>
              <p:spPr bwMode="auto">
                <a:xfrm>
                  <a:off x="4707" y="1430"/>
                  <a:ext cx="92" cy="92"/>
                </a:xfrm>
                <a:custGeom>
                  <a:avLst/>
                  <a:gdLst>
                    <a:gd name="T0" fmla="*/ 52 w 92"/>
                    <a:gd name="T1" fmla="*/ 0 h 92"/>
                    <a:gd name="T2" fmla="*/ 52 w 92"/>
                    <a:gd name="T3" fmla="*/ 40 h 92"/>
                    <a:gd name="T4" fmla="*/ 92 w 92"/>
                    <a:gd name="T5" fmla="*/ 40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40"/>
                      </a:lnTo>
                      <a:lnTo>
                        <a:pt x="92" y="40"/>
                      </a:lnTo>
                      <a:lnTo>
                        <a:pt x="92" y="52"/>
                      </a:lnTo>
                      <a:lnTo>
                        <a:pt x="52" y="52"/>
                      </a:lnTo>
                      <a:lnTo>
                        <a:pt x="52" y="92"/>
                      </a:lnTo>
                      <a:lnTo>
                        <a:pt x="38" y="92"/>
                      </a:lnTo>
                      <a:lnTo>
                        <a:pt x="38" y="52"/>
                      </a:lnTo>
                      <a:lnTo>
                        <a:pt x="0" y="52"/>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0" name="Freeform 104"/>
                <p:cNvSpPr>
                  <a:spLocks/>
                </p:cNvSpPr>
                <p:nvPr/>
              </p:nvSpPr>
              <p:spPr bwMode="auto">
                <a:xfrm>
                  <a:off x="4731" y="143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1" name="Freeform 105"/>
                <p:cNvSpPr>
                  <a:spLocks/>
                </p:cNvSpPr>
                <p:nvPr/>
              </p:nvSpPr>
              <p:spPr bwMode="auto">
                <a:xfrm>
                  <a:off x="4765" y="143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2" name="Freeform 106"/>
                <p:cNvSpPr>
                  <a:spLocks/>
                </p:cNvSpPr>
                <p:nvPr/>
              </p:nvSpPr>
              <p:spPr bwMode="auto">
                <a:xfrm>
                  <a:off x="4801" y="144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3" name="Freeform 107"/>
                <p:cNvSpPr>
                  <a:spLocks/>
                </p:cNvSpPr>
                <p:nvPr/>
              </p:nvSpPr>
              <p:spPr bwMode="auto">
                <a:xfrm>
                  <a:off x="4825" y="145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4" name="Freeform 108"/>
                <p:cNvSpPr>
                  <a:spLocks/>
                </p:cNvSpPr>
                <p:nvPr/>
              </p:nvSpPr>
              <p:spPr bwMode="auto">
                <a:xfrm>
                  <a:off x="4865" y="14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5" name="Freeform 109"/>
                <p:cNvSpPr>
                  <a:spLocks/>
                </p:cNvSpPr>
                <p:nvPr/>
              </p:nvSpPr>
              <p:spPr bwMode="auto">
                <a:xfrm>
                  <a:off x="4925" y="146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6" name="Freeform 110"/>
                <p:cNvSpPr>
                  <a:spLocks/>
                </p:cNvSpPr>
                <p:nvPr/>
              </p:nvSpPr>
              <p:spPr bwMode="auto">
                <a:xfrm>
                  <a:off x="5101" y="1484"/>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7" name="Freeform 111"/>
                <p:cNvSpPr>
                  <a:spLocks/>
                </p:cNvSpPr>
                <p:nvPr/>
              </p:nvSpPr>
              <p:spPr bwMode="auto">
                <a:xfrm>
                  <a:off x="5213" y="150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8" name="Freeform 112"/>
                <p:cNvSpPr>
                  <a:spLocks/>
                </p:cNvSpPr>
                <p:nvPr/>
              </p:nvSpPr>
              <p:spPr bwMode="auto">
                <a:xfrm>
                  <a:off x="5477" y="152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9" name="Freeform 113"/>
                <p:cNvSpPr>
                  <a:spLocks/>
                </p:cNvSpPr>
                <p:nvPr/>
              </p:nvSpPr>
              <p:spPr bwMode="auto">
                <a:xfrm>
                  <a:off x="5511" y="1526"/>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0" name="Freeform 114"/>
                <p:cNvSpPr>
                  <a:spLocks/>
                </p:cNvSpPr>
                <p:nvPr/>
              </p:nvSpPr>
              <p:spPr bwMode="auto">
                <a:xfrm>
                  <a:off x="5539" y="1530"/>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1" name="Freeform 115"/>
                <p:cNvSpPr>
                  <a:spLocks/>
                </p:cNvSpPr>
                <p:nvPr/>
              </p:nvSpPr>
              <p:spPr bwMode="auto">
                <a:xfrm>
                  <a:off x="5567" y="153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2" name="Freeform 116"/>
                <p:cNvSpPr>
                  <a:spLocks/>
                </p:cNvSpPr>
                <p:nvPr/>
              </p:nvSpPr>
              <p:spPr bwMode="auto">
                <a:xfrm>
                  <a:off x="5579" y="1536"/>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3" name="Freeform 117"/>
                <p:cNvSpPr>
                  <a:spLocks/>
                </p:cNvSpPr>
                <p:nvPr/>
              </p:nvSpPr>
              <p:spPr bwMode="auto">
                <a:xfrm>
                  <a:off x="5599" y="153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4" name="Freeform 118"/>
                <p:cNvSpPr>
                  <a:spLocks/>
                </p:cNvSpPr>
                <p:nvPr/>
              </p:nvSpPr>
              <p:spPr bwMode="auto">
                <a:xfrm>
                  <a:off x="5617" y="1540"/>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5" name="Freeform 119"/>
                <p:cNvSpPr>
                  <a:spLocks/>
                </p:cNvSpPr>
                <p:nvPr/>
              </p:nvSpPr>
              <p:spPr bwMode="auto">
                <a:xfrm>
                  <a:off x="5651" y="154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6" name="Freeform 120"/>
                <p:cNvSpPr>
                  <a:spLocks/>
                </p:cNvSpPr>
                <p:nvPr/>
              </p:nvSpPr>
              <p:spPr bwMode="auto">
                <a:xfrm>
                  <a:off x="5691" y="154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7" name="Freeform 121"/>
                <p:cNvSpPr>
                  <a:spLocks/>
                </p:cNvSpPr>
                <p:nvPr/>
              </p:nvSpPr>
              <p:spPr bwMode="auto">
                <a:xfrm>
                  <a:off x="5721" y="1546"/>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8" name="Freeform 122"/>
                <p:cNvSpPr>
                  <a:spLocks/>
                </p:cNvSpPr>
                <p:nvPr/>
              </p:nvSpPr>
              <p:spPr bwMode="auto">
                <a:xfrm>
                  <a:off x="5745" y="154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9" name="Freeform 123"/>
                <p:cNvSpPr>
                  <a:spLocks/>
                </p:cNvSpPr>
                <p:nvPr/>
              </p:nvSpPr>
              <p:spPr bwMode="auto">
                <a:xfrm>
                  <a:off x="5773" y="155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0" name="Freeform 124"/>
                <p:cNvSpPr>
                  <a:spLocks/>
                </p:cNvSpPr>
                <p:nvPr/>
              </p:nvSpPr>
              <p:spPr bwMode="auto">
                <a:xfrm>
                  <a:off x="5809" y="15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1" name="Freeform 125"/>
                <p:cNvSpPr>
                  <a:spLocks/>
                </p:cNvSpPr>
                <p:nvPr/>
              </p:nvSpPr>
              <p:spPr bwMode="auto">
                <a:xfrm>
                  <a:off x="5837" y="156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2" name="Freeform 126"/>
                <p:cNvSpPr>
                  <a:spLocks/>
                </p:cNvSpPr>
                <p:nvPr/>
              </p:nvSpPr>
              <p:spPr bwMode="auto">
                <a:xfrm>
                  <a:off x="5871" y="1566"/>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3" name="Freeform 127"/>
                <p:cNvSpPr>
                  <a:spLocks/>
                </p:cNvSpPr>
                <p:nvPr/>
              </p:nvSpPr>
              <p:spPr bwMode="auto">
                <a:xfrm>
                  <a:off x="5901" y="157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4" name="Freeform 128"/>
                <p:cNvSpPr>
                  <a:spLocks/>
                </p:cNvSpPr>
                <p:nvPr/>
              </p:nvSpPr>
              <p:spPr bwMode="auto">
                <a:xfrm>
                  <a:off x="5927" y="1576"/>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5" name="Freeform 129"/>
                <p:cNvSpPr>
                  <a:spLocks/>
                </p:cNvSpPr>
                <p:nvPr/>
              </p:nvSpPr>
              <p:spPr bwMode="auto">
                <a:xfrm>
                  <a:off x="5951" y="157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6" name="Freeform 130"/>
                <p:cNvSpPr>
                  <a:spLocks/>
                </p:cNvSpPr>
                <p:nvPr/>
              </p:nvSpPr>
              <p:spPr bwMode="auto">
                <a:xfrm>
                  <a:off x="5979" y="158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7" name="Freeform 131"/>
                <p:cNvSpPr>
                  <a:spLocks/>
                </p:cNvSpPr>
                <p:nvPr/>
              </p:nvSpPr>
              <p:spPr bwMode="auto">
                <a:xfrm>
                  <a:off x="6015" y="158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8" name="Freeform 132"/>
                <p:cNvSpPr>
                  <a:spLocks/>
                </p:cNvSpPr>
                <p:nvPr/>
              </p:nvSpPr>
              <p:spPr bwMode="auto">
                <a:xfrm>
                  <a:off x="6049" y="158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9" name="Freeform 133"/>
                <p:cNvSpPr>
                  <a:spLocks/>
                </p:cNvSpPr>
                <p:nvPr/>
              </p:nvSpPr>
              <p:spPr bwMode="auto">
                <a:xfrm>
                  <a:off x="6081" y="159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0" name="Freeform 134"/>
                <p:cNvSpPr>
                  <a:spLocks/>
                </p:cNvSpPr>
                <p:nvPr/>
              </p:nvSpPr>
              <p:spPr bwMode="auto">
                <a:xfrm>
                  <a:off x="6091" y="159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1" name="Freeform 135"/>
                <p:cNvSpPr>
                  <a:spLocks/>
                </p:cNvSpPr>
                <p:nvPr/>
              </p:nvSpPr>
              <p:spPr bwMode="auto">
                <a:xfrm>
                  <a:off x="6125" y="159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2" name="Freeform 136"/>
                <p:cNvSpPr>
                  <a:spLocks/>
                </p:cNvSpPr>
                <p:nvPr/>
              </p:nvSpPr>
              <p:spPr bwMode="auto">
                <a:xfrm>
                  <a:off x="6141" y="1596"/>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3" name="Freeform 137"/>
                <p:cNvSpPr>
                  <a:spLocks/>
                </p:cNvSpPr>
                <p:nvPr/>
              </p:nvSpPr>
              <p:spPr bwMode="auto">
                <a:xfrm>
                  <a:off x="6163" y="159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4" name="Freeform 138"/>
                <p:cNvSpPr>
                  <a:spLocks/>
                </p:cNvSpPr>
                <p:nvPr/>
              </p:nvSpPr>
              <p:spPr bwMode="auto">
                <a:xfrm>
                  <a:off x="6187" y="1600"/>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5" name="Freeform 139"/>
                <p:cNvSpPr>
                  <a:spLocks/>
                </p:cNvSpPr>
                <p:nvPr/>
              </p:nvSpPr>
              <p:spPr bwMode="auto">
                <a:xfrm>
                  <a:off x="6207" y="1606"/>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6" name="Freeform 140"/>
                <p:cNvSpPr>
                  <a:spLocks/>
                </p:cNvSpPr>
                <p:nvPr/>
              </p:nvSpPr>
              <p:spPr bwMode="auto">
                <a:xfrm>
                  <a:off x="6231" y="161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7" name="Freeform 141"/>
                <p:cNvSpPr>
                  <a:spLocks/>
                </p:cNvSpPr>
                <p:nvPr/>
              </p:nvSpPr>
              <p:spPr bwMode="auto">
                <a:xfrm>
                  <a:off x="6249" y="161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8" name="Freeform 142"/>
                <p:cNvSpPr>
                  <a:spLocks/>
                </p:cNvSpPr>
                <p:nvPr/>
              </p:nvSpPr>
              <p:spPr bwMode="auto">
                <a:xfrm>
                  <a:off x="6265" y="161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9" name="Freeform 143"/>
                <p:cNvSpPr>
                  <a:spLocks/>
                </p:cNvSpPr>
                <p:nvPr/>
              </p:nvSpPr>
              <p:spPr bwMode="auto">
                <a:xfrm>
                  <a:off x="6283" y="161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0" name="Freeform 144"/>
                <p:cNvSpPr>
                  <a:spLocks/>
                </p:cNvSpPr>
                <p:nvPr/>
              </p:nvSpPr>
              <p:spPr bwMode="auto">
                <a:xfrm>
                  <a:off x="6299" y="161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1" name="Freeform 145"/>
                <p:cNvSpPr>
                  <a:spLocks/>
                </p:cNvSpPr>
                <p:nvPr/>
              </p:nvSpPr>
              <p:spPr bwMode="auto">
                <a:xfrm>
                  <a:off x="6317" y="1616"/>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2" name="Freeform 146"/>
                <p:cNvSpPr>
                  <a:spLocks/>
                </p:cNvSpPr>
                <p:nvPr/>
              </p:nvSpPr>
              <p:spPr bwMode="auto">
                <a:xfrm>
                  <a:off x="6345" y="162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3" name="Freeform 147"/>
                <p:cNvSpPr>
                  <a:spLocks/>
                </p:cNvSpPr>
                <p:nvPr/>
              </p:nvSpPr>
              <p:spPr bwMode="auto">
                <a:xfrm>
                  <a:off x="6361" y="162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4" name="Freeform 148"/>
                <p:cNvSpPr>
                  <a:spLocks/>
                </p:cNvSpPr>
                <p:nvPr/>
              </p:nvSpPr>
              <p:spPr bwMode="auto">
                <a:xfrm>
                  <a:off x="6379" y="1626"/>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5" name="Freeform 149"/>
                <p:cNvSpPr>
                  <a:spLocks/>
                </p:cNvSpPr>
                <p:nvPr/>
              </p:nvSpPr>
              <p:spPr bwMode="auto">
                <a:xfrm>
                  <a:off x="6395" y="162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6" name="Freeform 150"/>
                <p:cNvSpPr>
                  <a:spLocks/>
                </p:cNvSpPr>
                <p:nvPr/>
              </p:nvSpPr>
              <p:spPr bwMode="auto">
                <a:xfrm>
                  <a:off x="6413" y="162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7" name="Freeform 151"/>
                <p:cNvSpPr>
                  <a:spLocks/>
                </p:cNvSpPr>
                <p:nvPr/>
              </p:nvSpPr>
              <p:spPr bwMode="auto">
                <a:xfrm>
                  <a:off x="6429" y="162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8" name="Freeform 152"/>
                <p:cNvSpPr>
                  <a:spLocks/>
                </p:cNvSpPr>
                <p:nvPr/>
              </p:nvSpPr>
              <p:spPr bwMode="auto">
                <a:xfrm>
                  <a:off x="6471" y="163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9" name="Freeform 153"/>
                <p:cNvSpPr>
                  <a:spLocks/>
                </p:cNvSpPr>
                <p:nvPr/>
              </p:nvSpPr>
              <p:spPr bwMode="auto">
                <a:xfrm>
                  <a:off x="6451" y="162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0" name="Freeform 154"/>
                <p:cNvSpPr>
                  <a:spLocks/>
                </p:cNvSpPr>
                <p:nvPr/>
              </p:nvSpPr>
              <p:spPr bwMode="auto">
                <a:xfrm>
                  <a:off x="6335" y="161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1" name="Freeform 155"/>
                <p:cNvSpPr>
                  <a:spLocks/>
                </p:cNvSpPr>
                <p:nvPr/>
              </p:nvSpPr>
              <p:spPr bwMode="auto">
                <a:xfrm>
                  <a:off x="6489" y="163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2" name="Freeform 156"/>
                <p:cNvSpPr>
                  <a:spLocks/>
                </p:cNvSpPr>
                <p:nvPr/>
              </p:nvSpPr>
              <p:spPr bwMode="auto">
                <a:xfrm>
                  <a:off x="6505" y="1640"/>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3" name="Freeform 157"/>
                <p:cNvSpPr>
                  <a:spLocks/>
                </p:cNvSpPr>
                <p:nvPr/>
              </p:nvSpPr>
              <p:spPr bwMode="auto">
                <a:xfrm>
                  <a:off x="6523" y="164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4" name="Freeform 158"/>
                <p:cNvSpPr>
                  <a:spLocks/>
                </p:cNvSpPr>
                <p:nvPr/>
              </p:nvSpPr>
              <p:spPr bwMode="auto">
                <a:xfrm>
                  <a:off x="6539" y="164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5" name="Freeform 159"/>
                <p:cNvSpPr>
                  <a:spLocks/>
                </p:cNvSpPr>
                <p:nvPr/>
              </p:nvSpPr>
              <p:spPr bwMode="auto">
                <a:xfrm>
                  <a:off x="6557" y="164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6" name="Freeform 160"/>
                <p:cNvSpPr>
                  <a:spLocks/>
                </p:cNvSpPr>
                <p:nvPr/>
              </p:nvSpPr>
              <p:spPr bwMode="auto">
                <a:xfrm>
                  <a:off x="6579" y="164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7" name="Freeform 161"/>
                <p:cNvSpPr>
                  <a:spLocks/>
                </p:cNvSpPr>
                <p:nvPr/>
              </p:nvSpPr>
              <p:spPr bwMode="auto">
                <a:xfrm>
                  <a:off x="6597" y="164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8" name="Freeform 162"/>
                <p:cNvSpPr>
                  <a:spLocks/>
                </p:cNvSpPr>
                <p:nvPr/>
              </p:nvSpPr>
              <p:spPr bwMode="auto">
                <a:xfrm>
                  <a:off x="6613" y="164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9" name="Freeform 163"/>
                <p:cNvSpPr>
                  <a:spLocks/>
                </p:cNvSpPr>
                <p:nvPr/>
              </p:nvSpPr>
              <p:spPr bwMode="auto">
                <a:xfrm>
                  <a:off x="6631" y="1650"/>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0" name="Freeform 164"/>
                <p:cNvSpPr>
                  <a:spLocks/>
                </p:cNvSpPr>
                <p:nvPr/>
              </p:nvSpPr>
              <p:spPr bwMode="auto">
                <a:xfrm>
                  <a:off x="6649" y="1650"/>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1" name="Freeform 165"/>
                <p:cNvSpPr>
                  <a:spLocks/>
                </p:cNvSpPr>
                <p:nvPr/>
              </p:nvSpPr>
              <p:spPr bwMode="auto">
                <a:xfrm>
                  <a:off x="6667" y="165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2" name="Freeform 166"/>
                <p:cNvSpPr>
                  <a:spLocks/>
                </p:cNvSpPr>
                <p:nvPr/>
              </p:nvSpPr>
              <p:spPr bwMode="auto">
                <a:xfrm>
                  <a:off x="6683" y="165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3" name="Freeform 167"/>
                <p:cNvSpPr>
                  <a:spLocks/>
                </p:cNvSpPr>
                <p:nvPr/>
              </p:nvSpPr>
              <p:spPr bwMode="auto">
                <a:xfrm>
                  <a:off x="6701" y="165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4" name="Freeform 168"/>
                <p:cNvSpPr>
                  <a:spLocks/>
                </p:cNvSpPr>
                <p:nvPr/>
              </p:nvSpPr>
              <p:spPr bwMode="auto">
                <a:xfrm>
                  <a:off x="6721" y="165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5" name="Freeform 169"/>
                <p:cNvSpPr>
                  <a:spLocks/>
                </p:cNvSpPr>
                <p:nvPr/>
              </p:nvSpPr>
              <p:spPr bwMode="auto">
                <a:xfrm>
                  <a:off x="6739" y="165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6" name="Freeform 170"/>
                <p:cNvSpPr>
                  <a:spLocks/>
                </p:cNvSpPr>
                <p:nvPr/>
              </p:nvSpPr>
              <p:spPr bwMode="auto">
                <a:xfrm>
                  <a:off x="6755" y="1656"/>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7" name="Freeform 171"/>
                <p:cNvSpPr>
                  <a:spLocks/>
                </p:cNvSpPr>
                <p:nvPr/>
              </p:nvSpPr>
              <p:spPr bwMode="auto">
                <a:xfrm>
                  <a:off x="6773" y="165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8" name="Freeform 172"/>
                <p:cNvSpPr>
                  <a:spLocks/>
                </p:cNvSpPr>
                <p:nvPr/>
              </p:nvSpPr>
              <p:spPr bwMode="auto">
                <a:xfrm>
                  <a:off x="6791" y="165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9" name="Freeform 173"/>
                <p:cNvSpPr>
                  <a:spLocks/>
                </p:cNvSpPr>
                <p:nvPr/>
              </p:nvSpPr>
              <p:spPr bwMode="auto">
                <a:xfrm>
                  <a:off x="6807" y="165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 name="Freeform 174"/>
                <p:cNvSpPr>
                  <a:spLocks/>
                </p:cNvSpPr>
                <p:nvPr/>
              </p:nvSpPr>
              <p:spPr bwMode="auto">
                <a:xfrm>
                  <a:off x="6831" y="166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1" name="Freeform 175"/>
                <p:cNvSpPr>
                  <a:spLocks/>
                </p:cNvSpPr>
                <p:nvPr/>
              </p:nvSpPr>
              <p:spPr bwMode="auto">
                <a:xfrm>
                  <a:off x="6847" y="166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 name="Freeform 176"/>
                <p:cNvSpPr>
                  <a:spLocks/>
                </p:cNvSpPr>
                <p:nvPr/>
              </p:nvSpPr>
              <p:spPr bwMode="auto">
                <a:xfrm>
                  <a:off x="6863" y="166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 name="Freeform 177"/>
                <p:cNvSpPr>
                  <a:spLocks/>
                </p:cNvSpPr>
                <p:nvPr/>
              </p:nvSpPr>
              <p:spPr bwMode="auto">
                <a:xfrm>
                  <a:off x="6879" y="166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 name="Freeform 178"/>
                <p:cNvSpPr>
                  <a:spLocks/>
                </p:cNvSpPr>
                <p:nvPr/>
              </p:nvSpPr>
              <p:spPr bwMode="auto">
                <a:xfrm>
                  <a:off x="6895" y="167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5" name="Freeform 179"/>
                <p:cNvSpPr>
                  <a:spLocks/>
                </p:cNvSpPr>
                <p:nvPr/>
              </p:nvSpPr>
              <p:spPr bwMode="auto">
                <a:xfrm>
                  <a:off x="6913" y="167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6" name="Freeform 180"/>
                <p:cNvSpPr>
                  <a:spLocks/>
                </p:cNvSpPr>
                <p:nvPr/>
              </p:nvSpPr>
              <p:spPr bwMode="auto">
                <a:xfrm>
                  <a:off x="6925" y="167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7" name="Freeform 181"/>
                <p:cNvSpPr>
                  <a:spLocks/>
                </p:cNvSpPr>
                <p:nvPr/>
              </p:nvSpPr>
              <p:spPr bwMode="auto">
                <a:xfrm>
                  <a:off x="6941" y="167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8" name="Freeform 182"/>
                <p:cNvSpPr>
                  <a:spLocks/>
                </p:cNvSpPr>
                <p:nvPr/>
              </p:nvSpPr>
              <p:spPr bwMode="auto">
                <a:xfrm>
                  <a:off x="6953" y="167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9" name="Freeform 183"/>
                <p:cNvSpPr>
                  <a:spLocks/>
                </p:cNvSpPr>
                <p:nvPr/>
              </p:nvSpPr>
              <p:spPr bwMode="auto">
                <a:xfrm>
                  <a:off x="6971" y="1680"/>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0" name="Freeform 184"/>
                <p:cNvSpPr>
                  <a:spLocks/>
                </p:cNvSpPr>
                <p:nvPr/>
              </p:nvSpPr>
              <p:spPr bwMode="auto">
                <a:xfrm>
                  <a:off x="6993" y="168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1" name="Freeform 185"/>
                <p:cNvSpPr>
                  <a:spLocks/>
                </p:cNvSpPr>
                <p:nvPr/>
              </p:nvSpPr>
              <p:spPr bwMode="auto">
                <a:xfrm>
                  <a:off x="7011" y="168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2" name="Freeform 186"/>
                <p:cNvSpPr>
                  <a:spLocks/>
                </p:cNvSpPr>
                <p:nvPr/>
              </p:nvSpPr>
              <p:spPr bwMode="auto">
                <a:xfrm>
                  <a:off x="7027" y="168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3" name="Freeform 187"/>
                <p:cNvSpPr>
                  <a:spLocks/>
                </p:cNvSpPr>
                <p:nvPr/>
              </p:nvSpPr>
              <p:spPr bwMode="auto">
                <a:xfrm>
                  <a:off x="7045" y="1686"/>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4" name="Freeform 188"/>
                <p:cNvSpPr>
                  <a:spLocks/>
                </p:cNvSpPr>
                <p:nvPr/>
              </p:nvSpPr>
              <p:spPr bwMode="auto">
                <a:xfrm>
                  <a:off x="7061" y="169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5" name="Freeform 189"/>
                <p:cNvSpPr>
                  <a:spLocks/>
                </p:cNvSpPr>
                <p:nvPr/>
              </p:nvSpPr>
              <p:spPr bwMode="auto">
                <a:xfrm>
                  <a:off x="7079" y="169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6" name="Freeform 190"/>
                <p:cNvSpPr>
                  <a:spLocks/>
                </p:cNvSpPr>
                <p:nvPr/>
              </p:nvSpPr>
              <p:spPr bwMode="auto">
                <a:xfrm>
                  <a:off x="7099" y="170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7" name="Freeform 191"/>
                <p:cNvSpPr>
                  <a:spLocks/>
                </p:cNvSpPr>
                <p:nvPr/>
              </p:nvSpPr>
              <p:spPr bwMode="auto">
                <a:xfrm>
                  <a:off x="7117" y="170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8" name="Freeform 192"/>
                <p:cNvSpPr>
                  <a:spLocks/>
                </p:cNvSpPr>
                <p:nvPr/>
              </p:nvSpPr>
              <p:spPr bwMode="auto">
                <a:xfrm>
                  <a:off x="7139" y="170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9" name="Freeform 193"/>
                <p:cNvSpPr>
                  <a:spLocks/>
                </p:cNvSpPr>
                <p:nvPr/>
              </p:nvSpPr>
              <p:spPr bwMode="auto">
                <a:xfrm>
                  <a:off x="7155" y="1710"/>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0" name="Freeform 194"/>
                <p:cNvSpPr>
                  <a:spLocks/>
                </p:cNvSpPr>
                <p:nvPr/>
              </p:nvSpPr>
              <p:spPr bwMode="auto">
                <a:xfrm>
                  <a:off x="7183" y="171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1" name="Freeform 195"/>
                <p:cNvSpPr>
                  <a:spLocks/>
                </p:cNvSpPr>
                <p:nvPr/>
              </p:nvSpPr>
              <p:spPr bwMode="auto">
                <a:xfrm>
                  <a:off x="7213" y="171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2" name="Freeform 196"/>
                <p:cNvSpPr>
                  <a:spLocks/>
                </p:cNvSpPr>
                <p:nvPr/>
              </p:nvSpPr>
              <p:spPr bwMode="auto">
                <a:xfrm>
                  <a:off x="7231" y="171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3" name="Freeform 197"/>
                <p:cNvSpPr>
                  <a:spLocks/>
                </p:cNvSpPr>
                <p:nvPr/>
              </p:nvSpPr>
              <p:spPr bwMode="auto">
                <a:xfrm>
                  <a:off x="7255" y="171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4" name="Freeform 198"/>
                <p:cNvSpPr>
                  <a:spLocks/>
                </p:cNvSpPr>
                <p:nvPr/>
              </p:nvSpPr>
              <p:spPr bwMode="auto">
                <a:xfrm>
                  <a:off x="7279" y="172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5" name="Freeform 199"/>
                <p:cNvSpPr>
                  <a:spLocks/>
                </p:cNvSpPr>
                <p:nvPr/>
              </p:nvSpPr>
              <p:spPr bwMode="auto">
                <a:xfrm>
                  <a:off x="7289" y="1726"/>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6" name="Freeform 200"/>
                <p:cNvSpPr>
                  <a:spLocks/>
                </p:cNvSpPr>
                <p:nvPr/>
              </p:nvSpPr>
              <p:spPr bwMode="auto">
                <a:xfrm>
                  <a:off x="7313" y="173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7" name="Freeform 201"/>
                <p:cNvSpPr>
                  <a:spLocks/>
                </p:cNvSpPr>
                <p:nvPr/>
              </p:nvSpPr>
              <p:spPr bwMode="auto">
                <a:xfrm>
                  <a:off x="7335" y="173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8" name="Freeform 202"/>
                <p:cNvSpPr>
                  <a:spLocks/>
                </p:cNvSpPr>
                <p:nvPr/>
              </p:nvSpPr>
              <p:spPr bwMode="auto">
                <a:xfrm>
                  <a:off x="7355" y="173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9" name="Freeform 203"/>
                <p:cNvSpPr>
                  <a:spLocks/>
                </p:cNvSpPr>
                <p:nvPr/>
              </p:nvSpPr>
              <p:spPr bwMode="auto">
                <a:xfrm>
                  <a:off x="7385" y="173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0" name="Freeform 204"/>
                <p:cNvSpPr>
                  <a:spLocks/>
                </p:cNvSpPr>
                <p:nvPr/>
              </p:nvSpPr>
              <p:spPr bwMode="auto">
                <a:xfrm>
                  <a:off x="7407" y="173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1" name="Freeform 205"/>
                <p:cNvSpPr>
                  <a:spLocks/>
                </p:cNvSpPr>
                <p:nvPr/>
              </p:nvSpPr>
              <p:spPr bwMode="auto">
                <a:xfrm>
                  <a:off x="7429" y="173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76" name="Group 407"/>
              <p:cNvGrpSpPr>
                <a:grpSpLocks/>
              </p:cNvGrpSpPr>
              <p:nvPr/>
            </p:nvGrpSpPr>
            <p:grpSpPr bwMode="auto">
              <a:xfrm>
                <a:off x="1781" y="1148"/>
                <a:ext cx="7400" cy="1802"/>
                <a:chOff x="1781" y="1148"/>
                <a:chExt cx="7400" cy="1802"/>
              </a:xfrm>
            </p:grpSpPr>
            <p:sp>
              <p:nvSpPr>
                <p:cNvPr id="3142" name="Freeform 207"/>
                <p:cNvSpPr>
                  <a:spLocks/>
                </p:cNvSpPr>
                <p:nvPr/>
              </p:nvSpPr>
              <p:spPr bwMode="auto">
                <a:xfrm>
                  <a:off x="7451" y="173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3" name="Freeform 208"/>
                <p:cNvSpPr>
                  <a:spLocks/>
                </p:cNvSpPr>
                <p:nvPr/>
              </p:nvSpPr>
              <p:spPr bwMode="auto">
                <a:xfrm>
                  <a:off x="7475" y="174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4" name="Freeform 209"/>
                <p:cNvSpPr>
                  <a:spLocks/>
                </p:cNvSpPr>
                <p:nvPr/>
              </p:nvSpPr>
              <p:spPr bwMode="auto">
                <a:xfrm>
                  <a:off x="7497" y="174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5" name="Freeform 210"/>
                <p:cNvSpPr>
                  <a:spLocks/>
                </p:cNvSpPr>
                <p:nvPr/>
              </p:nvSpPr>
              <p:spPr bwMode="auto">
                <a:xfrm>
                  <a:off x="7535" y="17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6" name="Freeform 211"/>
                <p:cNvSpPr>
                  <a:spLocks/>
                </p:cNvSpPr>
                <p:nvPr/>
              </p:nvSpPr>
              <p:spPr bwMode="auto">
                <a:xfrm>
                  <a:off x="7557" y="17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7" name="Freeform 212"/>
                <p:cNvSpPr>
                  <a:spLocks/>
                </p:cNvSpPr>
                <p:nvPr/>
              </p:nvSpPr>
              <p:spPr bwMode="auto">
                <a:xfrm>
                  <a:off x="7515" y="174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8" name="Freeform 213"/>
                <p:cNvSpPr>
                  <a:spLocks/>
                </p:cNvSpPr>
                <p:nvPr/>
              </p:nvSpPr>
              <p:spPr bwMode="auto">
                <a:xfrm>
                  <a:off x="7579" y="175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9" name="Freeform 214"/>
                <p:cNvSpPr>
                  <a:spLocks/>
                </p:cNvSpPr>
                <p:nvPr/>
              </p:nvSpPr>
              <p:spPr bwMode="auto">
                <a:xfrm>
                  <a:off x="7601" y="175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0" name="Freeform 215"/>
                <p:cNvSpPr>
                  <a:spLocks/>
                </p:cNvSpPr>
                <p:nvPr/>
              </p:nvSpPr>
              <p:spPr bwMode="auto">
                <a:xfrm>
                  <a:off x="7631" y="176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1" name="Freeform 216"/>
                <p:cNvSpPr>
                  <a:spLocks/>
                </p:cNvSpPr>
                <p:nvPr/>
              </p:nvSpPr>
              <p:spPr bwMode="auto">
                <a:xfrm>
                  <a:off x="7653" y="176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2" name="Freeform 217"/>
                <p:cNvSpPr>
                  <a:spLocks/>
                </p:cNvSpPr>
                <p:nvPr/>
              </p:nvSpPr>
              <p:spPr bwMode="auto">
                <a:xfrm>
                  <a:off x="7673" y="176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3" name="Freeform 218"/>
                <p:cNvSpPr>
                  <a:spLocks/>
                </p:cNvSpPr>
                <p:nvPr/>
              </p:nvSpPr>
              <p:spPr bwMode="auto">
                <a:xfrm>
                  <a:off x="7695" y="176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4" name="Freeform 219"/>
                <p:cNvSpPr>
                  <a:spLocks/>
                </p:cNvSpPr>
                <p:nvPr/>
              </p:nvSpPr>
              <p:spPr bwMode="auto">
                <a:xfrm>
                  <a:off x="7715" y="176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5" name="Freeform 220"/>
                <p:cNvSpPr>
                  <a:spLocks/>
                </p:cNvSpPr>
                <p:nvPr/>
              </p:nvSpPr>
              <p:spPr bwMode="auto">
                <a:xfrm>
                  <a:off x="7737" y="176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6" name="Freeform 221"/>
                <p:cNvSpPr>
                  <a:spLocks/>
                </p:cNvSpPr>
                <p:nvPr/>
              </p:nvSpPr>
              <p:spPr bwMode="auto">
                <a:xfrm>
                  <a:off x="7757" y="176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7" name="Freeform 222"/>
                <p:cNvSpPr>
                  <a:spLocks/>
                </p:cNvSpPr>
                <p:nvPr/>
              </p:nvSpPr>
              <p:spPr bwMode="auto">
                <a:xfrm>
                  <a:off x="7779" y="176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8" name="Freeform 223"/>
                <p:cNvSpPr>
                  <a:spLocks/>
                </p:cNvSpPr>
                <p:nvPr/>
              </p:nvSpPr>
              <p:spPr bwMode="auto">
                <a:xfrm>
                  <a:off x="7787" y="1770"/>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9" name="Freeform 224"/>
                <p:cNvSpPr>
                  <a:spLocks/>
                </p:cNvSpPr>
                <p:nvPr/>
              </p:nvSpPr>
              <p:spPr bwMode="auto">
                <a:xfrm>
                  <a:off x="7809" y="1770"/>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0" name="Freeform 225"/>
                <p:cNvSpPr>
                  <a:spLocks/>
                </p:cNvSpPr>
                <p:nvPr/>
              </p:nvSpPr>
              <p:spPr bwMode="auto">
                <a:xfrm>
                  <a:off x="7833" y="177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1" name="Freeform 226"/>
                <p:cNvSpPr>
                  <a:spLocks/>
                </p:cNvSpPr>
                <p:nvPr/>
              </p:nvSpPr>
              <p:spPr bwMode="auto">
                <a:xfrm>
                  <a:off x="7853" y="177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2" name="Freeform 227"/>
                <p:cNvSpPr>
                  <a:spLocks/>
                </p:cNvSpPr>
                <p:nvPr/>
              </p:nvSpPr>
              <p:spPr bwMode="auto">
                <a:xfrm>
                  <a:off x="7877" y="178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3" name="Freeform 228"/>
                <p:cNvSpPr>
                  <a:spLocks/>
                </p:cNvSpPr>
                <p:nvPr/>
              </p:nvSpPr>
              <p:spPr bwMode="auto">
                <a:xfrm>
                  <a:off x="7899" y="178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4" name="Freeform 229"/>
                <p:cNvSpPr>
                  <a:spLocks/>
                </p:cNvSpPr>
                <p:nvPr/>
              </p:nvSpPr>
              <p:spPr bwMode="auto">
                <a:xfrm>
                  <a:off x="7937" y="178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5" name="Freeform 230"/>
                <p:cNvSpPr>
                  <a:spLocks/>
                </p:cNvSpPr>
                <p:nvPr/>
              </p:nvSpPr>
              <p:spPr bwMode="auto">
                <a:xfrm>
                  <a:off x="7917" y="177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6" name="Freeform 231"/>
                <p:cNvSpPr>
                  <a:spLocks/>
                </p:cNvSpPr>
                <p:nvPr/>
              </p:nvSpPr>
              <p:spPr bwMode="auto">
                <a:xfrm>
                  <a:off x="7957" y="178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7" name="Freeform 232"/>
                <p:cNvSpPr>
                  <a:spLocks/>
                </p:cNvSpPr>
                <p:nvPr/>
              </p:nvSpPr>
              <p:spPr bwMode="auto">
                <a:xfrm>
                  <a:off x="7977" y="178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8" name="Freeform 233"/>
                <p:cNvSpPr>
                  <a:spLocks/>
                </p:cNvSpPr>
                <p:nvPr/>
              </p:nvSpPr>
              <p:spPr bwMode="auto">
                <a:xfrm>
                  <a:off x="7993" y="179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9" name="Freeform 234"/>
                <p:cNvSpPr>
                  <a:spLocks/>
                </p:cNvSpPr>
                <p:nvPr/>
              </p:nvSpPr>
              <p:spPr bwMode="auto">
                <a:xfrm>
                  <a:off x="8013" y="179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0" name="Freeform 235"/>
                <p:cNvSpPr>
                  <a:spLocks/>
                </p:cNvSpPr>
                <p:nvPr/>
              </p:nvSpPr>
              <p:spPr bwMode="auto">
                <a:xfrm>
                  <a:off x="8033" y="179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1" name="Freeform 236"/>
                <p:cNvSpPr>
                  <a:spLocks/>
                </p:cNvSpPr>
                <p:nvPr/>
              </p:nvSpPr>
              <p:spPr bwMode="auto">
                <a:xfrm>
                  <a:off x="8053" y="179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2" name="Freeform 237"/>
                <p:cNvSpPr>
                  <a:spLocks/>
                </p:cNvSpPr>
                <p:nvPr/>
              </p:nvSpPr>
              <p:spPr bwMode="auto">
                <a:xfrm>
                  <a:off x="8073" y="180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3" name="Freeform 238"/>
                <p:cNvSpPr>
                  <a:spLocks/>
                </p:cNvSpPr>
                <p:nvPr/>
              </p:nvSpPr>
              <p:spPr bwMode="auto">
                <a:xfrm>
                  <a:off x="8097" y="180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4" name="Freeform 239"/>
                <p:cNvSpPr>
                  <a:spLocks/>
                </p:cNvSpPr>
                <p:nvPr/>
              </p:nvSpPr>
              <p:spPr bwMode="auto">
                <a:xfrm>
                  <a:off x="8121" y="182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 name="Freeform 240"/>
                <p:cNvSpPr>
                  <a:spLocks/>
                </p:cNvSpPr>
                <p:nvPr/>
              </p:nvSpPr>
              <p:spPr bwMode="auto">
                <a:xfrm>
                  <a:off x="8147" y="183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6" name="Freeform 241"/>
                <p:cNvSpPr>
                  <a:spLocks/>
                </p:cNvSpPr>
                <p:nvPr/>
              </p:nvSpPr>
              <p:spPr bwMode="auto">
                <a:xfrm>
                  <a:off x="8167" y="183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7" name="Freeform 242"/>
                <p:cNvSpPr>
                  <a:spLocks/>
                </p:cNvSpPr>
                <p:nvPr/>
              </p:nvSpPr>
              <p:spPr bwMode="auto">
                <a:xfrm>
                  <a:off x="8185" y="183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8" name="Freeform 243"/>
                <p:cNvSpPr>
                  <a:spLocks/>
                </p:cNvSpPr>
                <p:nvPr/>
              </p:nvSpPr>
              <p:spPr bwMode="auto">
                <a:xfrm>
                  <a:off x="8209" y="185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9" name="Freeform 244"/>
                <p:cNvSpPr>
                  <a:spLocks/>
                </p:cNvSpPr>
                <p:nvPr/>
              </p:nvSpPr>
              <p:spPr bwMode="auto">
                <a:xfrm>
                  <a:off x="8227" y="185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 name="Freeform 245"/>
                <p:cNvSpPr>
                  <a:spLocks/>
                </p:cNvSpPr>
                <p:nvPr/>
              </p:nvSpPr>
              <p:spPr bwMode="auto">
                <a:xfrm>
                  <a:off x="8247" y="185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 name="Freeform 246"/>
                <p:cNvSpPr>
                  <a:spLocks/>
                </p:cNvSpPr>
                <p:nvPr/>
              </p:nvSpPr>
              <p:spPr bwMode="auto">
                <a:xfrm>
                  <a:off x="8271" y="186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 name="Freeform 247"/>
                <p:cNvSpPr>
                  <a:spLocks/>
                </p:cNvSpPr>
                <p:nvPr/>
              </p:nvSpPr>
              <p:spPr bwMode="auto">
                <a:xfrm>
                  <a:off x="8289" y="18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 name="Freeform 248"/>
                <p:cNvSpPr>
                  <a:spLocks/>
                </p:cNvSpPr>
                <p:nvPr/>
              </p:nvSpPr>
              <p:spPr bwMode="auto">
                <a:xfrm>
                  <a:off x="8317" y="188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 name="Freeform 249"/>
                <p:cNvSpPr>
                  <a:spLocks/>
                </p:cNvSpPr>
                <p:nvPr/>
              </p:nvSpPr>
              <p:spPr bwMode="auto">
                <a:xfrm>
                  <a:off x="8335" y="188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 name="Freeform 250"/>
                <p:cNvSpPr>
                  <a:spLocks/>
                </p:cNvSpPr>
                <p:nvPr/>
              </p:nvSpPr>
              <p:spPr bwMode="auto">
                <a:xfrm>
                  <a:off x="8357" y="188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 name="Freeform 251"/>
                <p:cNvSpPr>
                  <a:spLocks/>
                </p:cNvSpPr>
                <p:nvPr/>
              </p:nvSpPr>
              <p:spPr bwMode="auto">
                <a:xfrm>
                  <a:off x="8377" y="188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 name="Freeform 252"/>
                <p:cNvSpPr>
                  <a:spLocks/>
                </p:cNvSpPr>
                <p:nvPr/>
              </p:nvSpPr>
              <p:spPr bwMode="auto">
                <a:xfrm>
                  <a:off x="8399" y="188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8" name="Freeform 253"/>
                <p:cNvSpPr>
                  <a:spLocks/>
                </p:cNvSpPr>
                <p:nvPr/>
              </p:nvSpPr>
              <p:spPr bwMode="auto">
                <a:xfrm>
                  <a:off x="8417" y="188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9" name="Freeform 254"/>
                <p:cNvSpPr>
                  <a:spLocks/>
                </p:cNvSpPr>
                <p:nvPr/>
              </p:nvSpPr>
              <p:spPr bwMode="auto">
                <a:xfrm>
                  <a:off x="8439" y="1882"/>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0" name="Freeform 255"/>
                <p:cNvSpPr>
                  <a:spLocks/>
                </p:cNvSpPr>
                <p:nvPr/>
              </p:nvSpPr>
              <p:spPr bwMode="auto">
                <a:xfrm>
                  <a:off x="8459" y="188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1" name="Freeform 256"/>
                <p:cNvSpPr>
                  <a:spLocks/>
                </p:cNvSpPr>
                <p:nvPr/>
              </p:nvSpPr>
              <p:spPr bwMode="auto">
                <a:xfrm>
                  <a:off x="8469" y="188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2" name="Freeform 257"/>
                <p:cNvSpPr>
                  <a:spLocks/>
                </p:cNvSpPr>
                <p:nvPr/>
              </p:nvSpPr>
              <p:spPr bwMode="auto">
                <a:xfrm>
                  <a:off x="8495" y="188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3" name="Freeform 258"/>
                <p:cNvSpPr>
                  <a:spLocks/>
                </p:cNvSpPr>
                <p:nvPr/>
              </p:nvSpPr>
              <p:spPr bwMode="auto">
                <a:xfrm>
                  <a:off x="8529" y="188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4" name="Freeform 259"/>
                <p:cNvSpPr>
                  <a:spLocks/>
                </p:cNvSpPr>
                <p:nvPr/>
              </p:nvSpPr>
              <p:spPr bwMode="auto">
                <a:xfrm>
                  <a:off x="8551" y="188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5" name="Freeform 260"/>
                <p:cNvSpPr>
                  <a:spLocks/>
                </p:cNvSpPr>
                <p:nvPr/>
              </p:nvSpPr>
              <p:spPr bwMode="auto">
                <a:xfrm>
                  <a:off x="8573" y="188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6" name="Freeform 261"/>
                <p:cNvSpPr>
                  <a:spLocks/>
                </p:cNvSpPr>
                <p:nvPr/>
              </p:nvSpPr>
              <p:spPr bwMode="auto">
                <a:xfrm>
                  <a:off x="8599" y="188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7" name="Freeform 262"/>
                <p:cNvSpPr>
                  <a:spLocks/>
                </p:cNvSpPr>
                <p:nvPr/>
              </p:nvSpPr>
              <p:spPr bwMode="auto">
                <a:xfrm>
                  <a:off x="8613" y="188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8" name="Freeform 263"/>
                <p:cNvSpPr>
                  <a:spLocks/>
                </p:cNvSpPr>
                <p:nvPr/>
              </p:nvSpPr>
              <p:spPr bwMode="auto">
                <a:xfrm>
                  <a:off x="8637" y="188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9" name="Freeform 264"/>
                <p:cNvSpPr>
                  <a:spLocks/>
                </p:cNvSpPr>
                <p:nvPr/>
              </p:nvSpPr>
              <p:spPr bwMode="auto">
                <a:xfrm>
                  <a:off x="8665" y="188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0" name="Freeform 265"/>
                <p:cNvSpPr>
                  <a:spLocks/>
                </p:cNvSpPr>
                <p:nvPr/>
              </p:nvSpPr>
              <p:spPr bwMode="auto">
                <a:xfrm>
                  <a:off x="8701" y="1886"/>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1" name="Freeform 266"/>
                <p:cNvSpPr>
                  <a:spLocks/>
                </p:cNvSpPr>
                <p:nvPr/>
              </p:nvSpPr>
              <p:spPr bwMode="auto">
                <a:xfrm>
                  <a:off x="8731" y="205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2" name="Freeform 267"/>
                <p:cNvSpPr>
                  <a:spLocks/>
                </p:cNvSpPr>
                <p:nvPr/>
              </p:nvSpPr>
              <p:spPr bwMode="auto">
                <a:xfrm>
                  <a:off x="8761" y="205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 name="Freeform 268"/>
                <p:cNvSpPr>
                  <a:spLocks/>
                </p:cNvSpPr>
                <p:nvPr/>
              </p:nvSpPr>
              <p:spPr bwMode="auto">
                <a:xfrm>
                  <a:off x="8807" y="205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 name="Freeform 269"/>
                <p:cNvSpPr>
                  <a:spLocks/>
                </p:cNvSpPr>
                <p:nvPr/>
              </p:nvSpPr>
              <p:spPr bwMode="auto">
                <a:xfrm>
                  <a:off x="8831" y="205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 name="Freeform 270"/>
                <p:cNvSpPr>
                  <a:spLocks/>
                </p:cNvSpPr>
                <p:nvPr/>
              </p:nvSpPr>
              <p:spPr bwMode="auto">
                <a:xfrm>
                  <a:off x="8893" y="205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 name="Freeform 271"/>
                <p:cNvSpPr>
                  <a:spLocks/>
                </p:cNvSpPr>
                <p:nvPr/>
              </p:nvSpPr>
              <p:spPr bwMode="auto">
                <a:xfrm>
                  <a:off x="8917" y="205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 name="Freeform 272"/>
                <p:cNvSpPr>
                  <a:spLocks/>
                </p:cNvSpPr>
                <p:nvPr/>
              </p:nvSpPr>
              <p:spPr bwMode="auto">
                <a:xfrm>
                  <a:off x="8947" y="205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 name="Freeform 273"/>
                <p:cNvSpPr>
                  <a:spLocks/>
                </p:cNvSpPr>
                <p:nvPr/>
              </p:nvSpPr>
              <p:spPr bwMode="auto">
                <a:xfrm>
                  <a:off x="9049" y="2054"/>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 name="Freeform 274"/>
                <p:cNvSpPr>
                  <a:spLocks/>
                </p:cNvSpPr>
                <p:nvPr/>
              </p:nvSpPr>
              <p:spPr bwMode="auto">
                <a:xfrm>
                  <a:off x="9089" y="205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0" name="Freeform 275"/>
                <p:cNvSpPr>
                  <a:spLocks/>
                </p:cNvSpPr>
                <p:nvPr/>
              </p:nvSpPr>
              <p:spPr bwMode="auto">
                <a:xfrm>
                  <a:off x="2223" y="1156"/>
                  <a:ext cx="92" cy="92"/>
                </a:xfrm>
                <a:custGeom>
                  <a:avLst/>
                  <a:gdLst>
                    <a:gd name="T0" fmla="*/ 54 w 92"/>
                    <a:gd name="T1" fmla="*/ 0 h 92"/>
                    <a:gd name="T2" fmla="*/ 54 w 92"/>
                    <a:gd name="T3" fmla="*/ 40 h 92"/>
                    <a:gd name="T4" fmla="*/ 92 w 92"/>
                    <a:gd name="T5" fmla="*/ 40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40 h 92"/>
                    <a:gd name="T20" fmla="*/ 40 w 92"/>
                    <a:gd name="T21" fmla="*/ 40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40"/>
                      </a:lnTo>
                      <a:lnTo>
                        <a:pt x="92" y="40"/>
                      </a:lnTo>
                      <a:lnTo>
                        <a:pt x="92" y="52"/>
                      </a:lnTo>
                      <a:lnTo>
                        <a:pt x="54" y="52"/>
                      </a:lnTo>
                      <a:lnTo>
                        <a:pt x="54" y="92"/>
                      </a:lnTo>
                      <a:lnTo>
                        <a:pt x="40" y="92"/>
                      </a:lnTo>
                      <a:lnTo>
                        <a:pt x="40" y="52"/>
                      </a:lnTo>
                      <a:lnTo>
                        <a:pt x="0" y="52"/>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 name="Freeform 276"/>
                <p:cNvSpPr>
                  <a:spLocks/>
                </p:cNvSpPr>
                <p:nvPr/>
              </p:nvSpPr>
              <p:spPr bwMode="auto">
                <a:xfrm>
                  <a:off x="2159" y="114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 name="Freeform 277"/>
                <p:cNvSpPr>
                  <a:spLocks/>
                </p:cNvSpPr>
                <p:nvPr/>
              </p:nvSpPr>
              <p:spPr bwMode="auto">
                <a:xfrm>
                  <a:off x="2191" y="114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 name="Freeform 278"/>
                <p:cNvSpPr>
                  <a:spLocks/>
                </p:cNvSpPr>
                <p:nvPr/>
              </p:nvSpPr>
              <p:spPr bwMode="auto">
                <a:xfrm>
                  <a:off x="1781" y="1166"/>
                  <a:ext cx="7196" cy="536"/>
                </a:xfrm>
                <a:custGeom>
                  <a:avLst/>
                  <a:gdLst>
                    <a:gd name="T0" fmla="*/ 194 w 7196"/>
                    <a:gd name="T1" fmla="*/ 14 h 536"/>
                    <a:gd name="T2" fmla="*/ 420 w 7196"/>
                    <a:gd name="T3" fmla="*/ 24 h 536"/>
                    <a:gd name="T4" fmla="*/ 704 w 7196"/>
                    <a:gd name="T5" fmla="*/ 50 h 536"/>
                    <a:gd name="T6" fmla="*/ 976 w 7196"/>
                    <a:gd name="T7" fmla="*/ 78 h 536"/>
                    <a:gd name="T8" fmla="*/ 1200 w 7196"/>
                    <a:gd name="T9" fmla="*/ 94 h 536"/>
                    <a:gd name="T10" fmla="*/ 1386 w 7196"/>
                    <a:gd name="T11" fmla="*/ 108 h 536"/>
                    <a:gd name="T12" fmla="*/ 1566 w 7196"/>
                    <a:gd name="T13" fmla="*/ 122 h 536"/>
                    <a:gd name="T14" fmla="*/ 1816 w 7196"/>
                    <a:gd name="T15" fmla="*/ 140 h 536"/>
                    <a:gd name="T16" fmla="*/ 2086 w 7196"/>
                    <a:gd name="T17" fmla="*/ 154 h 536"/>
                    <a:gd name="T18" fmla="*/ 2398 w 7196"/>
                    <a:gd name="T19" fmla="*/ 178 h 536"/>
                    <a:gd name="T20" fmla="*/ 2588 w 7196"/>
                    <a:gd name="T21" fmla="*/ 194 h 536"/>
                    <a:gd name="T22" fmla="*/ 2830 w 7196"/>
                    <a:gd name="T23" fmla="*/ 214 h 536"/>
                    <a:gd name="T24" fmla="*/ 2946 w 7196"/>
                    <a:gd name="T25" fmla="*/ 218 h 536"/>
                    <a:gd name="T26" fmla="*/ 2994 w 7196"/>
                    <a:gd name="T27" fmla="*/ 234 h 536"/>
                    <a:gd name="T28" fmla="*/ 3112 w 7196"/>
                    <a:gd name="T29" fmla="*/ 246 h 536"/>
                    <a:gd name="T30" fmla="*/ 3336 w 7196"/>
                    <a:gd name="T31" fmla="*/ 262 h 536"/>
                    <a:gd name="T32" fmla="*/ 3776 w 7196"/>
                    <a:gd name="T33" fmla="*/ 288 h 536"/>
                    <a:gd name="T34" fmla="*/ 4032 w 7196"/>
                    <a:gd name="T35" fmla="*/ 314 h 536"/>
                    <a:gd name="T36" fmla="*/ 4376 w 7196"/>
                    <a:gd name="T37" fmla="*/ 330 h 536"/>
                    <a:gd name="T38" fmla="*/ 4628 w 7196"/>
                    <a:gd name="T39" fmla="*/ 350 h 536"/>
                    <a:gd name="T40" fmla="*/ 4916 w 7196"/>
                    <a:gd name="T41" fmla="*/ 376 h 536"/>
                    <a:gd name="T42" fmla="*/ 5060 w 7196"/>
                    <a:gd name="T43" fmla="*/ 390 h 536"/>
                    <a:gd name="T44" fmla="*/ 5356 w 7196"/>
                    <a:gd name="T45" fmla="*/ 396 h 536"/>
                    <a:gd name="T46" fmla="*/ 5532 w 7196"/>
                    <a:gd name="T47" fmla="*/ 404 h 536"/>
                    <a:gd name="T48" fmla="*/ 5664 w 7196"/>
                    <a:gd name="T49" fmla="*/ 410 h 536"/>
                    <a:gd name="T50" fmla="*/ 5846 w 7196"/>
                    <a:gd name="T51" fmla="*/ 422 h 536"/>
                    <a:gd name="T52" fmla="*/ 5908 w 7196"/>
                    <a:gd name="T53" fmla="*/ 432 h 536"/>
                    <a:gd name="T54" fmla="*/ 5984 w 7196"/>
                    <a:gd name="T55" fmla="*/ 440 h 536"/>
                    <a:gd name="T56" fmla="*/ 6152 w 7196"/>
                    <a:gd name="T57" fmla="*/ 452 h 536"/>
                    <a:gd name="T58" fmla="*/ 6278 w 7196"/>
                    <a:gd name="T59" fmla="*/ 460 h 536"/>
                    <a:gd name="T60" fmla="*/ 6556 w 7196"/>
                    <a:gd name="T61" fmla="*/ 476 h 536"/>
                    <a:gd name="T62" fmla="*/ 6832 w 7196"/>
                    <a:gd name="T63" fmla="*/ 494 h 536"/>
                    <a:gd name="T64" fmla="*/ 7196 w 7196"/>
                    <a:gd name="T65"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96" h="536">
                      <a:moveTo>
                        <a:pt x="0" y="0"/>
                      </a:moveTo>
                      <a:lnTo>
                        <a:pt x="194" y="14"/>
                      </a:lnTo>
                      <a:lnTo>
                        <a:pt x="290" y="18"/>
                      </a:lnTo>
                      <a:lnTo>
                        <a:pt x="420" y="24"/>
                      </a:lnTo>
                      <a:lnTo>
                        <a:pt x="564" y="38"/>
                      </a:lnTo>
                      <a:lnTo>
                        <a:pt x="704" y="50"/>
                      </a:lnTo>
                      <a:lnTo>
                        <a:pt x="820" y="64"/>
                      </a:lnTo>
                      <a:lnTo>
                        <a:pt x="976" y="78"/>
                      </a:lnTo>
                      <a:lnTo>
                        <a:pt x="1130" y="94"/>
                      </a:lnTo>
                      <a:lnTo>
                        <a:pt x="1200" y="94"/>
                      </a:lnTo>
                      <a:lnTo>
                        <a:pt x="1270" y="102"/>
                      </a:lnTo>
                      <a:lnTo>
                        <a:pt x="1386" y="108"/>
                      </a:lnTo>
                      <a:lnTo>
                        <a:pt x="1520" y="114"/>
                      </a:lnTo>
                      <a:lnTo>
                        <a:pt x="1566" y="122"/>
                      </a:lnTo>
                      <a:lnTo>
                        <a:pt x="1648" y="130"/>
                      </a:lnTo>
                      <a:lnTo>
                        <a:pt x="1816" y="140"/>
                      </a:lnTo>
                      <a:lnTo>
                        <a:pt x="1924" y="148"/>
                      </a:lnTo>
                      <a:lnTo>
                        <a:pt x="2086" y="154"/>
                      </a:lnTo>
                      <a:lnTo>
                        <a:pt x="2250" y="170"/>
                      </a:lnTo>
                      <a:lnTo>
                        <a:pt x="2398" y="178"/>
                      </a:lnTo>
                      <a:lnTo>
                        <a:pt x="2488" y="184"/>
                      </a:lnTo>
                      <a:lnTo>
                        <a:pt x="2588" y="194"/>
                      </a:lnTo>
                      <a:lnTo>
                        <a:pt x="2706" y="204"/>
                      </a:lnTo>
                      <a:lnTo>
                        <a:pt x="2830" y="214"/>
                      </a:lnTo>
                      <a:lnTo>
                        <a:pt x="2882" y="218"/>
                      </a:lnTo>
                      <a:lnTo>
                        <a:pt x="2946" y="218"/>
                      </a:lnTo>
                      <a:lnTo>
                        <a:pt x="2976" y="224"/>
                      </a:lnTo>
                      <a:lnTo>
                        <a:pt x="2994" y="234"/>
                      </a:lnTo>
                      <a:lnTo>
                        <a:pt x="3076" y="234"/>
                      </a:lnTo>
                      <a:lnTo>
                        <a:pt x="3112" y="246"/>
                      </a:lnTo>
                      <a:lnTo>
                        <a:pt x="3298" y="246"/>
                      </a:lnTo>
                      <a:lnTo>
                        <a:pt x="3336" y="262"/>
                      </a:lnTo>
                      <a:lnTo>
                        <a:pt x="3740" y="282"/>
                      </a:lnTo>
                      <a:lnTo>
                        <a:pt x="3776" y="288"/>
                      </a:lnTo>
                      <a:lnTo>
                        <a:pt x="3886" y="296"/>
                      </a:lnTo>
                      <a:lnTo>
                        <a:pt x="4032" y="314"/>
                      </a:lnTo>
                      <a:lnTo>
                        <a:pt x="4196" y="322"/>
                      </a:lnTo>
                      <a:lnTo>
                        <a:pt x="4376" y="330"/>
                      </a:lnTo>
                      <a:lnTo>
                        <a:pt x="4466" y="342"/>
                      </a:lnTo>
                      <a:lnTo>
                        <a:pt x="4628" y="350"/>
                      </a:lnTo>
                      <a:lnTo>
                        <a:pt x="4762" y="368"/>
                      </a:lnTo>
                      <a:lnTo>
                        <a:pt x="4916" y="376"/>
                      </a:lnTo>
                      <a:lnTo>
                        <a:pt x="5034" y="384"/>
                      </a:lnTo>
                      <a:lnTo>
                        <a:pt x="5060" y="390"/>
                      </a:lnTo>
                      <a:lnTo>
                        <a:pt x="5190" y="392"/>
                      </a:lnTo>
                      <a:lnTo>
                        <a:pt x="5356" y="396"/>
                      </a:lnTo>
                      <a:lnTo>
                        <a:pt x="5380" y="400"/>
                      </a:lnTo>
                      <a:lnTo>
                        <a:pt x="5532" y="404"/>
                      </a:lnTo>
                      <a:lnTo>
                        <a:pt x="5582" y="410"/>
                      </a:lnTo>
                      <a:lnTo>
                        <a:pt x="5664" y="410"/>
                      </a:lnTo>
                      <a:lnTo>
                        <a:pt x="5708" y="422"/>
                      </a:lnTo>
                      <a:lnTo>
                        <a:pt x="5846" y="422"/>
                      </a:lnTo>
                      <a:lnTo>
                        <a:pt x="5864" y="432"/>
                      </a:lnTo>
                      <a:lnTo>
                        <a:pt x="5908" y="432"/>
                      </a:lnTo>
                      <a:lnTo>
                        <a:pt x="5918" y="440"/>
                      </a:lnTo>
                      <a:lnTo>
                        <a:pt x="5984" y="440"/>
                      </a:lnTo>
                      <a:lnTo>
                        <a:pt x="5998" y="452"/>
                      </a:lnTo>
                      <a:lnTo>
                        <a:pt x="6152" y="452"/>
                      </a:lnTo>
                      <a:lnTo>
                        <a:pt x="6160" y="460"/>
                      </a:lnTo>
                      <a:lnTo>
                        <a:pt x="6278" y="460"/>
                      </a:lnTo>
                      <a:lnTo>
                        <a:pt x="6278" y="476"/>
                      </a:lnTo>
                      <a:lnTo>
                        <a:pt x="6556" y="476"/>
                      </a:lnTo>
                      <a:lnTo>
                        <a:pt x="6556" y="494"/>
                      </a:lnTo>
                      <a:lnTo>
                        <a:pt x="6832" y="494"/>
                      </a:lnTo>
                      <a:lnTo>
                        <a:pt x="6832" y="536"/>
                      </a:lnTo>
                      <a:lnTo>
                        <a:pt x="7196" y="536"/>
                      </a:lnTo>
                    </a:path>
                  </a:pathLst>
                </a:custGeom>
                <a:noFill/>
                <a:ln w="38100">
                  <a:solidFill>
                    <a:srgbClr val="6DCF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4" name="Freeform 279"/>
                <p:cNvSpPr>
                  <a:spLocks/>
                </p:cNvSpPr>
                <p:nvPr/>
              </p:nvSpPr>
              <p:spPr bwMode="auto">
                <a:xfrm>
                  <a:off x="2229" y="1580"/>
                  <a:ext cx="4926" cy="1370"/>
                </a:xfrm>
                <a:custGeom>
                  <a:avLst/>
                  <a:gdLst>
                    <a:gd name="T0" fmla="*/ 38 w 4926"/>
                    <a:gd name="T1" fmla="*/ 0 h 1370"/>
                    <a:gd name="T2" fmla="*/ 90 w 4926"/>
                    <a:gd name="T3" fmla="*/ 10 h 1370"/>
                    <a:gd name="T4" fmla="*/ 134 w 4926"/>
                    <a:gd name="T5" fmla="*/ 16 h 1370"/>
                    <a:gd name="T6" fmla="*/ 242 w 4926"/>
                    <a:gd name="T7" fmla="*/ 32 h 1370"/>
                    <a:gd name="T8" fmla="*/ 326 w 4926"/>
                    <a:gd name="T9" fmla="*/ 68 h 1370"/>
                    <a:gd name="T10" fmla="*/ 416 w 4926"/>
                    <a:gd name="T11" fmla="*/ 96 h 1370"/>
                    <a:gd name="T12" fmla="*/ 492 w 4926"/>
                    <a:gd name="T13" fmla="*/ 124 h 1370"/>
                    <a:gd name="T14" fmla="*/ 550 w 4926"/>
                    <a:gd name="T15" fmla="*/ 150 h 1370"/>
                    <a:gd name="T16" fmla="*/ 594 w 4926"/>
                    <a:gd name="T17" fmla="*/ 166 h 1370"/>
                    <a:gd name="T18" fmla="*/ 632 w 4926"/>
                    <a:gd name="T19" fmla="*/ 182 h 1370"/>
                    <a:gd name="T20" fmla="*/ 696 w 4926"/>
                    <a:gd name="T21" fmla="*/ 198 h 1370"/>
                    <a:gd name="T22" fmla="*/ 764 w 4926"/>
                    <a:gd name="T23" fmla="*/ 222 h 1370"/>
                    <a:gd name="T24" fmla="*/ 848 w 4926"/>
                    <a:gd name="T25" fmla="*/ 240 h 1370"/>
                    <a:gd name="T26" fmla="*/ 918 w 4926"/>
                    <a:gd name="T27" fmla="*/ 254 h 1370"/>
                    <a:gd name="T28" fmla="*/ 1032 w 4926"/>
                    <a:gd name="T29" fmla="*/ 274 h 1370"/>
                    <a:gd name="T30" fmla="*/ 1108 w 4926"/>
                    <a:gd name="T31" fmla="*/ 294 h 1370"/>
                    <a:gd name="T32" fmla="*/ 1196 w 4926"/>
                    <a:gd name="T33" fmla="*/ 334 h 1370"/>
                    <a:gd name="T34" fmla="*/ 1334 w 4926"/>
                    <a:gd name="T35" fmla="*/ 358 h 1370"/>
                    <a:gd name="T36" fmla="*/ 1414 w 4926"/>
                    <a:gd name="T37" fmla="*/ 382 h 1370"/>
                    <a:gd name="T38" fmla="*/ 1474 w 4926"/>
                    <a:gd name="T39" fmla="*/ 392 h 1370"/>
                    <a:gd name="T40" fmla="*/ 1550 w 4926"/>
                    <a:gd name="T41" fmla="*/ 424 h 1370"/>
                    <a:gd name="T42" fmla="*/ 1606 w 4926"/>
                    <a:gd name="T43" fmla="*/ 430 h 1370"/>
                    <a:gd name="T44" fmla="*/ 1684 w 4926"/>
                    <a:gd name="T45" fmla="*/ 452 h 1370"/>
                    <a:gd name="T46" fmla="*/ 1792 w 4926"/>
                    <a:gd name="T47" fmla="*/ 488 h 1370"/>
                    <a:gd name="T48" fmla="*/ 1916 w 4926"/>
                    <a:gd name="T49" fmla="*/ 532 h 1370"/>
                    <a:gd name="T50" fmla="*/ 1974 w 4926"/>
                    <a:gd name="T51" fmla="*/ 548 h 1370"/>
                    <a:gd name="T52" fmla="*/ 2062 w 4926"/>
                    <a:gd name="T53" fmla="*/ 588 h 1370"/>
                    <a:gd name="T54" fmla="*/ 2114 w 4926"/>
                    <a:gd name="T55" fmla="*/ 602 h 1370"/>
                    <a:gd name="T56" fmla="*/ 2146 w 4926"/>
                    <a:gd name="T57" fmla="*/ 616 h 1370"/>
                    <a:gd name="T58" fmla="*/ 2236 w 4926"/>
                    <a:gd name="T59" fmla="*/ 638 h 1370"/>
                    <a:gd name="T60" fmla="*/ 2334 w 4926"/>
                    <a:gd name="T61" fmla="*/ 664 h 1370"/>
                    <a:gd name="T62" fmla="*/ 2438 w 4926"/>
                    <a:gd name="T63" fmla="*/ 696 h 1370"/>
                    <a:gd name="T64" fmla="*/ 2532 w 4926"/>
                    <a:gd name="T65" fmla="*/ 704 h 1370"/>
                    <a:gd name="T66" fmla="*/ 2580 w 4926"/>
                    <a:gd name="T67" fmla="*/ 728 h 1370"/>
                    <a:gd name="T68" fmla="*/ 2644 w 4926"/>
                    <a:gd name="T69" fmla="*/ 746 h 1370"/>
                    <a:gd name="T70" fmla="*/ 2770 w 4926"/>
                    <a:gd name="T71" fmla="*/ 788 h 1370"/>
                    <a:gd name="T72" fmla="*/ 2844 w 4926"/>
                    <a:gd name="T73" fmla="*/ 808 h 1370"/>
                    <a:gd name="T74" fmla="*/ 2890 w 4926"/>
                    <a:gd name="T75" fmla="*/ 818 h 1370"/>
                    <a:gd name="T76" fmla="*/ 3006 w 4926"/>
                    <a:gd name="T77" fmla="*/ 846 h 1370"/>
                    <a:gd name="T78" fmla="*/ 3080 w 4926"/>
                    <a:gd name="T79" fmla="*/ 862 h 1370"/>
                    <a:gd name="T80" fmla="*/ 3162 w 4926"/>
                    <a:gd name="T81" fmla="*/ 892 h 1370"/>
                    <a:gd name="T82" fmla="*/ 3232 w 4926"/>
                    <a:gd name="T83" fmla="*/ 926 h 1370"/>
                    <a:gd name="T84" fmla="*/ 3302 w 4926"/>
                    <a:gd name="T85" fmla="*/ 940 h 1370"/>
                    <a:gd name="T86" fmla="*/ 3352 w 4926"/>
                    <a:gd name="T87" fmla="*/ 958 h 1370"/>
                    <a:gd name="T88" fmla="*/ 3400 w 4926"/>
                    <a:gd name="T89" fmla="*/ 972 h 1370"/>
                    <a:gd name="T90" fmla="*/ 3456 w 4926"/>
                    <a:gd name="T91" fmla="*/ 988 h 1370"/>
                    <a:gd name="T92" fmla="*/ 3528 w 4926"/>
                    <a:gd name="T93" fmla="*/ 994 h 1370"/>
                    <a:gd name="T94" fmla="*/ 3646 w 4926"/>
                    <a:gd name="T95" fmla="*/ 994 h 1370"/>
                    <a:gd name="T96" fmla="*/ 3698 w 4926"/>
                    <a:gd name="T97" fmla="*/ 1012 h 1370"/>
                    <a:gd name="T98" fmla="*/ 3778 w 4926"/>
                    <a:gd name="T99" fmla="*/ 1028 h 1370"/>
                    <a:gd name="T100" fmla="*/ 3870 w 4926"/>
                    <a:gd name="T101" fmla="*/ 1048 h 1370"/>
                    <a:gd name="T102" fmla="*/ 3916 w 4926"/>
                    <a:gd name="T103" fmla="*/ 1080 h 1370"/>
                    <a:gd name="T104" fmla="*/ 4008 w 4926"/>
                    <a:gd name="T105" fmla="*/ 1096 h 1370"/>
                    <a:gd name="T106" fmla="*/ 4042 w 4926"/>
                    <a:gd name="T107" fmla="*/ 1114 h 1370"/>
                    <a:gd name="T108" fmla="*/ 4086 w 4926"/>
                    <a:gd name="T109" fmla="*/ 1134 h 1370"/>
                    <a:gd name="T110" fmla="*/ 4214 w 4926"/>
                    <a:gd name="T111" fmla="*/ 1180 h 1370"/>
                    <a:gd name="T112" fmla="*/ 4296 w 4926"/>
                    <a:gd name="T113" fmla="*/ 1202 h 1370"/>
                    <a:gd name="T114" fmla="*/ 4488 w 4926"/>
                    <a:gd name="T115" fmla="*/ 1244 h 1370"/>
                    <a:gd name="T116" fmla="*/ 4672 w 4926"/>
                    <a:gd name="T117"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6" h="1370">
                      <a:moveTo>
                        <a:pt x="0" y="0"/>
                      </a:moveTo>
                      <a:lnTo>
                        <a:pt x="38" y="0"/>
                      </a:lnTo>
                      <a:lnTo>
                        <a:pt x="50" y="10"/>
                      </a:lnTo>
                      <a:lnTo>
                        <a:pt x="90" y="10"/>
                      </a:lnTo>
                      <a:lnTo>
                        <a:pt x="100" y="16"/>
                      </a:lnTo>
                      <a:lnTo>
                        <a:pt x="134" y="16"/>
                      </a:lnTo>
                      <a:lnTo>
                        <a:pt x="150" y="32"/>
                      </a:lnTo>
                      <a:lnTo>
                        <a:pt x="242" y="32"/>
                      </a:lnTo>
                      <a:lnTo>
                        <a:pt x="266" y="56"/>
                      </a:lnTo>
                      <a:lnTo>
                        <a:pt x="326" y="68"/>
                      </a:lnTo>
                      <a:lnTo>
                        <a:pt x="372" y="88"/>
                      </a:lnTo>
                      <a:lnTo>
                        <a:pt x="416" y="96"/>
                      </a:lnTo>
                      <a:lnTo>
                        <a:pt x="446" y="112"/>
                      </a:lnTo>
                      <a:lnTo>
                        <a:pt x="492" y="124"/>
                      </a:lnTo>
                      <a:lnTo>
                        <a:pt x="538" y="136"/>
                      </a:lnTo>
                      <a:lnTo>
                        <a:pt x="550" y="150"/>
                      </a:lnTo>
                      <a:lnTo>
                        <a:pt x="584" y="156"/>
                      </a:lnTo>
                      <a:lnTo>
                        <a:pt x="594" y="166"/>
                      </a:lnTo>
                      <a:lnTo>
                        <a:pt x="620" y="174"/>
                      </a:lnTo>
                      <a:lnTo>
                        <a:pt x="632" y="182"/>
                      </a:lnTo>
                      <a:lnTo>
                        <a:pt x="684" y="192"/>
                      </a:lnTo>
                      <a:lnTo>
                        <a:pt x="696" y="198"/>
                      </a:lnTo>
                      <a:lnTo>
                        <a:pt x="728" y="206"/>
                      </a:lnTo>
                      <a:lnTo>
                        <a:pt x="764" y="222"/>
                      </a:lnTo>
                      <a:lnTo>
                        <a:pt x="810" y="228"/>
                      </a:lnTo>
                      <a:lnTo>
                        <a:pt x="848" y="240"/>
                      </a:lnTo>
                      <a:lnTo>
                        <a:pt x="874" y="254"/>
                      </a:lnTo>
                      <a:lnTo>
                        <a:pt x="918" y="254"/>
                      </a:lnTo>
                      <a:lnTo>
                        <a:pt x="954" y="274"/>
                      </a:lnTo>
                      <a:lnTo>
                        <a:pt x="1032" y="274"/>
                      </a:lnTo>
                      <a:lnTo>
                        <a:pt x="1052" y="294"/>
                      </a:lnTo>
                      <a:lnTo>
                        <a:pt x="1108" y="294"/>
                      </a:lnTo>
                      <a:lnTo>
                        <a:pt x="1132" y="316"/>
                      </a:lnTo>
                      <a:lnTo>
                        <a:pt x="1196" y="334"/>
                      </a:lnTo>
                      <a:lnTo>
                        <a:pt x="1250" y="358"/>
                      </a:lnTo>
                      <a:lnTo>
                        <a:pt x="1334" y="358"/>
                      </a:lnTo>
                      <a:lnTo>
                        <a:pt x="1344" y="378"/>
                      </a:lnTo>
                      <a:lnTo>
                        <a:pt x="1414" y="382"/>
                      </a:lnTo>
                      <a:lnTo>
                        <a:pt x="1444" y="392"/>
                      </a:lnTo>
                      <a:lnTo>
                        <a:pt x="1474" y="392"/>
                      </a:lnTo>
                      <a:lnTo>
                        <a:pt x="1486" y="406"/>
                      </a:lnTo>
                      <a:lnTo>
                        <a:pt x="1550" y="424"/>
                      </a:lnTo>
                      <a:lnTo>
                        <a:pt x="1572" y="430"/>
                      </a:lnTo>
                      <a:lnTo>
                        <a:pt x="1606" y="430"/>
                      </a:lnTo>
                      <a:lnTo>
                        <a:pt x="1654" y="446"/>
                      </a:lnTo>
                      <a:lnTo>
                        <a:pt x="1684" y="452"/>
                      </a:lnTo>
                      <a:lnTo>
                        <a:pt x="1726" y="462"/>
                      </a:lnTo>
                      <a:lnTo>
                        <a:pt x="1792" y="488"/>
                      </a:lnTo>
                      <a:lnTo>
                        <a:pt x="1858" y="512"/>
                      </a:lnTo>
                      <a:lnTo>
                        <a:pt x="1916" y="532"/>
                      </a:lnTo>
                      <a:lnTo>
                        <a:pt x="1946" y="532"/>
                      </a:lnTo>
                      <a:lnTo>
                        <a:pt x="1974" y="548"/>
                      </a:lnTo>
                      <a:lnTo>
                        <a:pt x="2010" y="552"/>
                      </a:lnTo>
                      <a:lnTo>
                        <a:pt x="2062" y="588"/>
                      </a:lnTo>
                      <a:lnTo>
                        <a:pt x="2100" y="598"/>
                      </a:lnTo>
                      <a:lnTo>
                        <a:pt x="2114" y="602"/>
                      </a:lnTo>
                      <a:lnTo>
                        <a:pt x="2118" y="610"/>
                      </a:lnTo>
                      <a:lnTo>
                        <a:pt x="2146" y="616"/>
                      </a:lnTo>
                      <a:lnTo>
                        <a:pt x="2160" y="624"/>
                      </a:lnTo>
                      <a:lnTo>
                        <a:pt x="2236" y="638"/>
                      </a:lnTo>
                      <a:lnTo>
                        <a:pt x="2292" y="664"/>
                      </a:lnTo>
                      <a:lnTo>
                        <a:pt x="2334" y="664"/>
                      </a:lnTo>
                      <a:lnTo>
                        <a:pt x="2350" y="684"/>
                      </a:lnTo>
                      <a:lnTo>
                        <a:pt x="2438" y="696"/>
                      </a:lnTo>
                      <a:lnTo>
                        <a:pt x="2484" y="700"/>
                      </a:lnTo>
                      <a:lnTo>
                        <a:pt x="2532" y="704"/>
                      </a:lnTo>
                      <a:lnTo>
                        <a:pt x="2550" y="718"/>
                      </a:lnTo>
                      <a:lnTo>
                        <a:pt x="2580" y="728"/>
                      </a:lnTo>
                      <a:lnTo>
                        <a:pt x="2592" y="738"/>
                      </a:lnTo>
                      <a:lnTo>
                        <a:pt x="2644" y="746"/>
                      </a:lnTo>
                      <a:lnTo>
                        <a:pt x="2732" y="784"/>
                      </a:lnTo>
                      <a:lnTo>
                        <a:pt x="2770" y="788"/>
                      </a:lnTo>
                      <a:lnTo>
                        <a:pt x="2796" y="804"/>
                      </a:lnTo>
                      <a:lnTo>
                        <a:pt x="2844" y="808"/>
                      </a:lnTo>
                      <a:lnTo>
                        <a:pt x="2864" y="816"/>
                      </a:lnTo>
                      <a:lnTo>
                        <a:pt x="2890" y="818"/>
                      </a:lnTo>
                      <a:lnTo>
                        <a:pt x="2932" y="834"/>
                      </a:lnTo>
                      <a:lnTo>
                        <a:pt x="3006" y="846"/>
                      </a:lnTo>
                      <a:lnTo>
                        <a:pt x="3022" y="856"/>
                      </a:lnTo>
                      <a:lnTo>
                        <a:pt x="3080" y="862"/>
                      </a:lnTo>
                      <a:lnTo>
                        <a:pt x="3092" y="874"/>
                      </a:lnTo>
                      <a:lnTo>
                        <a:pt x="3162" y="892"/>
                      </a:lnTo>
                      <a:lnTo>
                        <a:pt x="3218" y="916"/>
                      </a:lnTo>
                      <a:lnTo>
                        <a:pt x="3232" y="926"/>
                      </a:lnTo>
                      <a:lnTo>
                        <a:pt x="3270" y="934"/>
                      </a:lnTo>
                      <a:lnTo>
                        <a:pt x="3302" y="940"/>
                      </a:lnTo>
                      <a:lnTo>
                        <a:pt x="3316" y="948"/>
                      </a:lnTo>
                      <a:lnTo>
                        <a:pt x="3352" y="958"/>
                      </a:lnTo>
                      <a:lnTo>
                        <a:pt x="3382" y="964"/>
                      </a:lnTo>
                      <a:lnTo>
                        <a:pt x="3400" y="972"/>
                      </a:lnTo>
                      <a:lnTo>
                        <a:pt x="3440" y="976"/>
                      </a:lnTo>
                      <a:lnTo>
                        <a:pt x="3456" y="988"/>
                      </a:lnTo>
                      <a:lnTo>
                        <a:pt x="3520" y="988"/>
                      </a:lnTo>
                      <a:lnTo>
                        <a:pt x="3528" y="994"/>
                      </a:lnTo>
                      <a:lnTo>
                        <a:pt x="3594" y="994"/>
                      </a:lnTo>
                      <a:lnTo>
                        <a:pt x="3646" y="994"/>
                      </a:lnTo>
                      <a:lnTo>
                        <a:pt x="3666" y="1010"/>
                      </a:lnTo>
                      <a:lnTo>
                        <a:pt x="3698" y="1012"/>
                      </a:lnTo>
                      <a:lnTo>
                        <a:pt x="3720" y="1028"/>
                      </a:lnTo>
                      <a:lnTo>
                        <a:pt x="3778" y="1028"/>
                      </a:lnTo>
                      <a:lnTo>
                        <a:pt x="3808" y="1048"/>
                      </a:lnTo>
                      <a:lnTo>
                        <a:pt x="3870" y="1048"/>
                      </a:lnTo>
                      <a:lnTo>
                        <a:pt x="3900" y="1070"/>
                      </a:lnTo>
                      <a:lnTo>
                        <a:pt x="3916" y="1080"/>
                      </a:lnTo>
                      <a:lnTo>
                        <a:pt x="4000" y="1080"/>
                      </a:lnTo>
                      <a:lnTo>
                        <a:pt x="4008" y="1096"/>
                      </a:lnTo>
                      <a:lnTo>
                        <a:pt x="4042" y="1096"/>
                      </a:lnTo>
                      <a:lnTo>
                        <a:pt x="4042" y="1114"/>
                      </a:lnTo>
                      <a:lnTo>
                        <a:pt x="4086" y="1114"/>
                      </a:lnTo>
                      <a:lnTo>
                        <a:pt x="4086" y="1134"/>
                      </a:lnTo>
                      <a:lnTo>
                        <a:pt x="4214" y="1134"/>
                      </a:lnTo>
                      <a:lnTo>
                        <a:pt x="4214" y="1180"/>
                      </a:lnTo>
                      <a:lnTo>
                        <a:pt x="4296" y="1180"/>
                      </a:lnTo>
                      <a:lnTo>
                        <a:pt x="4296" y="1202"/>
                      </a:lnTo>
                      <a:lnTo>
                        <a:pt x="4488" y="1202"/>
                      </a:lnTo>
                      <a:lnTo>
                        <a:pt x="4488" y="1244"/>
                      </a:lnTo>
                      <a:lnTo>
                        <a:pt x="4672" y="1244"/>
                      </a:lnTo>
                      <a:lnTo>
                        <a:pt x="4672" y="1370"/>
                      </a:lnTo>
                      <a:lnTo>
                        <a:pt x="4926" y="1370"/>
                      </a:lnTo>
                    </a:path>
                  </a:pathLst>
                </a:custGeom>
                <a:noFill/>
                <a:ln w="38100">
                  <a:solidFill>
                    <a:srgbClr val="6DCF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5" name="Freeform 280"/>
                <p:cNvSpPr>
                  <a:spLocks/>
                </p:cNvSpPr>
                <p:nvPr/>
              </p:nvSpPr>
              <p:spPr bwMode="auto">
                <a:xfrm>
                  <a:off x="8935" y="165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6" name="Freeform 281"/>
                <p:cNvSpPr>
                  <a:spLocks/>
                </p:cNvSpPr>
                <p:nvPr/>
              </p:nvSpPr>
              <p:spPr bwMode="auto">
                <a:xfrm>
                  <a:off x="8823" y="16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7" name="Freeform 282"/>
                <p:cNvSpPr>
                  <a:spLocks/>
                </p:cNvSpPr>
                <p:nvPr/>
              </p:nvSpPr>
              <p:spPr bwMode="auto">
                <a:xfrm>
                  <a:off x="8727" y="16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8" name="Freeform 283"/>
                <p:cNvSpPr>
                  <a:spLocks/>
                </p:cNvSpPr>
                <p:nvPr/>
              </p:nvSpPr>
              <p:spPr bwMode="auto">
                <a:xfrm>
                  <a:off x="8705" y="16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9" name="Freeform 284"/>
                <p:cNvSpPr>
                  <a:spLocks/>
                </p:cNvSpPr>
                <p:nvPr/>
              </p:nvSpPr>
              <p:spPr bwMode="auto">
                <a:xfrm>
                  <a:off x="8677" y="16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0" name="Freeform 285"/>
                <p:cNvSpPr>
                  <a:spLocks/>
                </p:cNvSpPr>
                <p:nvPr/>
              </p:nvSpPr>
              <p:spPr bwMode="auto">
                <a:xfrm>
                  <a:off x="8661" y="165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1" name="Freeform 286"/>
                <p:cNvSpPr>
                  <a:spLocks/>
                </p:cNvSpPr>
                <p:nvPr/>
              </p:nvSpPr>
              <p:spPr bwMode="auto">
                <a:xfrm>
                  <a:off x="8649" y="16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2" name="Freeform 287"/>
                <p:cNvSpPr>
                  <a:spLocks/>
                </p:cNvSpPr>
                <p:nvPr/>
              </p:nvSpPr>
              <p:spPr bwMode="auto">
                <a:xfrm>
                  <a:off x="8617" y="165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3" name="Freeform 288"/>
                <p:cNvSpPr>
                  <a:spLocks/>
                </p:cNvSpPr>
                <p:nvPr/>
              </p:nvSpPr>
              <p:spPr bwMode="auto">
                <a:xfrm>
                  <a:off x="8597" y="165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4" name="Freeform 289"/>
                <p:cNvSpPr>
                  <a:spLocks/>
                </p:cNvSpPr>
                <p:nvPr/>
              </p:nvSpPr>
              <p:spPr bwMode="auto">
                <a:xfrm>
                  <a:off x="8577" y="165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5" name="Freeform 290"/>
                <p:cNvSpPr>
                  <a:spLocks/>
                </p:cNvSpPr>
                <p:nvPr/>
              </p:nvSpPr>
              <p:spPr bwMode="auto">
                <a:xfrm>
                  <a:off x="8561" y="161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6" name="Freeform 291"/>
                <p:cNvSpPr>
                  <a:spLocks/>
                </p:cNvSpPr>
                <p:nvPr/>
              </p:nvSpPr>
              <p:spPr bwMode="auto">
                <a:xfrm>
                  <a:off x="8541" y="161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7" name="Freeform 292"/>
                <p:cNvSpPr>
                  <a:spLocks/>
                </p:cNvSpPr>
                <p:nvPr/>
              </p:nvSpPr>
              <p:spPr bwMode="auto">
                <a:xfrm>
                  <a:off x="8523" y="161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8" name="Freeform 293"/>
                <p:cNvSpPr>
                  <a:spLocks/>
                </p:cNvSpPr>
                <p:nvPr/>
              </p:nvSpPr>
              <p:spPr bwMode="auto">
                <a:xfrm>
                  <a:off x="8499" y="161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9" name="Freeform 294"/>
                <p:cNvSpPr>
                  <a:spLocks/>
                </p:cNvSpPr>
                <p:nvPr/>
              </p:nvSpPr>
              <p:spPr bwMode="auto">
                <a:xfrm>
                  <a:off x="8477" y="161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0" name="Freeform 295"/>
                <p:cNvSpPr>
                  <a:spLocks/>
                </p:cNvSpPr>
                <p:nvPr/>
              </p:nvSpPr>
              <p:spPr bwMode="auto">
                <a:xfrm>
                  <a:off x="8451" y="161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1" name="Freeform 296"/>
                <p:cNvSpPr>
                  <a:spLocks/>
                </p:cNvSpPr>
                <p:nvPr/>
              </p:nvSpPr>
              <p:spPr bwMode="auto">
                <a:xfrm>
                  <a:off x="8433" y="161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2" name="Freeform 297"/>
                <p:cNvSpPr>
                  <a:spLocks/>
                </p:cNvSpPr>
                <p:nvPr/>
              </p:nvSpPr>
              <p:spPr bwMode="auto">
                <a:xfrm>
                  <a:off x="8421" y="161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3" name="Freeform 298"/>
                <p:cNvSpPr>
                  <a:spLocks/>
                </p:cNvSpPr>
                <p:nvPr/>
              </p:nvSpPr>
              <p:spPr bwMode="auto">
                <a:xfrm>
                  <a:off x="8395" y="161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4" name="Freeform 299"/>
                <p:cNvSpPr>
                  <a:spLocks/>
                </p:cNvSpPr>
                <p:nvPr/>
              </p:nvSpPr>
              <p:spPr bwMode="auto">
                <a:xfrm>
                  <a:off x="8361" y="161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5" name="Freeform 300"/>
                <p:cNvSpPr>
                  <a:spLocks/>
                </p:cNvSpPr>
                <p:nvPr/>
              </p:nvSpPr>
              <p:spPr bwMode="auto">
                <a:xfrm>
                  <a:off x="8331" y="161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6" name="Freeform 301"/>
                <p:cNvSpPr>
                  <a:spLocks/>
                </p:cNvSpPr>
                <p:nvPr/>
              </p:nvSpPr>
              <p:spPr bwMode="auto">
                <a:xfrm>
                  <a:off x="8317" y="161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7" name="Freeform 302"/>
                <p:cNvSpPr>
                  <a:spLocks/>
                </p:cNvSpPr>
                <p:nvPr/>
              </p:nvSpPr>
              <p:spPr bwMode="auto">
                <a:xfrm>
                  <a:off x="8293" y="161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8" name="Freeform 303"/>
                <p:cNvSpPr>
                  <a:spLocks/>
                </p:cNvSpPr>
                <p:nvPr/>
              </p:nvSpPr>
              <p:spPr bwMode="auto">
                <a:xfrm>
                  <a:off x="8283" y="159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9" name="Freeform 304"/>
                <p:cNvSpPr>
                  <a:spLocks/>
                </p:cNvSpPr>
                <p:nvPr/>
              </p:nvSpPr>
              <p:spPr bwMode="auto">
                <a:xfrm>
                  <a:off x="8267" y="159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0" name="Freeform 305"/>
                <p:cNvSpPr>
                  <a:spLocks/>
                </p:cNvSpPr>
                <p:nvPr/>
              </p:nvSpPr>
              <p:spPr bwMode="auto">
                <a:xfrm>
                  <a:off x="8235" y="159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1" name="Freeform 306"/>
                <p:cNvSpPr>
                  <a:spLocks/>
                </p:cNvSpPr>
                <p:nvPr/>
              </p:nvSpPr>
              <p:spPr bwMode="auto">
                <a:xfrm>
                  <a:off x="8213" y="159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2" name="Freeform 307"/>
                <p:cNvSpPr>
                  <a:spLocks/>
                </p:cNvSpPr>
                <p:nvPr/>
              </p:nvSpPr>
              <p:spPr bwMode="auto">
                <a:xfrm>
                  <a:off x="8193" y="159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3" name="Freeform 308"/>
                <p:cNvSpPr>
                  <a:spLocks/>
                </p:cNvSpPr>
                <p:nvPr/>
              </p:nvSpPr>
              <p:spPr bwMode="auto">
                <a:xfrm>
                  <a:off x="8159" y="159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4" name="Freeform 309"/>
                <p:cNvSpPr>
                  <a:spLocks/>
                </p:cNvSpPr>
                <p:nvPr/>
              </p:nvSpPr>
              <p:spPr bwMode="auto">
                <a:xfrm>
                  <a:off x="8127" y="159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5" name="Freeform 310"/>
                <p:cNvSpPr>
                  <a:spLocks/>
                </p:cNvSpPr>
                <p:nvPr/>
              </p:nvSpPr>
              <p:spPr bwMode="auto">
                <a:xfrm>
                  <a:off x="8105" y="159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6" name="Freeform 311"/>
                <p:cNvSpPr>
                  <a:spLocks/>
                </p:cNvSpPr>
                <p:nvPr/>
              </p:nvSpPr>
              <p:spPr bwMode="auto">
                <a:xfrm>
                  <a:off x="8083" y="159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7" name="Freeform 312"/>
                <p:cNvSpPr>
                  <a:spLocks/>
                </p:cNvSpPr>
                <p:nvPr/>
              </p:nvSpPr>
              <p:spPr bwMode="auto">
                <a:xfrm>
                  <a:off x="8057" y="159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8" name="Freeform 313"/>
                <p:cNvSpPr>
                  <a:spLocks/>
                </p:cNvSpPr>
                <p:nvPr/>
              </p:nvSpPr>
              <p:spPr bwMode="auto">
                <a:xfrm>
                  <a:off x="8037" y="159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9" name="Freeform 314"/>
                <p:cNvSpPr>
                  <a:spLocks/>
                </p:cNvSpPr>
                <p:nvPr/>
              </p:nvSpPr>
              <p:spPr bwMode="auto">
                <a:xfrm>
                  <a:off x="8005" y="158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0" name="Freeform 315"/>
                <p:cNvSpPr>
                  <a:spLocks/>
                </p:cNvSpPr>
                <p:nvPr/>
              </p:nvSpPr>
              <p:spPr bwMode="auto">
                <a:xfrm>
                  <a:off x="7985" y="158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1" name="Freeform 316"/>
                <p:cNvSpPr>
                  <a:spLocks/>
                </p:cNvSpPr>
                <p:nvPr/>
              </p:nvSpPr>
              <p:spPr bwMode="auto">
                <a:xfrm>
                  <a:off x="7959" y="158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2" name="Freeform 317"/>
                <p:cNvSpPr>
                  <a:spLocks/>
                </p:cNvSpPr>
                <p:nvPr/>
              </p:nvSpPr>
              <p:spPr bwMode="auto">
                <a:xfrm>
                  <a:off x="7937" y="158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3" name="Freeform 318"/>
                <p:cNvSpPr>
                  <a:spLocks/>
                </p:cNvSpPr>
                <p:nvPr/>
              </p:nvSpPr>
              <p:spPr bwMode="auto">
                <a:xfrm>
                  <a:off x="7921" y="158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4" name="Freeform 319"/>
                <p:cNvSpPr>
                  <a:spLocks/>
                </p:cNvSpPr>
                <p:nvPr/>
              </p:nvSpPr>
              <p:spPr bwMode="auto">
                <a:xfrm>
                  <a:off x="7899" y="158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5" name="Freeform 320"/>
                <p:cNvSpPr>
                  <a:spLocks/>
                </p:cNvSpPr>
                <p:nvPr/>
              </p:nvSpPr>
              <p:spPr bwMode="auto">
                <a:xfrm>
                  <a:off x="7879" y="15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6" name="Freeform 321"/>
                <p:cNvSpPr>
                  <a:spLocks/>
                </p:cNvSpPr>
                <p:nvPr/>
              </p:nvSpPr>
              <p:spPr bwMode="auto">
                <a:xfrm>
                  <a:off x="7855" y="15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7" name="Freeform 322"/>
                <p:cNvSpPr>
                  <a:spLocks/>
                </p:cNvSpPr>
                <p:nvPr/>
              </p:nvSpPr>
              <p:spPr bwMode="auto">
                <a:xfrm>
                  <a:off x="7831" y="15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8" name="Freeform 323"/>
                <p:cNvSpPr>
                  <a:spLocks/>
                </p:cNvSpPr>
                <p:nvPr/>
              </p:nvSpPr>
              <p:spPr bwMode="auto">
                <a:xfrm>
                  <a:off x="7807" y="15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9" name="Freeform 324"/>
                <p:cNvSpPr>
                  <a:spLocks/>
                </p:cNvSpPr>
                <p:nvPr/>
              </p:nvSpPr>
              <p:spPr bwMode="auto">
                <a:xfrm>
                  <a:off x="7783" y="15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0" name="Freeform 325"/>
                <p:cNvSpPr>
                  <a:spLocks/>
                </p:cNvSpPr>
                <p:nvPr/>
              </p:nvSpPr>
              <p:spPr bwMode="auto">
                <a:xfrm>
                  <a:off x="7759" y="15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1" name="Freeform 326"/>
                <p:cNvSpPr>
                  <a:spLocks/>
                </p:cNvSpPr>
                <p:nvPr/>
              </p:nvSpPr>
              <p:spPr bwMode="auto">
                <a:xfrm>
                  <a:off x="7743" y="15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2" name="Freeform 327"/>
                <p:cNvSpPr>
                  <a:spLocks/>
                </p:cNvSpPr>
                <p:nvPr/>
              </p:nvSpPr>
              <p:spPr bwMode="auto">
                <a:xfrm>
                  <a:off x="7723" y="15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3" name="Freeform 328"/>
                <p:cNvSpPr>
                  <a:spLocks/>
                </p:cNvSpPr>
                <p:nvPr/>
              </p:nvSpPr>
              <p:spPr bwMode="auto">
                <a:xfrm>
                  <a:off x="7703" y="155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4" name="Freeform 329"/>
                <p:cNvSpPr>
                  <a:spLocks/>
                </p:cNvSpPr>
                <p:nvPr/>
              </p:nvSpPr>
              <p:spPr bwMode="auto">
                <a:xfrm>
                  <a:off x="7679" y="155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5" name="Freeform 330"/>
                <p:cNvSpPr>
                  <a:spLocks/>
                </p:cNvSpPr>
                <p:nvPr/>
              </p:nvSpPr>
              <p:spPr bwMode="auto">
                <a:xfrm>
                  <a:off x="7661" y="155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6" name="Freeform 331"/>
                <p:cNvSpPr>
                  <a:spLocks/>
                </p:cNvSpPr>
                <p:nvPr/>
              </p:nvSpPr>
              <p:spPr bwMode="auto">
                <a:xfrm>
                  <a:off x="7637" y="155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7" name="Freeform 332"/>
                <p:cNvSpPr>
                  <a:spLocks/>
                </p:cNvSpPr>
                <p:nvPr/>
              </p:nvSpPr>
              <p:spPr bwMode="auto">
                <a:xfrm>
                  <a:off x="7613" y="155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8" name="Freeform 333"/>
                <p:cNvSpPr>
                  <a:spLocks/>
                </p:cNvSpPr>
                <p:nvPr/>
              </p:nvSpPr>
              <p:spPr bwMode="auto">
                <a:xfrm>
                  <a:off x="7597" y="1552"/>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9" name="Freeform 334"/>
                <p:cNvSpPr>
                  <a:spLocks/>
                </p:cNvSpPr>
                <p:nvPr/>
              </p:nvSpPr>
              <p:spPr bwMode="auto">
                <a:xfrm>
                  <a:off x="7579" y="154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0" name="Freeform 335"/>
                <p:cNvSpPr>
                  <a:spLocks/>
                </p:cNvSpPr>
                <p:nvPr/>
              </p:nvSpPr>
              <p:spPr bwMode="auto">
                <a:xfrm>
                  <a:off x="7557" y="154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1" name="Freeform 336"/>
                <p:cNvSpPr>
                  <a:spLocks/>
                </p:cNvSpPr>
                <p:nvPr/>
              </p:nvSpPr>
              <p:spPr bwMode="auto">
                <a:xfrm>
                  <a:off x="7535" y="154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2" name="Freeform 337"/>
                <p:cNvSpPr>
                  <a:spLocks/>
                </p:cNvSpPr>
                <p:nvPr/>
              </p:nvSpPr>
              <p:spPr bwMode="auto">
                <a:xfrm>
                  <a:off x="7511" y="1544"/>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3" name="Freeform 338"/>
                <p:cNvSpPr>
                  <a:spLocks/>
                </p:cNvSpPr>
                <p:nvPr/>
              </p:nvSpPr>
              <p:spPr bwMode="auto">
                <a:xfrm>
                  <a:off x="7491" y="1544"/>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4" name="Freeform 339"/>
                <p:cNvSpPr>
                  <a:spLocks/>
                </p:cNvSpPr>
                <p:nvPr/>
              </p:nvSpPr>
              <p:spPr bwMode="auto">
                <a:xfrm>
                  <a:off x="7469" y="1544"/>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5" name="Freeform 340"/>
                <p:cNvSpPr>
                  <a:spLocks/>
                </p:cNvSpPr>
                <p:nvPr/>
              </p:nvSpPr>
              <p:spPr bwMode="auto">
                <a:xfrm>
                  <a:off x="7453" y="1544"/>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6" name="Freeform 341"/>
                <p:cNvSpPr>
                  <a:spLocks/>
                </p:cNvSpPr>
                <p:nvPr/>
              </p:nvSpPr>
              <p:spPr bwMode="auto">
                <a:xfrm>
                  <a:off x="7431" y="1542"/>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7" name="Freeform 342"/>
                <p:cNvSpPr>
                  <a:spLocks/>
                </p:cNvSpPr>
                <p:nvPr/>
              </p:nvSpPr>
              <p:spPr bwMode="auto">
                <a:xfrm>
                  <a:off x="7405" y="153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8" name="Freeform 343"/>
                <p:cNvSpPr>
                  <a:spLocks/>
                </p:cNvSpPr>
                <p:nvPr/>
              </p:nvSpPr>
              <p:spPr bwMode="auto">
                <a:xfrm>
                  <a:off x="7385" y="153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9" name="Freeform 344"/>
                <p:cNvSpPr>
                  <a:spLocks/>
                </p:cNvSpPr>
                <p:nvPr/>
              </p:nvSpPr>
              <p:spPr bwMode="auto">
                <a:xfrm>
                  <a:off x="7361" y="153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0" name="Freeform 345"/>
                <p:cNvSpPr>
                  <a:spLocks/>
                </p:cNvSpPr>
                <p:nvPr/>
              </p:nvSpPr>
              <p:spPr bwMode="auto">
                <a:xfrm>
                  <a:off x="7343" y="153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1" name="Freeform 346"/>
                <p:cNvSpPr>
                  <a:spLocks/>
                </p:cNvSpPr>
                <p:nvPr/>
              </p:nvSpPr>
              <p:spPr bwMode="auto">
                <a:xfrm>
                  <a:off x="7325" y="153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2" name="Freeform 347"/>
                <p:cNvSpPr>
                  <a:spLocks/>
                </p:cNvSpPr>
                <p:nvPr/>
              </p:nvSpPr>
              <p:spPr bwMode="auto">
                <a:xfrm>
                  <a:off x="7307" y="153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3" name="Freeform 348"/>
                <p:cNvSpPr>
                  <a:spLocks/>
                </p:cNvSpPr>
                <p:nvPr/>
              </p:nvSpPr>
              <p:spPr bwMode="auto">
                <a:xfrm>
                  <a:off x="7287" y="1530"/>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4" name="Freeform 349"/>
                <p:cNvSpPr>
                  <a:spLocks/>
                </p:cNvSpPr>
                <p:nvPr/>
              </p:nvSpPr>
              <p:spPr bwMode="auto">
                <a:xfrm>
                  <a:off x="7267" y="152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5" name="Freeform 350"/>
                <p:cNvSpPr>
                  <a:spLocks/>
                </p:cNvSpPr>
                <p:nvPr/>
              </p:nvSpPr>
              <p:spPr bwMode="auto">
                <a:xfrm>
                  <a:off x="7245" y="1528"/>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6" name="Freeform 351"/>
                <p:cNvSpPr>
                  <a:spLocks/>
                </p:cNvSpPr>
                <p:nvPr/>
              </p:nvSpPr>
              <p:spPr bwMode="auto">
                <a:xfrm>
                  <a:off x="7223" y="1526"/>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7" name="Freeform 352"/>
                <p:cNvSpPr>
                  <a:spLocks/>
                </p:cNvSpPr>
                <p:nvPr/>
              </p:nvSpPr>
              <p:spPr bwMode="auto">
                <a:xfrm>
                  <a:off x="7199" y="1526"/>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8" name="Freeform 353"/>
                <p:cNvSpPr>
                  <a:spLocks/>
                </p:cNvSpPr>
                <p:nvPr/>
              </p:nvSpPr>
              <p:spPr bwMode="auto">
                <a:xfrm>
                  <a:off x="7177" y="152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9" name="Freeform 354"/>
                <p:cNvSpPr>
                  <a:spLocks/>
                </p:cNvSpPr>
                <p:nvPr/>
              </p:nvSpPr>
              <p:spPr bwMode="auto">
                <a:xfrm>
                  <a:off x="7153" y="1524"/>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0" name="Freeform 355"/>
                <p:cNvSpPr>
                  <a:spLocks/>
                </p:cNvSpPr>
                <p:nvPr/>
              </p:nvSpPr>
              <p:spPr bwMode="auto">
                <a:xfrm>
                  <a:off x="7131" y="152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1" name="Freeform 356"/>
                <p:cNvSpPr>
                  <a:spLocks/>
                </p:cNvSpPr>
                <p:nvPr/>
              </p:nvSpPr>
              <p:spPr bwMode="auto">
                <a:xfrm>
                  <a:off x="7107" y="1522"/>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2" name="Freeform 357"/>
                <p:cNvSpPr>
                  <a:spLocks/>
                </p:cNvSpPr>
                <p:nvPr/>
              </p:nvSpPr>
              <p:spPr bwMode="auto">
                <a:xfrm>
                  <a:off x="7085" y="152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3" name="Freeform 358"/>
                <p:cNvSpPr>
                  <a:spLocks/>
                </p:cNvSpPr>
                <p:nvPr/>
              </p:nvSpPr>
              <p:spPr bwMode="auto">
                <a:xfrm>
                  <a:off x="7063" y="151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4" name="Freeform 359"/>
                <p:cNvSpPr>
                  <a:spLocks/>
                </p:cNvSpPr>
                <p:nvPr/>
              </p:nvSpPr>
              <p:spPr bwMode="auto">
                <a:xfrm>
                  <a:off x="7043" y="151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5" name="Freeform 360"/>
                <p:cNvSpPr>
                  <a:spLocks/>
                </p:cNvSpPr>
                <p:nvPr/>
              </p:nvSpPr>
              <p:spPr bwMode="auto">
                <a:xfrm>
                  <a:off x="7021" y="151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6" name="Freeform 361"/>
                <p:cNvSpPr>
                  <a:spLocks/>
                </p:cNvSpPr>
                <p:nvPr/>
              </p:nvSpPr>
              <p:spPr bwMode="auto">
                <a:xfrm>
                  <a:off x="7001" y="151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7" name="Freeform 362"/>
                <p:cNvSpPr>
                  <a:spLocks/>
                </p:cNvSpPr>
                <p:nvPr/>
              </p:nvSpPr>
              <p:spPr bwMode="auto">
                <a:xfrm>
                  <a:off x="6979" y="151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8" name="Freeform 363"/>
                <p:cNvSpPr>
                  <a:spLocks/>
                </p:cNvSpPr>
                <p:nvPr/>
              </p:nvSpPr>
              <p:spPr bwMode="auto">
                <a:xfrm>
                  <a:off x="6959" y="151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9" name="Freeform 364"/>
                <p:cNvSpPr>
                  <a:spLocks/>
                </p:cNvSpPr>
                <p:nvPr/>
              </p:nvSpPr>
              <p:spPr bwMode="auto">
                <a:xfrm>
                  <a:off x="6937" y="151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0" name="Freeform 365"/>
                <p:cNvSpPr>
                  <a:spLocks/>
                </p:cNvSpPr>
                <p:nvPr/>
              </p:nvSpPr>
              <p:spPr bwMode="auto">
                <a:xfrm>
                  <a:off x="6917" y="151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1" name="Freeform 366"/>
                <p:cNvSpPr>
                  <a:spLocks/>
                </p:cNvSpPr>
                <p:nvPr/>
              </p:nvSpPr>
              <p:spPr bwMode="auto">
                <a:xfrm>
                  <a:off x="6895" y="151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2" name="Freeform 367"/>
                <p:cNvSpPr>
                  <a:spLocks/>
                </p:cNvSpPr>
                <p:nvPr/>
              </p:nvSpPr>
              <p:spPr bwMode="auto">
                <a:xfrm>
                  <a:off x="6877" y="1510"/>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3" name="Freeform 368"/>
                <p:cNvSpPr>
                  <a:spLocks/>
                </p:cNvSpPr>
                <p:nvPr/>
              </p:nvSpPr>
              <p:spPr bwMode="auto">
                <a:xfrm>
                  <a:off x="6857" y="1510"/>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4" name="Freeform 369"/>
                <p:cNvSpPr>
                  <a:spLocks/>
                </p:cNvSpPr>
                <p:nvPr/>
              </p:nvSpPr>
              <p:spPr bwMode="auto">
                <a:xfrm>
                  <a:off x="6839" y="1510"/>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5" name="Freeform 370"/>
                <p:cNvSpPr>
                  <a:spLocks/>
                </p:cNvSpPr>
                <p:nvPr/>
              </p:nvSpPr>
              <p:spPr bwMode="auto">
                <a:xfrm>
                  <a:off x="6819" y="1510"/>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6" name="Freeform 371"/>
                <p:cNvSpPr>
                  <a:spLocks/>
                </p:cNvSpPr>
                <p:nvPr/>
              </p:nvSpPr>
              <p:spPr bwMode="auto">
                <a:xfrm>
                  <a:off x="6801" y="1510"/>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7" name="Freeform 372"/>
                <p:cNvSpPr>
                  <a:spLocks/>
                </p:cNvSpPr>
                <p:nvPr/>
              </p:nvSpPr>
              <p:spPr bwMode="auto">
                <a:xfrm>
                  <a:off x="6781" y="1510"/>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8" name="Freeform 373"/>
                <p:cNvSpPr>
                  <a:spLocks/>
                </p:cNvSpPr>
                <p:nvPr/>
              </p:nvSpPr>
              <p:spPr bwMode="auto">
                <a:xfrm>
                  <a:off x="6761" y="1506"/>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9" name="Freeform 374"/>
                <p:cNvSpPr>
                  <a:spLocks/>
                </p:cNvSpPr>
                <p:nvPr/>
              </p:nvSpPr>
              <p:spPr bwMode="auto">
                <a:xfrm>
                  <a:off x="6741" y="1506"/>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0" name="Freeform 375"/>
                <p:cNvSpPr>
                  <a:spLocks/>
                </p:cNvSpPr>
                <p:nvPr/>
              </p:nvSpPr>
              <p:spPr bwMode="auto">
                <a:xfrm>
                  <a:off x="6721" y="1506"/>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1" name="Freeform 376"/>
                <p:cNvSpPr>
                  <a:spLocks/>
                </p:cNvSpPr>
                <p:nvPr/>
              </p:nvSpPr>
              <p:spPr bwMode="auto">
                <a:xfrm>
                  <a:off x="6701" y="1506"/>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2" name="Freeform 377"/>
                <p:cNvSpPr>
                  <a:spLocks/>
                </p:cNvSpPr>
                <p:nvPr/>
              </p:nvSpPr>
              <p:spPr bwMode="auto">
                <a:xfrm>
                  <a:off x="6681" y="1506"/>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3" name="Freeform 378"/>
                <p:cNvSpPr>
                  <a:spLocks/>
                </p:cNvSpPr>
                <p:nvPr/>
              </p:nvSpPr>
              <p:spPr bwMode="auto">
                <a:xfrm>
                  <a:off x="6659" y="1500"/>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4" name="Freeform 379"/>
                <p:cNvSpPr>
                  <a:spLocks/>
                </p:cNvSpPr>
                <p:nvPr/>
              </p:nvSpPr>
              <p:spPr bwMode="auto">
                <a:xfrm>
                  <a:off x="6637" y="149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5" name="Freeform 380"/>
                <p:cNvSpPr>
                  <a:spLocks/>
                </p:cNvSpPr>
                <p:nvPr/>
              </p:nvSpPr>
              <p:spPr bwMode="auto">
                <a:xfrm>
                  <a:off x="6615" y="149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6" name="Freeform 381"/>
                <p:cNvSpPr>
                  <a:spLocks/>
                </p:cNvSpPr>
                <p:nvPr/>
              </p:nvSpPr>
              <p:spPr bwMode="auto">
                <a:xfrm>
                  <a:off x="6591" y="149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7" name="Freeform 382"/>
                <p:cNvSpPr>
                  <a:spLocks/>
                </p:cNvSpPr>
                <p:nvPr/>
              </p:nvSpPr>
              <p:spPr bwMode="auto">
                <a:xfrm>
                  <a:off x="6567" y="149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8" name="Freeform 383"/>
                <p:cNvSpPr>
                  <a:spLocks/>
                </p:cNvSpPr>
                <p:nvPr/>
              </p:nvSpPr>
              <p:spPr bwMode="auto">
                <a:xfrm>
                  <a:off x="6545" y="149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9" name="Freeform 384"/>
                <p:cNvSpPr>
                  <a:spLocks/>
                </p:cNvSpPr>
                <p:nvPr/>
              </p:nvSpPr>
              <p:spPr bwMode="auto">
                <a:xfrm>
                  <a:off x="6519" y="149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0" name="Freeform 385"/>
                <p:cNvSpPr>
                  <a:spLocks/>
                </p:cNvSpPr>
                <p:nvPr/>
              </p:nvSpPr>
              <p:spPr bwMode="auto">
                <a:xfrm>
                  <a:off x="6495" y="148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1" name="Freeform 386"/>
                <p:cNvSpPr>
                  <a:spLocks/>
                </p:cNvSpPr>
                <p:nvPr/>
              </p:nvSpPr>
              <p:spPr bwMode="auto">
                <a:xfrm>
                  <a:off x="6471" y="148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2" name="Freeform 387"/>
                <p:cNvSpPr>
                  <a:spLocks/>
                </p:cNvSpPr>
                <p:nvPr/>
              </p:nvSpPr>
              <p:spPr bwMode="auto">
                <a:xfrm>
                  <a:off x="6447" y="148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3" name="Freeform 388"/>
                <p:cNvSpPr>
                  <a:spLocks/>
                </p:cNvSpPr>
                <p:nvPr/>
              </p:nvSpPr>
              <p:spPr bwMode="auto">
                <a:xfrm>
                  <a:off x="6425" y="148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4" name="Freeform 389"/>
                <p:cNvSpPr>
                  <a:spLocks/>
                </p:cNvSpPr>
                <p:nvPr/>
              </p:nvSpPr>
              <p:spPr bwMode="auto">
                <a:xfrm>
                  <a:off x="6403" y="148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5" name="Freeform 390"/>
                <p:cNvSpPr>
                  <a:spLocks/>
                </p:cNvSpPr>
                <p:nvPr/>
              </p:nvSpPr>
              <p:spPr bwMode="auto">
                <a:xfrm>
                  <a:off x="6381" y="147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6" name="Freeform 391"/>
                <p:cNvSpPr>
                  <a:spLocks/>
                </p:cNvSpPr>
                <p:nvPr/>
              </p:nvSpPr>
              <p:spPr bwMode="auto">
                <a:xfrm>
                  <a:off x="6359" y="147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7" name="Freeform 392"/>
                <p:cNvSpPr>
                  <a:spLocks/>
                </p:cNvSpPr>
                <p:nvPr/>
              </p:nvSpPr>
              <p:spPr bwMode="auto">
                <a:xfrm>
                  <a:off x="6337" y="147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8" name="Freeform 393"/>
                <p:cNvSpPr>
                  <a:spLocks/>
                </p:cNvSpPr>
                <p:nvPr/>
              </p:nvSpPr>
              <p:spPr bwMode="auto">
                <a:xfrm>
                  <a:off x="6315" y="146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9" name="Freeform 394"/>
                <p:cNvSpPr>
                  <a:spLocks/>
                </p:cNvSpPr>
                <p:nvPr/>
              </p:nvSpPr>
              <p:spPr bwMode="auto">
                <a:xfrm>
                  <a:off x="6293" y="14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0" name="Freeform 395"/>
                <p:cNvSpPr>
                  <a:spLocks/>
                </p:cNvSpPr>
                <p:nvPr/>
              </p:nvSpPr>
              <p:spPr bwMode="auto">
                <a:xfrm>
                  <a:off x="6273" y="1466"/>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1" name="Freeform 396"/>
                <p:cNvSpPr>
                  <a:spLocks/>
                </p:cNvSpPr>
                <p:nvPr/>
              </p:nvSpPr>
              <p:spPr bwMode="auto">
                <a:xfrm>
                  <a:off x="6253" y="146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2" name="Freeform 397"/>
                <p:cNvSpPr>
                  <a:spLocks/>
                </p:cNvSpPr>
                <p:nvPr/>
              </p:nvSpPr>
              <p:spPr bwMode="auto">
                <a:xfrm>
                  <a:off x="6233" y="146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3" name="Freeform 398"/>
                <p:cNvSpPr>
                  <a:spLocks/>
                </p:cNvSpPr>
                <p:nvPr/>
              </p:nvSpPr>
              <p:spPr bwMode="auto">
                <a:xfrm>
                  <a:off x="6215" y="1462"/>
                  <a:ext cx="90" cy="92"/>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4" name="Freeform 399"/>
                <p:cNvSpPr>
                  <a:spLocks/>
                </p:cNvSpPr>
                <p:nvPr/>
              </p:nvSpPr>
              <p:spPr bwMode="auto">
                <a:xfrm>
                  <a:off x="6195" y="1460"/>
                  <a:ext cx="90" cy="92"/>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5" name="Freeform 400"/>
                <p:cNvSpPr>
                  <a:spLocks/>
                </p:cNvSpPr>
                <p:nvPr/>
              </p:nvSpPr>
              <p:spPr bwMode="auto">
                <a:xfrm>
                  <a:off x="6181" y="1458"/>
                  <a:ext cx="90" cy="92"/>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6" name="Freeform 401"/>
                <p:cNvSpPr>
                  <a:spLocks/>
                </p:cNvSpPr>
                <p:nvPr/>
              </p:nvSpPr>
              <p:spPr bwMode="auto">
                <a:xfrm>
                  <a:off x="6141" y="1454"/>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7" name="Freeform 402"/>
                <p:cNvSpPr>
                  <a:spLocks/>
                </p:cNvSpPr>
                <p:nvPr/>
              </p:nvSpPr>
              <p:spPr bwMode="auto">
                <a:xfrm>
                  <a:off x="6119" y="1454"/>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8" name="Freeform 403"/>
                <p:cNvSpPr>
                  <a:spLocks/>
                </p:cNvSpPr>
                <p:nvPr/>
              </p:nvSpPr>
              <p:spPr bwMode="auto">
                <a:xfrm>
                  <a:off x="6097" y="1452"/>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9" name="Freeform 404"/>
                <p:cNvSpPr>
                  <a:spLocks/>
                </p:cNvSpPr>
                <p:nvPr/>
              </p:nvSpPr>
              <p:spPr bwMode="auto">
                <a:xfrm>
                  <a:off x="6059" y="145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0" name="Freeform 405"/>
                <p:cNvSpPr>
                  <a:spLocks/>
                </p:cNvSpPr>
                <p:nvPr/>
              </p:nvSpPr>
              <p:spPr bwMode="auto">
                <a:xfrm>
                  <a:off x="6027" y="1450"/>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1" name="Freeform 406"/>
                <p:cNvSpPr>
                  <a:spLocks/>
                </p:cNvSpPr>
                <p:nvPr/>
              </p:nvSpPr>
              <p:spPr bwMode="auto">
                <a:xfrm>
                  <a:off x="5997" y="1446"/>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77" name="Freeform 408"/>
              <p:cNvSpPr>
                <a:spLocks/>
              </p:cNvSpPr>
              <p:nvPr/>
            </p:nvSpPr>
            <p:spPr bwMode="auto">
              <a:xfrm>
                <a:off x="5971" y="144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8" name="Freeform 409"/>
              <p:cNvSpPr>
                <a:spLocks/>
              </p:cNvSpPr>
              <p:nvPr/>
            </p:nvSpPr>
            <p:spPr bwMode="auto">
              <a:xfrm>
                <a:off x="5927" y="1440"/>
                <a:ext cx="92" cy="92"/>
              </a:xfrm>
              <a:custGeom>
                <a:avLst/>
                <a:gdLst>
                  <a:gd name="T0" fmla="*/ 52 w 92"/>
                  <a:gd name="T1" fmla="*/ 0 h 92"/>
                  <a:gd name="T2" fmla="*/ 52 w 92"/>
                  <a:gd name="T3" fmla="*/ 40 h 92"/>
                  <a:gd name="T4" fmla="*/ 92 w 92"/>
                  <a:gd name="T5" fmla="*/ 40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40"/>
                    </a:lnTo>
                    <a:lnTo>
                      <a:pt x="92" y="40"/>
                    </a:lnTo>
                    <a:lnTo>
                      <a:pt x="92"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9" name="Freeform 410"/>
              <p:cNvSpPr>
                <a:spLocks/>
              </p:cNvSpPr>
              <p:nvPr/>
            </p:nvSpPr>
            <p:spPr bwMode="auto">
              <a:xfrm>
                <a:off x="5821" y="143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0" name="Freeform 411"/>
              <p:cNvSpPr>
                <a:spLocks/>
              </p:cNvSpPr>
              <p:nvPr/>
            </p:nvSpPr>
            <p:spPr bwMode="auto">
              <a:xfrm>
                <a:off x="5783" y="1434"/>
                <a:ext cx="90" cy="92"/>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Freeform 412"/>
              <p:cNvSpPr>
                <a:spLocks/>
              </p:cNvSpPr>
              <p:nvPr/>
            </p:nvSpPr>
            <p:spPr bwMode="auto">
              <a:xfrm>
                <a:off x="5725" y="1426"/>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2" name="Freeform 413"/>
              <p:cNvSpPr>
                <a:spLocks/>
              </p:cNvSpPr>
              <p:nvPr/>
            </p:nvSpPr>
            <p:spPr bwMode="auto">
              <a:xfrm>
                <a:off x="5701" y="1426"/>
                <a:ext cx="92" cy="92"/>
              </a:xfrm>
              <a:custGeom>
                <a:avLst/>
                <a:gdLst>
                  <a:gd name="T0" fmla="*/ 52 w 92"/>
                  <a:gd name="T1" fmla="*/ 0 h 92"/>
                  <a:gd name="T2" fmla="*/ 52 w 92"/>
                  <a:gd name="T3" fmla="*/ 40 h 92"/>
                  <a:gd name="T4" fmla="*/ 92 w 92"/>
                  <a:gd name="T5" fmla="*/ 40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40"/>
                    </a:lnTo>
                    <a:lnTo>
                      <a:pt x="92" y="40"/>
                    </a:lnTo>
                    <a:lnTo>
                      <a:pt x="92"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3" name="Freeform 414"/>
              <p:cNvSpPr>
                <a:spLocks/>
              </p:cNvSpPr>
              <p:nvPr/>
            </p:nvSpPr>
            <p:spPr bwMode="auto">
              <a:xfrm>
                <a:off x="5671" y="142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4" name="Freeform 415"/>
              <p:cNvSpPr>
                <a:spLocks/>
              </p:cNvSpPr>
              <p:nvPr/>
            </p:nvSpPr>
            <p:spPr bwMode="auto">
              <a:xfrm>
                <a:off x="5645" y="141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Freeform 416"/>
              <p:cNvSpPr>
                <a:spLocks/>
              </p:cNvSpPr>
              <p:nvPr/>
            </p:nvSpPr>
            <p:spPr bwMode="auto">
              <a:xfrm>
                <a:off x="5613" y="1416"/>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6" name="Freeform 417"/>
              <p:cNvSpPr>
                <a:spLocks/>
              </p:cNvSpPr>
              <p:nvPr/>
            </p:nvSpPr>
            <p:spPr bwMode="auto">
              <a:xfrm>
                <a:off x="5581" y="1410"/>
                <a:ext cx="90" cy="92"/>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7" name="Freeform 418"/>
              <p:cNvSpPr>
                <a:spLocks/>
              </p:cNvSpPr>
              <p:nvPr/>
            </p:nvSpPr>
            <p:spPr bwMode="auto">
              <a:xfrm>
                <a:off x="5553" y="140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8" name="Freeform 419"/>
              <p:cNvSpPr>
                <a:spLocks/>
              </p:cNvSpPr>
              <p:nvPr/>
            </p:nvSpPr>
            <p:spPr bwMode="auto">
              <a:xfrm>
                <a:off x="5525" y="1406"/>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9" name="Freeform 420"/>
              <p:cNvSpPr>
                <a:spLocks/>
              </p:cNvSpPr>
              <p:nvPr/>
            </p:nvSpPr>
            <p:spPr bwMode="auto">
              <a:xfrm>
                <a:off x="5459" y="1398"/>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0" name="Freeform 421"/>
              <p:cNvSpPr>
                <a:spLocks/>
              </p:cNvSpPr>
              <p:nvPr/>
            </p:nvSpPr>
            <p:spPr bwMode="auto">
              <a:xfrm>
                <a:off x="5435" y="139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Freeform 422"/>
              <p:cNvSpPr>
                <a:spLocks/>
              </p:cNvSpPr>
              <p:nvPr/>
            </p:nvSpPr>
            <p:spPr bwMode="auto">
              <a:xfrm>
                <a:off x="5387" y="139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2" name="Freeform 423"/>
              <p:cNvSpPr>
                <a:spLocks/>
              </p:cNvSpPr>
              <p:nvPr/>
            </p:nvSpPr>
            <p:spPr bwMode="auto">
              <a:xfrm>
                <a:off x="5355" y="1394"/>
                <a:ext cx="90" cy="92"/>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Freeform 424"/>
              <p:cNvSpPr>
                <a:spLocks/>
              </p:cNvSpPr>
              <p:nvPr/>
            </p:nvSpPr>
            <p:spPr bwMode="auto">
              <a:xfrm>
                <a:off x="5243" y="1392"/>
                <a:ext cx="92" cy="92"/>
              </a:xfrm>
              <a:custGeom>
                <a:avLst/>
                <a:gdLst>
                  <a:gd name="T0" fmla="*/ 52 w 92"/>
                  <a:gd name="T1" fmla="*/ 0 h 92"/>
                  <a:gd name="T2" fmla="*/ 52 w 92"/>
                  <a:gd name="T3" fmla="*/ 40 h 92"/>
                  <a:gd name="T4" fmla="*/ 92 w 92"/>
                  <a:gd name="T5" fmla="*/ 40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40"/>
                    </a:lnTo>
                    <a:lnTo>
                      <a:pt x="92" y="40"/>
                    </a:lnTo>
                    <a:lnTo>
                      <a:pt x="92"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4" name="Freeform 425"/>
              <p:cNvSpPr>
                <a:spLocks/>
              </p:cNvSpPr>
              <p:nvPr/>
            </p:nvSpPr>
            <p:spPr bwMode="auto">
              <a:xfrm>
                <a:off x="5093" y="138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5" name="Freeform 426"/>
              <p:cNvSpPr>
                <a:spLocks/>
              </p:cNvSpPr>
              <p:nvPr/>
            </p:nvSpPr>
            <p:spPr bwMode="auto">
              <a:xfrm>
                <a:off x="5019" y="1376"/>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6" name="Freeform 427"/>
              <p:cNvSpPr>
                <a:spLocks/>
              </p:cNvSpPr>
              <p:nvPr/>
            </p:nvSpPr>
            <p:spPr bwMode="auto">
              <a:xfrm>
                <a:off x="4945" y="1376"/>
                <a:ext cx="92" cy="92"/>
              </a:xfrm>
              <a:custGeom>
                <a:avLst/>
                <a:gdLst>
                  <a:gd name="T0" fmla="*/ 52 w 92"/>
                  <a:gd name="T1" fmla="*/ 0 h 92"/>
                  <a:gd name="T2" fmla="*/ 52 w 92"/>
                  <a:gd name="T3" fmla="*/ 40 h 92"/>
                  <a:gd name="T4" fmla="*/ 92 w 92"/>
                  <a:gd name="T5" fmla="*/ 40 h 92"/>
                  <a:gd name="T6" fmla="*/ 92 w 92"/>
                  <a:gd name="T7" fmla="*/ 52 h 92"/>
                  <a:gd name="T8" fmla="*/ 52 w 92"/>
                  <a:gd name="T9" fmla="*/ 52 h 92"/>
                  <a:gd name="T10" fmla="*/ 52 w 92"/>
                  <a:gd name="T11" fmla="*/ 92 h 92"/>
                  <a:gd name="T12" fmla="*/ 38 w 92"/>
                  <a:gd name="T13" fmla="*/ 92 h 92"/>
                  <a:gd name="T14" fmla="*/ 38 w 92"/>
                  <a:gd name="T15" fmla="*/ 52 h 92"/>
                  <a:gd name="T16" fmla="*/ 0 w 92"/>
                  <a:gd name="T17" fmla="*/ 52 h 92"/>
                  <a:gd name="T18" fmla="*/ 0 w 92"/>
                  <a:gd name="T19" fmla="*/ 40 h 92"/>
                  <a:gd name="T20" fmla="*/ 38 w 92"/>
                  <a:gd name="T21" fmla="*/ 40 h 92"/>
                  <a:gd name="T22" fmla="*/ 38 w 92"/>
                  <a:gd name="T23" fmla="*/ 0 h 92"/>
                  <a:gd name="T24" fmla="*/ 52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2" y="0"/>
                    </a:moveTo>
                    <a:lnTo>
                      <a:pt x="52" y="40"/>
                    </a:lnTo>
                    <a:lnTo>
                      <a:pt x="92" y="40"/>
                    </a:lnTo>
                    <a:lnTo>
                      <a:pt x="92"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7" name="Freeform 428"/>
              <p:cNvSpPr>
                <a:spLocks/>
              </p:cNvSpPr>
              <p:nvPr/>
            </p:nvSpPr>
            <p:spPr bwMode="auto">
              <a:xfrm>
                <a:off x="4893" y="136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8" name="Freeform 429"/>
              <p:cNvSpPr>
                <a:spLocks/>
              </p:cNvSpPr>
              <p:nvPr/>
            </p:nvSpPr>
            <p:spPr bwMode="auto">
              <a:xfrm>
                <a:off x="4859" y="1366"/>
                <a:ext cx="90" cy="92"/>
              </a:xfrm>
              <a:custGeom>
                <a:avLst/>
                <a:gdLst>
                  <a:gd name="T0" fmla="*/ 52 w 90"/>
                  <a:gd name="T1" fmla="*/ 0 h 92"/>
                  <a:gd name="T2" fmla="*/ 52 w 90"/>
                  <a:gd name="T3" fmla="*/ 40 h 92"/>
                  <a:gd name="T4" fmla="*/ 90 w 90"/>
                  <a:gd name="T5" fmla="*/ 40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40 h 92"/>
                  <a:gd name="T20" fmla="*/ 38 w 90"/>
                  <a:gd name="T21" fmla="*/ 40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40"/>
                    </a:lnTo>
                    <a:lnTo>
                      <a:pt x="90" y="40"/>
                    </a:lnTo>
                    <a:lnTo>
                      <a:pt x="90" y="52"/>
                    </a:lnTo>
                    <a:lnTo>
                      <a:pt x="52" y="52"/>
                    </a:lnTo>
                    <a:lnTo>
                      <a:pt x="52" y="92"/>
                    </a:lnTo>
                    <a:lnTo>
                      <a:pt x="38" y="92"/>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9" name="Freeform 430"/>
              <p:cNvSpPr>
                <a:spLocks/>
              </p:cNvSpPr>
              <p:nvPr/>
            </p:nvSpPr>
            <p:spPr bwMode="auto">
              <a:xfrm>
                <a:off x="4829" y="135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0" name="Freeform 431"/>
              <p:cNvSpPr>
                <a:spLocks/>
              </p:cNvSpPr>
              <p:nvPr/>
            </p:nvSpPr>
            <p:spPr bwMode="auto">
              <a:xfrm>
                <a:off x="4739" y="135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1" name="Freeform 432"/>
              <p:cNvSpPr>
                <a:spLocks/>
              </p:cNvSpPr>
              <p:nvPr/>
            </p:nvSpPr>
            <p:spPr bwMode="auto">
              <a:xfrm>
                <a:off x="4721" y="135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2" name="Freeform 433"/>
              <p:cNvSpPr>
                <a:spLocks/>
              </p:cNvSpPr>
              <p:nvPr/>
            </p:nvSpPr>
            <p:spPr bwMode="auto">
              <a:xfrm>
                <a:off x="4601" y="133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3" name="Freeform 434"/>
              <p:cNvSpPr>
                <a:spLocks/>
              </p:cNvSpPr>
              <p:nvPr/>
            </p:nvSpPr>
            <p:spPr bwMode="auto">
              <a:xfrm>
                <a:off x="4469" y="132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435"/>
              <p:cNvSpPr>
                <a:spLocks/>
              </p:cNvSpPr>
              <p:nvPr/>
            </p:nvSpPr>
            <p:spPr bwMode="auto">
              <a:xfrm>
                <a:off x="4377" y="1318"/>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436"/>
              <p:cNvSpPr>
                <a:spLocks/>
              </p:cNvSpPr>
              <p:nvPr/>
            </p:nvSpPr>
            <p:spPr bwMode="auto">
              <a:xfrm>
                <a:off x="4347" y="1318"/>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437"/>
              <p:cNvSpPr>
                <a:spLocks/>
              </p:cNvSpPr>
              <p:nvPr/>
            </p:nvSpPr>
            <p:spPr bwMode="auto">
              <a:xfrm>
                <a:off x="4221" y="130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438"/>
              <p:cNvSpPr>
                <a:spLocks/>
              </p:cNvSpPr>
              <p:nvPr/>
            </p:nvSpPr>
            <p:spPr bwMode="auto">
              <a:xfrm>
                <a:off x="4133" y="129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439"/>
              <p:cNvSpPr>
                <a:spLocks/>
              </p:cNvSpPr>
              <p:nvPr/>
            </p:nvSpPr>
            <p:spPr bwMode="auto">
              <a:xfrm>
                <a:off x="4061" y="1296"/>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440"/>
              <p:cNvSpPr>
                <a:spLocks/>
              </p:cNvSpPr>
              <p:nvPr/>
            </p:nvSpPr>
            <p:spPr bwMode="auto">
              <a:xfrm>
                <a:off x="4029" y="1292"/>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441"/>
              <p:cNvSpPr>
                <a:spLocks/>
              </p:cNvSpPr>
              <p:nvPr/>
            </p:nvSpPr>
            <p:spPr bwMode="auto">
              <a:xfrm>
                <a:off x="3995" y="1290"/>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442"/>
              <p:cNvSpPr>
                <a:spLocks/>
              </p:cNvSpPr>
              <p:nvPr/>
            </p:nvSpPr>
            <p:spPr bwMode="auto">
              <a:xfrm>
                <a:off x="3909" y="128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443"/>
              <p:cNvSpPr>
                <a:spLocks/>
              </p:cNvSpPr>
              <p:nvPr/>
            </p:nvSpPr>
            <p:spPr bwMode="auto">
              <a:xfrm>
                <a:off x="3847" y="1276"/>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444"/>
              <p:cNvSpPr>
                <a:spLocks/>
              </p:cNvSpPr>
              <p:nvPr/>
            </p:nvSpPr>
            <p:spPr bwMode="auto">
              <a:xfrm>
                <a:off x="3815" y="127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445"/>
              <p:cNvSpPr>
                <a:spLocks/>
              </p:cNvSpPr>
              <p:nvPr/>
            </p:nvSpPr>
            <p:spPr bwMode="auto">
              <a:xfrm>
                <a:off x="3729" y="1270"/>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446"/>
              <p:cNvSpPr>
                <a:spLocks/>
              </p:cNvSpPr>
              <p:nvPr/>
            </p:nvSpPr>
            <p:spPr bwMode="auto">
              <a:xfrm>
                <a:off x="3673" y="12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447"/>
              <p:cNvSpPr>
                <a:spLocks/>
              </p:cNvSpPr>
              <p:nvPr/>
            </p:nvSpPr>
            <p:spPr bwMode="auto">
              <a:xfrm>
                <a:off x="3643" y="126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4" name="Freeform 448"/>
              <p:cNvSpPr>
                <a:spLocks/>
              </p:cNvSpPr>
              <p:nvPr/>
            </p:nvSpPr>
            <p:spPr bwMode="auto">
              <a:xfrm>
                <a:off x="3613" y="126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5" name="Freeform 449"/>
              <p:cNvSpPr>
                <a:spLocks/>
              </p:cNvSpPr>
              <p:nvPr/>
            </p:nvSpPr>
            <p:spPr bwMode="auto">
              <a:xfrm>
                <a:off x="3577" y="126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6" name="Freeform 450"/>
              <p:cNvSpPr>
                <a:spLocks/>
              </p:cNvSpPr>
              <p:nvPr/>
            </p:nvSpPr>
            <p:spPr bwMode="auto">
              <a:xfrm>
                <a:off x="3535" y="1256"/>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7" name="Freeform 451"/>
              <p:cNvSpPr>
                <a:spLocks/>
              </p:cNvSpPr>
              <p:nvPr/>
            </p:nvSpPr>
            <p:spPr bwMode="auto">
              <a:xfrm>
                <a:off x="3477" y="1248"/>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8" name="Freeform 452"/>
              <p:cNvSpPr>
                <a:spLocks/>
              </p:cNvSpPr>
              <p:nvPr/>
            </p:nvSpPr>
            <p:spPr bwMode="auto">
              <a:xfrm>
                <a:off x="3465" y="124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9" name="Freeform 453"/>
              <p:cNvSpPr>
                <a:spLocks/>
              </p:cNvSpPr>
              <p:nvPr/>
            </p:nvSpPr>
            <p:spPr bwMode="auto">
              <a:xfrm>
                <a:off x="3421" y="1244"/>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40 w 92"/>
                  <a:gd name="T13" fmla="*/ 92 h 92"/>
                  <a:gd name="T14" fmla="*/ 40 w 92"/>
                  <a:gd name="T15" fmla="*/ 52 h 92"/>
                  <a:gd name="T16" fmla="*/ 0 w 92"/>
                  <a:gd name="T17" fmla="*/ 52 h 92"/>
                  <a:gd name="T18" fmla="*/ 0 w 92"/>
                  <a:gd name="T19" fmla="*/ 38 h 92"/>
                  <a:gd name="T20" fmla="*/ 40 w 92"/>
                  <a:gd name="T21" fmla="*/ 38 h 92"/>
                  <a:gd name="T22" fmla="*/ 40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40" y="92"/>
                    </a:lnTo>
                    <a:lnTo>
                      <a:pt x="40" y="52"/>
                    </a:lnTo>
                    <a:lnTo>
                      <a:pt x="0" y="52"/>
                    </a:lnTo>
                    <a:lnTo>
                      <a:pt x="0" y="38"/>
                    </a:lnTo>
                    <a:lnTo>
                      <a:pt x="40" y="38"/>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0" name="Freeform 454"/>
              <p:cNvSpPr>
                <a:spLocks/>
              </p:cNvSpPr>
              <p:nvPr/>
            </p:nvSpPr>
            <p:spPr bwMode="auto">
              <a:xfrm>
                <a:off x="3339" y="1238"/>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1" name="Freeform 455"/>
              <p:cNvSpPr>
                <a:spLocks/>
              </p:cNvSpPr>
              <p:nvPr/>
            </p:nvSpPr>
            <p:spPr bwMode="auto">
              <a:xfrm>
                <a:off x="3287" y="123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2" name="Freeform 456"/>
              <p:cNvSpPr>
                <a:spLocks/>
              </p:cNvSpPr>
              <p:nvPr/>
            </p:nvSpPr>
            <p:spPr bwMode="auto">
              <a:xfrm>
                <a:off x="3239" y="1232"/>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3" name="Freeform 457"/>
              <p:cNvSpPr>
                <a:spLocks/>
              </p:cNvSpPr>
              <p:nvPr/>
            </p:nvSpPr>
            <p:spPr bwMode="auto">
              <a:xfrm>
                <a:off x="3187" y="123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4" name="Freeform 458"/>
              <p:cNvSpPr>
                <a:spLocks/>
              </p:cNvSpPr>
              <p:nvPr/>
            </p:nvSpPr>
            <p:spPr bwMode="auto">
              <a:xfrm>
                <a:off x="3161" y="1230"/>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5" name="Freeform 459"/>
              <p:cNvSpPr>
                <a:spLocks/>
              </p:cNvSpPr>
              <p:nvPr/>
            </p:nvSpPr>
            <p:spPr bwMode="auto">
              <a:xfrm>
                <a:off x="3125" y="1226"/>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6" name="Freeform 460"/>
              <p:cNvSpPr>
                <a:spLocks/>
              </p:cNvSpPr>
              <p:nvPr/>
            </p:nvSpPr>
            <p:spPr bwMode="auto">
              <a:xfrm>
                <a:off x="3085" y="1226"/>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7" name="Freeform 461"/>
              <p:cNvSpPr>
                <a:spLocks/>
              </p:cNvSpPr>
              <p:nvPr/>
            </p:nvSpPr>
            <p:spPr bwMode="auto">
              <a:xfrm>
                <a:off x="2973" y="1212"/>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8" name="Freeform 462"/>
              <p:cNvSpPr>
                <a:spLocks/>
              </p:cNvSpPr>
              <p:nvPr/>
            </p:nvSpPr>
            <p:spPr bwMode="auto">
              <a:xfrm>
                <a:off x="2939" y="1210"/>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9" name="Freeform 463"/>
              <p:cNvSpPr>
                <a:spLocks/>
              </p:cNvSpPr>
              <p:nvPr/>
            </p:nvSpPr>
            <p:spPr bwMode="auto">
              <a:xfrm>
                <a:off x="2873" y="1210"/>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0" name="Freeform 464"/>
              <p:cNvSpPr>
                <a:spLocks/>
              </p:cNvSpPr>
              <p:nvPr/>
            </p:nvSpPr>
            <p:spPr bwMode="auto">
              <a:xfrm>
                <a:off x="2841" y="1212"/>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1" name="Freeform 465"/>
              <p:cNvSpPr>
                <a:spLocks/>
              </p:cNvSpPr>
              <p:nvPr/>
            </p:nvSpPr>
            <p:spPr bwMode="auto">
              <a:xfrm>
                <a:off x="2793" y="1206"/>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2" name="Freeform 466"/>
              <p:cNvSpPr>
                <a:spLocks/>
              </p:cNvSpPr>
              <p:nvPr/>
            </p:nvSpPr>
            <p:spPr bwMode="auto">
              <a:xfrm>
                <a:off x="2759" y="1208"/>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3" name="Freeform 467"/>
              <p:cNvSpPr>
                <a:spLocks/>
              </p:cNvSpPr>
              <p:nvPr/>
            </p:nvSpPr>
            <p:spPr bwMode="auto">
              <a:xfrm>
                <a:off x="2673" y="1204"/>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4" name="Freeform 468"/>
              <p:cNvSpPr>
                <a:spLocks/>
              </p:cNvSpPr>
              <p:nvPr/>
            </p:nvSpPr>
            <p:spPr bwMode="auto">
              <a:xfrm>
                <a:off x="2633" y="1198"/>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40 w 92"/>
                  <a:gd name="T13" fmla="*/ 94 h 94"/>
                  <a:gd name="T14" fmla="*/ 40 w 92"/>
                  <a:gd name="T15" fmla="*/ 52 h 94"/>
                  <a:gd name="T16" fmla="*/ 0 w 92"/>
                  <a:gd name="T17" fmla="*/ 52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40" y="94"/>
                    </a:lnTo>
                    <a:lnTo>
                      <a:pt x="40" y="52"/>
                    </a:lnTo>
                    <a:lnTo>
                      <a:pt x="0" y="52"/>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5" name="Freeform 469"/>
              <p:cNvSpPr>
                <a:spLocks/>
              </p:cNvSpPr>
              <p:nvPr/>
            </p:nvSpPr>
            <p:spPr bwMode="auto">
              <a:xfrm>
                <a:off x="2593" y="1190"/>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6" name="Freeform 470"/>
              <p:cNvSpPr>
                <a:spLocks/>
              </p:cNvSpPr>
              <p:nvPr/>
            </p:nvSpPr>
            <p:spPr bwMode="auto">
              <a:xfrm>
                <a:off x="2537" y="1182"/>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7" name="Freeform 471"/>
              <p:cNvSpPr>
                <a:spLocks/>
              </p:cNvSpPr>
              <p:nvPr/>
            </p:nvSpPr>
            <p:spPr bwMode="auto">
              <a:xfrm>
                <a:off x="2457" y="1176"/>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8" name="Freeform 472"/>
              <p:cNvSpPr>
                <a:spLocks/>
              </p:cNvSpPr>
              <p:nvPr/>
            </p:nvSpPr>
            <p:spPr bwMode="auto">
              <a:xfrm>
                <a:off x="2407" y="117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9" name="Freeform 473"/>
              <p:cNvSpPr>
                <a:spLocks/>
              </p:cNvSpPr>
              <p:nvPr/>
            </p:nvSpPr>
            <p:spPr bwMode="auto">
              <a:xfrm>
                <a:off x="2385" y="1174"/>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0" name="Freeform 474"/>
              <p:cNvSpPr>
                <a:spLocks/>
              </p:cNvSpPr>
              <p:nvPr/>
            </p:nvSpPr>
            <p:spPr bwMode="auto">
              <a:xfrm>
                <a:off x="2317" y="1166"/>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1" name="Freeform 475"/>
              <p:cNvSpPr>
                <a:spLocks/>
              </p:cNvSpPr>
              <p:nvPr/>
            </p:nvSpPr>
            <p:spPr bwMode="auto">
              <a:xfrm>
                <a:off x="2263" y="1160"/>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2" name="Freeform 476"/>
              <p:cNvSpPr>
                <a:spLocks/>
              </p:cNvSpPr>
              <p:nvPr/>
            </p:nvSpPr>
            <p:spPr bwMode="auto">
              <a:xfrm>
                <a:off x="2237" y="115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3" name="Freeform 477"/>
              <p:cNvSpPr>
                <a:spLocks/>
              </p:cNvSpPr>
              <p:nvPr/>
            </p:nvSpPr>
            <p:spPr bwMode="auto">
              <a:xfrm>
                <a:off x="2207" y="1156"/>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4" name="Freeform 478"/>
              <p:cNvSpPr>
                <a:spLocks/>
              </p:cNvSpPr>
              <p:nvPr/>
            </p:nvSpPr>
            <p:spPr bwMode="auto">
              <a:xfrm>
                <a:off x="2175" y="115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5" name="Freeform 479"/>
              <p:cNvSpPr>
                <a:spLocks/>
              </p:cNvSpPr>
              <p:nvPr/>
            </p:nvSpPr>
            <p:spPr bwMode="auto">
              <a:xfrm>
                <a:off x="2079" y="1144"/>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6" name="Freeform 480"/>
              <p:cNvSpPr>
                <a:spLocks/>
              </p:cNvSpPr>
              <p:nvPr/>
            </p:nvSpPr>
            <p:spPr bwMode="auto">
              <a:xfrm>
                <a:off x="2113" y="1148"/>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7" name="Freeform 481"/>
              <p:cNvSpPr>
                <a:spLocks/>
              </p:cNvSpPr>
              <p:nvPr/>
            </p:nvSpPr>
            <p:spPr bwMode="auto">
              <a:xfrm>
                <a:off x="1971" y="1142"/>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8" name="Freeform 482"/>
              <p:cNvSpPr>
                <a:spLocks/>
              </p:cNvSpPr>
              <p:nvPr/>
            </p:nvSpPr>
            <p:spPr bwMode="auto">
              <a:xfrm>
                <a:off x="2003" y="1142"/>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9" name="Freeform 483"/>
              <p:cNvSpPr>
                <a:spLocks/>
              </p:cNvSpPr>
              <p:nvPr/>
            </p:nvSpPr>
            <p:spPr bwMode="auto">
              <a:xfrm>
                <a:off x="1883" y="1134"/>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0" name="Freeform 484"/>
              <p:cNvSpPr>
                <a:spLocks/>
              </p:cNvSpPr>
              <p:nvPr/>
            </p:nvSpPr>
            <p:spPr bwMode="auto">
              <a:xfrm>
                <a:off x="1829" y="1130"/>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1" name="Freeform 485"/>
              <p:cNvSpPr>
                <a:spLocks/>
              </p:cNvSpPr>
              <p:nvPr/>
            </p:nvSpPr>
            <p:spPr bwMode="auto">
              <a:xfrm>
                <a:off x="1901" y="1134"/>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 name="Rectangle 26">
            <a:extLst>
              <a:ext uri="{FF2B5EF4-FFF2-40B4-BE49-F238E27FC236}">
                <a16:creationId xmlns:a16="http://schemas.microsoft.com/office/drawing/2014/main" id="{E2AA9D75-5728-D6B4-CABD-B8FF78AC8C85}"/>
              </a:ext>
            </a:extLst>
          </p:cNvPr>
          <p:cNvSpPr>
            <a:spLocks noChangeArrowheads="1"/>
          </p:cNvSpPr>
          <p:nvPr/>
        </p:nvSpPr>
        <p:spPr bwMode="auto">
          <a:xfrm>
            <a:off x="14439431" y="2433383"/>
            <a:ext cx="1332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err="1">
                <a:solidFill>
                  <a:schemeClr val="accent1"/>
                </a:solidFill>
                <a:ea typeface="Tahoma"/>
                <a:cs typeface="Tahoma" panose="020B0604030504040204" pitchFamily="34" charset="0"/>
                <a:sym typeface="Arial" panose="020B0604020202020204" pitchFamily="34" charset="0"/>
              </a:rPr>
              <a:t>Abem</a:t>
            </a:r>
            <a:r>
              <a:rPr lang="en-US" altLang="en-US" sz="2000" b="1" dirty="0">
                <a:solidFill>
                  <a:schemeClr val="accent1"/>
                </a:solidFill>
                <a:ea typeface="Tahoma"/>
                <a:cs typeface="Tahoma" panose="020B0604030504040204" pitchFamily="34" charset="0"/>
                <a:sym typeface="Arial" panose="020B0604020202020204" pitchFamily="34" charset="0"/>
              </a:rPr>
              <a:t> + ET</a:t>
            </a:r>
            <a:endParaRPr lang="en-US" altLang="en-US" sz="2700" dirty="0">
              <a:solidFill>
                <a:schemeClr val="accent1"/>
              </a:solidFill>
              <a:ea typeface="Tahoma"/>
              <a:cs typeface="Tahoma" panose="020B0604030504040204" pitchFamily="34" charset="0"/>
              <a:sym typeface="Arial" panose="020B0604020202020204" pitchFamily="34" charset="0"/>
            </a:endParaRPr>
          </a:p>
        </p:txBody>
      </p:sp>
      <p:sp>
        <p:nvSpPr>
          <p:cNvPr id="5" name="Rectangle 26">
            <a:extLst>
              <a:ext uri="{FF2B5EF4-FFF2-40B4-BE49-F238E27FC236}">
                <a16:creationId xmlns:a16="http://schemas.microsoft.com/office/drawing/2014/main" id="{773A2A78-EAD3-A1F9-5B6B-B12CCB8F0E40}"/>
              </a:ext>
            </a:extLst>
          </p:cNvPr>
          <p:cNvSpPr>
            <a:spLocks noChangeArrowheads="1"/>
          </p:cNvSpPr>
          <p:nvPr/>
        </p:nvSpPr>
        <p:spPr bwMode="auto">
          <a:xfrm>
            <a:off x="10646400" y="3867723"/>
            <a:ext cx="1332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err="1">
                <a:solidFill>
                  <a:schemeClr val="accent1"/>
                </a:solidFill>
                <a:ea typeface="Tahoma"/>
                <a:cs typeface="Tahoma" panose="020B0604030504040204" pitchFamily="34" charset="0"/>
                <a:sym typeface="Arial" panose="020B0604020202020204" pitchFamily="34" charset="0"/>
              </a:rPr>
              <a:t>Abem</a:t>
            </a:r>
            <a:r>
              <a:rPr lang="en-US" altLang="en-US" sz="2000" b="1" dirty="0">
                <a:solidFill>
                  <a:schemeClr val="accent1"/>
                </a:solidFill>
                <a:ea typeface="Tahoma"/>
                <a:cs typeface="Tahoma" panose="020B0604030504040204" pitchFamily="34" charset="0"/>
                <a:sym typeface="Arial" panose="020B0604020202020204" pitchFamily="34" charset="0"/>
              </a:rPr>
              <a:t> + ET</a:t>
            </a:r>
            <a:endParaRPr lang="en-US" altLang="en-US" sz="2700" dirty="0">
              <a:solidFill>
                <a:schemeClr val="accent1"/>
              </a:solidFill>
              <a:ea typeface="Tahoma"/>
              <a:cs typeface="Tahoma" panose="020B0604030504040204" pitchFamily="34" charset="0"/>
              <a:sym typeface="Arial" panose="020B0604020202020204" pitchFamily="34" charset="0"/>
            </a:endParaRPr>
          </a:p>
        </p:txBody>
      </p:sp>
      <p:sp>
        <p:nvSpPr>
          <p:cNvPr id="6" name="Rectangle 26">
            <a:extLst>
              <a:ext uri="{FF2B5EF4-FFF2-40B4-BE49-F238E27FC236}">
                <a16:creationId xmlns:a16="http://schemas.microsoft.com/office/drawing/2014/main" id="{18BF89BB-FB6A-65C9-5236-3CB1D54250A9}"/>
              </a:ext>
            </a:extLst>
          </p:cNvPr>
          <p:cNvSpPr>
            <a:spLocks noChangeArrowheads="1"/>
          </p:cNvSpPr>
          <p:nvPr/>
        </p:nvSpPr>
        <p:spPr bwMode="auto">
          <a:xfrm>
            <a:off x="14682101" y="3088837"/>
            <a:ext cx="1069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a:solidFill>
                  <a:schemeClr val="accent6"/>
                </a:solidFill>
                <a:ea typeface="Tahoma"/>
                <a:cs typeface="Tahoma" panose="020B0604030504040204" pitchFamily="34" charset="0"/>
                <a:sym typeface="Arial" panose="020B0604020202020204" pitchFamily="34" charset="0"/>
              </a:rPr>
              <a:t>ET alone</a:t>
            </a:r>
            <a:endParaRPr lang="en-US" altLang="en-US" sz="2700" dirty="0">
              <a:solidFill>
                <a:schemeClr val="accent6"/>
              </a:solidFill>
              <a:ea typeface="Tahoma"/>
              <a:cs typeface="Tahoma" panose="020B0604030504040204" pitchFamily="34" charset="0"/>
              <a:sym typeface="Arial" panose="020B0604020202020204" pitchFamily="34" charset="0"/>
            </a:endParaRPr>
          </a:p>
        </p:txBody>
      </p:sp>
      <p:sp>
        <p:nvSpPr>
          <p:cNvPr id="30" name="Rectangle 26">
            <a:extLst>
              <a:ext uri="{FF2B5EF4-FFF2-40B4-BE49-F238E27FC236}">
                <a16:creationId xmlns:a16="http://schemas.microsoft.com/office/drawing/2014/main" id="{7549AA75-79EB-7A5C-8334-7550FF79276E}"/>
              </a:ext>
            </a:extLst>
          </p:cNvPr>
          <p:cNvSpPr>
            <a:spLocks noChangeArrowheads="1"/>
          </p:cNvSpPr>
          <p:nvPr/>
        </p:nvSpPr>
        <p:spPr bwMode="auto">
          <a:xfrm>
            <a:off x="10690325" y="4979336"/>
            <a:ext cx="1069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a:solidFill>
                  <a:schemeClr val="accent6"/>
                </a:solidFill>
                <a:ea typeface="Tahoma"/>
                <a:cs typeface="Tahoma" panose="020B0604030504040204" pitchFamily="34" charset="0"/>
                <a:sym typeface="Arial" panose="020B0604020202020204" pitchFamily="34" charset="0"/>
              </a:rPr>
              <a:t>ET alone</a:t>
            </a:r>
            <a:endParaRPr lang="en-US" altLang="en-US" sz="2700" dirty="0">
              <a:solidFill>
                <a:schemeClr val="accent6"/>
              </a:solidFill>
              <a:ea typeface="Tahoma"/>
              <a:cs typeface="Tahoma" panose="020B0604030504040204" pitchFamily="34" charset="0"/>
              <a:sym typeface="Arial" panose="020B0604020202020204" pitchFamily="34" charset="0"/>
            </a:endParaRPr>
          </a:p>
        </p:txBody>
      </p:sp>
      <p:graphicFrame>
        <p:nvGraphicFramePr>
          <p:cNvPr id="32" name="Table 31">
            <a:extLst>
              <a:ext uri="{FF2B5EF4-FFF2-40B4-BE49-F238E27FC236}">
                <a16:creationId xmlns:a16="http://schemas.microsoft.com/office/drawing/2014/main" id="{315AD198-A182-EDD0-BBCD-317D5611E667}"/>
              </a:ext>
            </a:extLst>
          </p:cNvPr>
          <p:cNvGraphicFramePr>
            <a:graphicFrameLocks noGrp="1"/>
          </p:cNvGraphicFramePr>
          <p:nvPr>
            <p:extLst>
              <p:ext uri="{D42A27DB-BD31-4B8C-83A1-F6EECF244321}">
                <p14:modId xmlns:p14="http://schemas.microsoft.com/office/powerpoint/2010/main" val="2631115313"/>
              </p:ext>
            </p:extLst>
          </p:nvPr>
        </p:nvGraphicFramePr>
        <p:xfrm>
          <a:off x="13030200" y="3625493"/>
          <a:ext cx="4114800" cy="2590800"/>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3354135537"/>
                    </a:ext>
                  </a:extLst>
                </a:gridCol>
                <a:gridCol w="1874520">
                  <a:extLst>
                    <a:ext uri="{9D8B030D-6E8A-4147-A177-3AD203B41FA5}">
                      <a16:colId xmlns:a16="http://schemas.microsoft.com/office/drawing/2014/main" val="1407263753"/>
                    </a:ext>
                  </a:extLst>
                </a:gridCol>
              </a:tblGrid>
              <a:tr h="370840">
                <a:tc gridSpan="2">
                  <a:txBody>
                    <a:bodyPr/>
                    <a:lstStyle/>
                    <a:p>
                      <a:pPr algn="ctr"/>
                      <a:r>
                        <a:rPr lang="en-US" sz="2600" dirty="0">
                          <a:latin typeface="Arial" panose="020B0604020202020204" pitchFamily="34" charset="0"/>
                          <a:cs typeface="Arial" panose="020B0604020202020204" pitchFamily="34" charset="0"/>
                        </a:rPr>
                        <a:t>Number of </a:t>
                      </a:r>
                      <a:r>
                        <a:rPr lang="en-US" sz="2600" dirty="0" err="1">
                          <a:latin typeface="Arial" panose="020B0604020202020204" pitchFamily="34" charset="0"/>
                          <a:cs typeface="Arial" panose="020B0604020202020204" pitchFamily="34" charset="0"/>
                        </a:rPr>
                        <a:t>iDFS</a:t>
                      </a:r>
                      <a:r>
                        <a:rPr lang="en-US" sz="2600" dirty="0">
                          <a:latin typeface="Arial" panose="020B0604020202020204" pitchFamily="34" charset="0"/>
                          <a:cs typeface="Arial" panose="020B0604020202020204" pitchFamily="34" charset="0"/>
                        </a:rPr>
                        <a:t> events</a:t>
                      </a:r>
                    </a:p>
                  </a:txBody>
                  <a:tcPr>
                    <a:solidFill>
                      <a:schemeClr val="accent2"/>
                    </a:solidFill>
                  </a:tcPr>
                </a:tc>
                <a:tc hMerge="1">
                  <a:txBody>
                    <a:bodyPr/>
                    <a:lstStyle/>
                    <a:p>
                      <a:endParaRPr lang="en-US" dirty="0"/>
                    </a:p>
                  </a:txBody>
                  <a:tcPr/>
                </a:tc>
                <a:extLst>
                  <a:ext uri="{0D108BD9-81ED-4DB2-BD59-A6C34878D82A}">
                    <a16:rowId xmlns:a16="http://schemas.microsoft.com/office/drawing/2014/main" val="1374406536"/>
                  </a:ext>
                </a:extLst>
              </a:tr>
              <a:tr h="0">
                <a:tc>
                  <a:txBody>
                    <a:bodyPr/>
                    <a:lstStyle/>
                    <a:p>
                      <a:pPr algn="ctr"/>
                      <a:r>
                        <a:rPr lang="en-US" sz="2400" b="1" dirty="0" err="1">
                          <a:latin typeface="Arial" panose="020B0604020202020204" pitchFamily="34" charset="0"/>
                          <a:cs typeface="Arial" panose="020B0604020202020204" pitchFamily="34" charset="0"/>
                        </a:rPr>
                        <a:t>Abem</a:t>
                      </a:r>
                      <a:r>
                        <a:rPr lang="en-US" sz="2400" b="1" dirty="0">
                          <a:latin typeface="Arial" panose="020B0604020202020204" pitchFamily="34" charset="0"/>
                          <a:cs typeface="Arial" panose="020B0604020202020204" pitchFamily="34" charset="0"/>
                        </a:rPr>
                        <a:t> + ET</a:t>
                      </a:r>
                    </a:p>
                  </a:txBody>
                  <a:tcPr>
                    <a:solidFill>
                      <a:schemeClr val="accent1"/>
                    </a:solidFill>
                  </a:tcPr>
                </a:tc>
                <a:tc>
                  <a:txBody>
                    <a:bodyPr/>
                    <a:lstStyle/>
                    <a:p>
                      <a:pPr algn="ctr"/>
                      <a:r>
                        <a:rPr lang="en-US" sz="2400" b="1" dirty="0">
                          <a:latin typeface="Arial" panose="020B0604020202020204" pitchFamily="34" charset="0"/>
                          <a:cs typeface="Arial" panose="020B0604020202020204" pitchFamily="34" charset="0"/>
                        </a:rPr>
                        <a:t>ET alone</a:t>
                      </a:r>
                    </a:p>
                  </a:txBody>
                  <a:tcPr>
                    <a:solidFill>
                      <a:schemeClr val="accent1"/>
                    </a:solidFill>
                  </a:tcPr>
                </a:tc>
                <a:extLst>
                  <a:ext uri="{0D108BD9-81ED-4DB2-BD59-A6C34878D82A}">
                    <a16:rowId xmlns:a16="http://schemas.microsoft.com/office/drawing/2014/main" val="2309378448"/>
                  </a:ext>
                </a:extLst>
              </a:tr>
              <a:tr h="370840">
                <a:tc>
                  <a:txBody>
                    <a:bodyPr/>
                    <a:lstStyle/>
                    <a:p>
                      <a:pPr algn="ctr"/>
                      <a:r>
                        <a:rPr lang="en-US" sz="2400" dirty="0">
                          <a:solidFill>
                            <a:schemeClr val="bg1"/>
                          </a:solidFill>
                          <a:latin typeface="Arial" panose="020B0604020202020204" pitchFamily="34" charset="0"/>
                          <a:cs typeface="Arial" panose="020B0604020202020204" pitchFamily="34" charset="0"/>
                        </a:rPr>
                        <a:t>336</a:t>
                      </a:r>
                    </a:p>
                  </a:txBody>
                  <a:tcPr>
                    <a:noFill/>
                  </a:tcPr>
                </a:tc>
                <a:tc>
                  <a:txBody>
                    <a:bodyPr/>
                    <a:lstStyle/>
                    <a:p>
                      <a:pPr algn="ctr"/>
                      <a:r>
                        <a:rPr lang="en-US" sz="2400" dirty="0">
                          <a:solidFill>
                            <a:schemeClr val="bg1"/>
                          </a:solidFill>
                          <a:latin typeface="Arial" panose="020B0604020202020204" pitchFamily="34" charset="0"/>
                          <a:cs typeface="Arial" panose="020B0604020202020204" pitchFamily="34" charset="0"/>
                        </a:rPr>
                        <a:t>499</a:t>
                      </a:r>
                    </a:p>
                  </a:txBody>
                  <a:tcPr>
                    <a:noFill/>
                  </a:tcPr>
                </a:tc>
                <a:extLst>
                  <a:ext uri="{0D108BD9-81ED-4DB2-BD59-A6C34878D82A}">
                    <a16:rowId xmlns:a16="http://schemas.microsoft.com/office/drawing/2014/main" val="2326655413"/>
                  </a:ext>
                </a:extLst>
              </a:tr>
              <a:tr h="370840">
                <a:tc gridSpan="2">
                  <a:txBody>
                    <a:bodyPr/>
                    <a:lstStyle/>
                    <a:p>
                      <a:pPr algn="ctr"/>
                      <a:r>
                        <a:rPr lang="en-US" sz="2400" dirty="0">
                          <a:solidFill>
                            <a:schemeClr val="bg1"/>
                          </a:solidFill>
                          <a:latin typeface="Arial" panose="020B0604020202020204" pitchFamily="34" charset="0"/>
                          <a:cs typeface="Arial" panose="020B0604020202020204" pitchFamily="34" charset="0"/>
                        </a:rPr>
                        <a:t>HR = 0.664</a:t>
                      </a:r>
                    </a:p>
                    <a:p>
                      <a:pPr algn="ctr"/>
                      <a:r>
                        <a:rPr lang="en-US" sz="2400" dirty="0">
                          <a:solidFill>
                            <a:schemeClr val="bg1"/>
                          </a:solidFill>
                          <a:latin typeface="Arial" panose="020B0604020202020204" pitchFamily="34" charset="0"/>
                          <a:cs typeface="Arial" panose="020B0604020202020204" pitchFamily="34" charset="0"/>
                        </a:rPr>
                        <a:t> (95% CI: 0.578–0.762) </a:t>
                      </a:r>
                    </a:p>
                    <a:p>
                      <a:pPr algn="ctr"/>
                      <a:r>
                        <a:rPr lang="en-US" sz="2400" dirty="0">
                          <a:solidFill>
                            <a:schemeClr val="bg1"/>
                          </a:solidFill>
                          <a:latin typeface="Arial" panose="020B0604020202020204" pitchFamily="34" charset="0"/>
                          <a:cs typeface="Arial" panose="020B0604020202020204" pitchFamily="34" charset="0"/>
                        </a:rPr>
                        <a:t>Nominal </a:t>
                      </a:r>
                      <a:r>
                        <a:rPr lang="en-US" sz="2400" i="1" dirty="0">
                          <a:solidFill>
                            <a:schemeClr val="bg1"/>
                          </a:solidFill>
                          <a:latin typeface="Arial" panose="020B0604020202020204" pitchFamily="34" charset="0"/>
                          <a:cs typeface="Arial" panose="020B0604020202020204" pitchFamily="34" charset="0"/>
                        </a:rPr>
                        <a:t>P</a:t>
                      </a:r>
                      <a:r>
                        <a:rPr lang="en-US" sz="2400" dirty="0">
                          <a:solidFill>
                            <a:schemeClr val="bg1"/>
                          </a:solidFill>
                          <a:latin typeface="Arial" panose="020B0604020202020204" pitchFamily="34" charset="0"/>
                          <a:cs typeface="Arial" panose="020B0604020202020204" pitchFamily="34" charset="0"/>
                        </a:rPr>
                        <a:t> &lt; .0001</a:t>
                      </a:r>
                    </a:p>
                  </a:txBody>
                  <a:tcPr>
                    <a:noFill/>
                  </a:tcPr>
                </a:tc>
                <a:tc hMerge="1">
                  <a:txBody>
                    <a:bodyPr/>
                    <a:lstStyle/>
                    <a:p>
                      <a:endParaRPr lang="en-US" dirty="0"/>
                    </a:p>
                  </a:txBody>
                  <a:tcPr/>
                </a:tc>
                <a:extLst>
                  <a:ext uri="{0D108BD9-81ED-4DB2-BD59-A6C34878D82A}">
                    <a16:rowId xmlns:a16="http://schemas.microsoft.com/office/drawing/2014/main" val="2026108451"/>
                  </a:ext>
                </a:extLst>
              </a:tr>
            </a:tbl>
          </a:graphicData>
        </a:graphic>
      </p:graphicFrame>
    </p:spTree>
    <p:extLst>
      <p:ext uri="{BB962C8B-B14F-4D97-AF65-F5344CB8AC3E}">
        <p14:creationId xmlns:p14="http://schemas.microsoft.com/office/powerpoint/2010/main" val="310958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4390" y="9418320"/>
            <a:ext cx="17168091" cy="604395"/>
          </a:xfrm>
        </p:spPr>
        <p:txBody>
          <a:bodyPr/>
          <a:lstStyle/>
          <a:p>
            <a:r>
              <a:rPr lang="en-US" dirty="0"/>
              <a:t>1. National Cancer Institute (NCI). Cancer stat facts: female breast cancer subtypes. 2023 (https://seer.cancer.gov/statfacts/html/breast-subtypes.html).  2. NCI. Cancer stat facts: female breast cancer. 2023 (https://seer.cancer.gov/statfacts/html/breast.html).  3. URLs accessed 11/17/23. Early Breast Cancer Trialists’ Collaborative Group (EBCTCG). </a:t>
            </a:r>
            <a:r>
              <a:rPr lang="en-US" i="1" dirty="0"/>
              <a:t>Lancet</a:t>
            </a:r>
            <a:r>
              <a:rPr lang="en-US" dirty="0"/>
              <a:t>, 2015;386:1341-1352. </a:t>
            </a:r>
          </a:p>
        </p:txBody>
      </p:sp>
      <p:sp>
        <p:nvSpPr>
          <p:cNvPr id="4" name="Rounded Rectangle 3"/>
          <p:cNvSpPr/>
          <p:nvPr/>
        </p:nvSpPr>
        <p:spPr>
          <a:xfrm>
            <a:off x="4069080" y="1467586"/>
            <a:ext cx="9399639" cy="2203388"/>
          </a:xfrm>
          <a:prstGeom prst="roundRect">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HR+, HER2–</a:t>
            </a:r>
          </a:p>
          <a:p>
            <a:pPr algn="ctr"/>
            <a:r>
              <a:rPr lang="en-US" sz="3600" b="1" spc="-1000" dirty="0"/>
              <a:t>———</a:t>
            </a:r>
            <a:r>
              <a:rPr lang="en-US" sz="3600" b="1" dirty="0"/>
              <a:t> </a:t>
            </a:r>
            <a:r>
              <a:rPr lang="en-US" sz="4000" b="1" dirty="0"/>
              <a:t>Is the most common</a:t>
            </a:r>
            <a:r>
              <a:rPr lang="en-US" sz="4000" b="1" spc="-1000" dirty="0"/>
              <a:t>———</a:t>
            </a:r>
          </a:p>
          <a:p>
            <a:pPr algn="ctr"/>
            <a:r>
              <a:rPr lang="en-US" sz="4000" dirty="0"/>
              <a:t>breast cancer subtype in the United States</a:t>
            </a:r>
            <a:r>
              <a:rPr lang="en-US" sz="4000" baseline="30000" dirty="0"/>
              <a:t>1</a:t>
            </a:r>
          </a:p>
        </p:txBody>
      </p:sp>
      <p:pic>
        <p:nvPicPr>
          <p:cNvPr id="5" name="Picture 4">
            <a:extLst>
              <a:ext uri="{FF2B5EF4-FFF2-40B4-BE49-F238E27FC236}">
                <a16:creationId xmlns:a16="http://schemas.microsoft.com/office/drawing/2014/main" id="{BB7EF3E9-0E92-161D-4AFC-6B7EFEA7CA3D}"/>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Lst>
          </a:blip>
          <a:srcRect l="3221" t="37691" r="52536" b="15488"/>
          <a:stretch/>
        </p:blipFill>
        <p:spPr>
          <a:xfrm>
            <a:off x="1179871" y="4179681"/>
            <a:ext cx="7467184" cy="4586760"/>
          </a:xfrm>
          <a:prstGeom prst="rect">
            <a:avLst/>
          </a:prstGeom>
          <a:ln w="38100">
            <a:noFill/>
          </a:ln>
        </p:spPr>
      </p:pic>
      <p:sp>
        <p:nvSpPr>
          <p:cNvPr id="6" name="Rounded Rectangle 5"/>
          <p:cNvSpPr/>
          <p:nvPr/>
        </p:nvSpPr>
        <p:spPr>
          <a:xfrm>
            <a:off x="9427587" y="4778701"/>
            <a:ext cx="6458564" cy="3388720"/>
          </a:xfrm>
          <a:prstGeom prst="roundRect">
            <a:avLst>
              <a:gd name="adj" fmla="val 0"/>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3DB3B9"/>
                </a:solidFill>
              </a:rPr>
              <a:t>   ~20%</a:t>
            </a:r>
          </a:p>
          <a:p>
            <a:pPr algn="ctr"/>
            <a:r>
              <a:rPr lang="en-US" sz="4000" dirty="0">
                <a:solidFill>
                  <a:srgbClr val="3DB3B9"/>
                </a:solidFill>
              </a:rPr>
              <a:t>of treated patients could have recurrence, potentially to</a:t>
            </a:r>
            <a:br>
              <a:rPr lang="en-US" sz="4000" dirty="0">
                <a:solidFill>
                  <a:srgbClr val="3DB3B9"/>
                </a:solidFill>
              </a:rPr>
            </a:br>
            <a:r>
              <a:rPr lang="en-US" sz="4000" b="1" dirty="0">
                <a:solidFill>
                  <a:srgbClr val="3DB3B9"/>
                </a:solidFill>
              </a:rPr>
              <a:t>incurable metastatic disease</a:t>
            </a:r>
            <a:r>
              <a:rPr lang="en-US" sz="4000" b="1" baseline="30000" dirty="0">
                <a:solidFill>
                  <a:srgbClr val="3DB3B9"/>
                </a:solidFill>
              </a:rPr>
              <a:t>3</a:t>
            </a:r>
          </a:p>
        </p:txBody>
      </p:sp>
      <p:sp>
        <p:nvSpPr>
          <p:cNvPr id="3" name="TextBox 2">
            <a:extLst>
              <a:ext uri="{FF2B5EF4-FFF2-40B4-BE49-F238E27FC236}">
                <a16:creationId xmlns:a16="http://schemas.microsoft.com/office/drawing/2014/main" id="{9DAA6D95-C776-727B-6951-158511838559}"/>
              </a:ext>
            </a:extLst>
          </p:cNvPr>
          <p:cNvSpPr txBox="1"/>
          <p:nvPr/>
        </p:nvSpPr>
        <p:spPr>
          <a:xfrm>
            <a:off x="320040" y="353127"/>
            <a:ext cx="17647920" cy="769441"/>
          </a:xfrm>
          <a:prstGeom prst="rect">
            <a:avLst/>
          </a:prstGeom>
          <a:noFill/>
        </p:spPr>
        <p:txBody>
          <a:bodyPr wrap="square" rtlCol="0">
            <a:spAutoFit/>
          </a:bodyPr>
          <a:lstStyle/>
          <a:p>
            <a:pPr algn="ctr"/>
            <a:r>
              <a:rPr lang="en-US" sz="4400" b="1" dirty="0">
                <a:solidFill>
                  <a:schemeClr val="bg1"/>
                </a:solidFill>
                <a:latin typeface="+mj-lt"/>
              </a:rPr>
              <a:t>Breast Cancer: Epidemiology</a:t>
            </a:r>
          </a:p>
        </p:txBody>
      </p:sp>
      <p:sp>
        <p:nvSpPr>
          <p:cNvPr id="7" name="TextBox 6">
            <a:extLst>
              <a:ext uri="{FF2B5EF4-FFF2-40B4-BE49-F238E27FC236}">
                <a16:creationId xmlns:a16="http://schemas.microsoft.com/office/drawing/2014/main" id="{90D32C75-2E59-1555-AF71-AAD5C26C0D54}"/>
              </a:ext>
            </a:extLst>
          </p:cNvPr>
          <p:cNvSpPr txBox="1"/>
          <p:nvPr/>
        </p:nvSpPr>
        <p:spPr>
          <a:xfrm>
            <a:off x="1426489" y="5143500"/>
            <a:ext cx="6193511" cy="2077164"/>
          </a:xfrm>
          <a:prstGeom prst="roundRect">
            <a:avLst/>
          </a:prstGeom>
          <a:solidFill>
            <a:schemeClr val="accent3">
              <a:lumMod val="20000"/>
              <a:lumOff val="80000"/>
            </a:schemeClr>
          </a:solidFill>
          <a:ln w="38100">
            <a:solidFill>
              <a:schemeClr val="accent2">
                <a:lumMod val="50000"/>
              </a:schemeClr>
            </a:solidFill>
          </a:ln>
        </p:spPr>
        <p:txBody>
          <a:bodyPr wrap="square" rtlCol="0">
            <a:spAutoFit/>
          </a:bodyPr>
          <a:lstStyle/>
          <a:p>
            <a:pPr algn="ctr"/>
            <a:r>
              <a:rPr lang="en-US" sz="8800" b="1" dirty="0">
                <a:solidFill>
                  <a:schemeClr val="accent3">
                    <a:lumMod val="50000"/>
                  </a:schemeClr>
                </a:solidFill>
              </a:rPr>
              <a:t>~204,612    </a:t>
            </a:r>
          </a:p>
          <a:p>
            <a:pPr algn="ctr"/>
            <a:r>
              <a:rPr lang="en-US" sz="2800" b="1" dirty="0">
                <a:solidFill>
                  <a:schemeClr val="accent3">
                    <a:lumMod val="50000"/>
                  </a:schemeClr>
                </a:solidFill>
              </a:rPr>
              <a:t>new cases of HR+, HER2– EBC in 2023</a:t>
            </a:r>
            <a:r>
              <a:rPr lang="en-US" sz="2800" b="1" baseline="30000" dirty="0">
                <a:solidFill>
                  <a:schemeClr val="accent3">
                    <a:lumMod val="50000"/>
                  </a:schemeClr>
                </a:solidFill>
              </a:rPr>
              <a:t>1,2      </a:t>
            </a:r>
          </a:p>
        </p:txBody>
      </p:sp>
    </p:spTree>
    <p:extLst>
      <p:ext uri="{BB962C8B-B14F-4D97-AF65-F5344CB8AC3E}">
        <p14:creationId xmlns:p14="http://schemas.microsoft.com/office/powerpoint/2010/main" val="2229677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DRFS Benefit in ITT Persists Beyond Completion of Abemaciclib</a:t>
            </a:r>
          </a:p>
        </p:txBody>
      </p:sp>
      <p:sp>
        <p:nvSpPr>
          <p:cNvPr id="4" name="Text Placeholder 3"/>
          <p:cNvSpPr>
            <a:spLocks noGrp="1"/>
          </p:cNvSpPr>
          <p:nvPr>
            <p:ph type="body" sz="quarter" idx="10"/>
          </p:nvPr>
        </p:nvSpPr>
        <p:spPr>
          <a:xfrm>
            <a:off x="574390" y="9638587"/>
            <a:ext cx="17168091" cy="384128"/>
          </a:xfrm>
        </p:spPr>
        <p:txBody>
          <a:bodyPr/>
          <a:lstStyle/>
          <a:p>
            <a:r>
              <a:rPr lang="en-US" dirty="0"/>
              <a:t>Johnston S, et al. </a:t>
            </a:r>
            <a:r>
              <a:rPr lang="en-US" i="1" dirty="0"/>
              <a:t>Cancer Res. </a:t>
            </a:r>
            <a:r>
              <a:rPr lang="en-US" dirty="0"/>
              <a:t>2023;83(5 suppl): abstract GS1-09 (from San Antonio Breast Cancer Symposium).</a:t>
            </a:r>
          </a:p>
        </p:txBody>
      </p:sp>
      <p:sp>
        <p:nvSpPr>
          <p:cNvPr id="7" name="Rectangle 6"/>
          <p:cNvSpPr/>
          <p:nvPr/>
        </p:nvSpPr>
        <p:spPr>
          <a:xfrm>
            <a:off x="3557080" y="1089809"/>
            <a:ext cx="11122340" cy="707886"/>
          </a:xfrm>
          <a:prstGeom prst="rect">
            <a:avLst/>
          </a:prstGeom>
        </p:spPr>
        <p:txBody>
          <a:bodyPr wrap="none">
            <a:spAutoFit/>
          </a:bodyPr>
          <a:lstStyle/>
          <a:p>
            <a:pPr algn="ctr"/>
            <a:r>
              <a:rPr lang="en-US" sz="4000" b="1" dirty="0">
                <a:solidFill>
                  <a:schemeClr val="accent2"/>
                </a:solidFill>
              </a:rPr>
              <a:t>Abemaciclib treatment benefit deepened over time</a:t>
            </a:r>
          </a:p>
        </p:txBody>
      </p:sp>
      <p:sp>
        <p:nvSpPr>
          <p:cNvPr id="8" name="Rounded Rectangle 7"/>
          <p:cNvSpPr/>
          <p:nvPr/>
        </p:nvSpPr>
        <p:spPr>
          <a:xfrm>
            <a:off x="1787895" y="8387293"/>
            <a:ext cx="14653546" cy="992900"/>
          </a:xfrm>
          <a:prstGeom prst="roundRect">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34.1% reduction in risk of developing a DRFS event with an increase in absolute benefit in DRFS 4-year rates (5.9%), compared with 2- and 3-year rates (2.5% and 4.1%, respectively)</a:t>
            </a:r>
          </a:p>
        </p:txBody>
      </p:sp>
      <p:graphicFrame>
        <p:nvGraphicFramePr>
          <p:cNvPr id="9" name="Table 8"/>
          <p:cNvGraphicFramePr>
            <a:graphicFrameLocks noGrp="1"/>
          </p:cNvGraphicFramePr>
          <p:nvPr>
            <p:extLst>
              <p:ext uri="{D42A27DB-BD31-4B8C-83A1-F6EECF244321}">
                <p14:modId xmlns:p14="http://schemas.microsoft.com/office/powerpoint/2010/main" val="391892760"/>
              </p:ext>
            </p:extLst>
          </p:nvPr>
        </p:nvGraphicFramePr>
        <p:xfrm>
          <a:off x="11971708" y="2105634"/>
          <a:ext cx="5235267" cy="3743154"/>
        </p:xfrm>
        <a:graphic>
          <a:graphicData uri="http://schemas.openxmlformats.org/drawingml/2006/table">
            <a:tbl>
              <a:tblPr firstRow="1" bandRow="1">
                <a:tableStyleId>{5C22544A-7EE6-4342-B048-85BDC9FD1C3A}</a:tableStyleId>
              </a:tblPr>
              <a:tblGrid>
                <a:gridCol w="1413380">
                  <a:extLst>
                    <a:ext uri="{9D8B030D-6E8A-4147-A177-3AD203B41FA5}">
                      <a16:colId xmlns:a16="http://schemas.microsoft.com/office/drawing/2014/main" val="20000"/>
                    </a:ext>
                  </a:extLst>
                </a:gridCol>
                <a:gridCol w="1768052">
                  <a:extLst>
                    <a:ext uri="{9D8B030D-6E8A-4147-A177-3AD203B41FA5}">
                      <a16:colId xmlns:a16="http://schemas.microsoft.com/office/drawing/2014/main" val="20001"/>
                    </a:ext>
                  </a:extLst>
                </a:gridCol>
                <a:gridCol w="2053835">
                  <a:extLst>
                    <a:ext uri="{9D8B030D-6E8A-4147-A177-3AD203B41FA5}">
                      <a16:colId xmlns:a16="http://schemas.microsoft.com/office/drawing/2014/main" val="20002"/>
                    </a:ext>
                  </a:extLst>
                </a:gridCol>
              </a:tblGrid>
              <a:tr h="542754">
                <a:tc rowSpan="2">
                  <a:txBody>
                    <a:bodyPr/>
                    <a:lstStyle/>
                    <a:p>
                      <a:r>
                        <a:rPr lang="en-US" sz="2000" dirty="0">
                          <a:latin typeface="Arial" panose="020B0604020202020204" pitchFamily="34" charset="0"/>
                          <a:cs typeface="Arial" panose="020B0604020202020204" pitchFamily="34" charset="0"/>
                        </a:rPr>
                        <a:t>Analysis</a:t>
                      </a:r>
                    </a:p>
                    <a:p>
                      <a:r>
                        <a:rPr lang="en-US" sz="2000" dirty="0">
                          <a:latin typeface="Arial" panose="020B0604020202020204" pitchFamily="34" charset="0"/>
                          <a:cs typeface="Arial" panose="020B0604020202020204" pitchFamily="34" charset="0"/>
                        </a:rPr>
                        <a:t>landmark</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err="1">
                          <a:solidFill>
                            <a:schemeClr val="bg1"/>
                          </a:solidFill>
                          <a:latin typeface="Arial" panose="020B0604020202020204" pitchFamily="34" charset="0"/>
                          <a:cs typeface="Arial" panose="020B0604020202020204" pitchFamily="34" charset="0"/>
                        </a:rPr>
                        <a:t>iDFS</a:t>
                      </a:r>
                      <a:endParaRPr lang="en-US" sz="24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solidFill>
                            <a:schemeClr val="bg1"/>
                          </a:solidFill>
                          <a:latin typeface="Arial" panose="020B0604020202020204" pitchFamily="34" charset="0"/>
                          <a:cs typeface="Arial" panose="020B0604020202020204" pitchFamily="34" charset="0"/>
                        </a:rPr>
                        <a:t>DRFS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76313">
                <a:tc vMerge="1">
                  <a:txBody>
                    <a:bodyPr/>
                    <a:lstStyle/>
                    <a:p>
                      <a:endParaRPr lang="en-US"/>
                    </a:p>
                  </a:txBody>
                  <a:tcPr/>
                </a:tc>
                <a:tc gridSpan="2">
                  <a:txBody>
                    <a:bodyPr/>
                    <a:lstStyle/>
                    <a:p>
                      <a:pPr algn="ctr"/>
                      <a:r>
                        <a:rPr lang="en-US" sz="2000" b="1" dirty="0">
                          <a:solidFill>
                            <a:schemeClr val="bg2">
                              <a:lumMod val="10000"/>
                            </a:schemeClr>
                          </a:solidFill>
                          <a:latin typeface="Arial" panose="020B0604020202020204" pitchFamily="34" charset="0"/>
                          <a:cs typeface="Arial" panose="020B0604020202020204" pitchFamily="34" charset="0"/>
                        </a:rPr>
                        <a:t>Piecewise HR (95% CI)</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542754">
                <a:tc>
                  <a:txBody>
                    <a:bodyPr/>
                    <a:lstStyle/>
                    <a:p>
                      <a:r>
                        <a:rPr lang="en-US" sz="2000" b="1" dirty="0">
                          <a:solidFill>
                            <a:schemeClr val="accent2">
                              <a:lumMod val="50000"/>
                            </a:schemeClr>
                          </a:solidFill>
                          <a:latin typeface="Arial" panose="020B0604020202020204" pitchFamily="34" charset="0"/>
                          <a:cs typeface="Arial" panose="020B0604020202020204" pitchFamily="34" charset="0"/>
                        </a:rPr>
                        <a:t>Year 0–1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000" dirty="0">
                          <a:solidFill>
                            <a:schemeClr val="bg1"/>
                          </a:solidFill>
                          <a:latin typeface="Arial" panose="020B0604020202020204" pitchFamily="34" charset="0"/>
                          <a:cs typeface="Arial" panose="020B0604020202020204" pitchFamily="34" charset="0"/>
                        </a:rPr>
                        <a:t>0.782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(0.583–1.018)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000" dirty="0">
                          <a:solidFill>
                            <a:schemeClr val="bg1"/>
                          </a:solidFill>
                          <a:latin typeface="Arial" panose="020B0604020202020204" pitchFamily="34" charset="0"/>
                          <a:cs typeface="Arial" panose="020B0604020202020204" pitchFamily="34" charset="0"/>
                        </a:rPr>
                        <a:t>0.725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(0.519</a:t>
                      </a:r>
                      <a:r>
                        <a:rPr lang="en-US" sz="2000" b="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0.983)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542754">
                <a:tc>
                  <a:txBody>
                    <a:bodyPr/>
                    <a:lstStyle/>
                    <a:p>
                      <a:r>
                        <a:rPr lang="en-US" sz="2000" b="1" dirty="0">
                          <a:solidFill>
                            <a:schemeClr val="accent2">
                              <a:lumMod val="50000"/>
                            </a:schemeClr>
                          </a:solidFill>
                          <a:latin typeface="Arial" panose="020B0604020202020204" pitchFamily="34" charset="0"/>
                          <a:cs typeface="Arial" panose="020B0604020202020204" pitchFamily="34" charset="0"/>
                        </a:rPr>
                        <a:t>Year 1–2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000" dirty="0">
                          <a:solidFill>
                            <a:schemeClr val="bg1"/>
                          </a:solidFill>
                          <a:latin typeface="Arial" panose="020B0604020202020204" pitchFamily="34" charset="0"/>
                          <a:cs typeface="Arial" panose="020B0604020202020204" pitchFamily="34" charset="0"/>
                        </a:rPr>
                        <a:t>0.674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(0.521</a:t>
                      </a:r>
                      <a:r>
                        <a:rPr lang="en-US" sz="2000" b="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0.858)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000" dirty="0">
                          <a:solidFill>
                            <a:schemeClr val="bg1"/>
                          </a:solidFill>
                          <a:latin typeface="Arial" panose="020B0604020202020204" pitchFamily="34" charset="0"/>
                          <a:cs typeface="Arial" panose="020B0604020202020204" pitchFamily="34" charset="0"/>
                        </a:rPr>
                        <a:t>0.691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(0.521</a:t>
                      </a:r>
                      <a:r>
                        <a:rPr lang="en-US" sz="2000" b="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0.887)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542754">
                <a:tc>
                  <a:txBody>
                    <a:bodyPr/>
                    <a:lstStyle/>
                    <a:p>
                      <a:r>
                        <a:rPr lang="en-US" sz="2000" b="1" dirty="0">
                          <a:solidFill>
                            <a:schemeClr val="accent2">
                              <a:lumMod val="50000"/>
                            </a:schemeClr>
                          </a:solidFill>
                          <a:latin typeface="Arial" panose="020B0604020202020204" pitchFamily="34" charset="0"/>
                          <a:cs typeface="Arial" panose="020B0604020202020204" pitchFamily="34" charset="0"/>
                        </a:rPr>
                        <a:t>Year 2–3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000" dirty="0">
                          <a:solidFill>
                            <a:schemeClr val="bg1"/>
                          </a:solidFill>
                          <a:latin typeface="Arial" panose="020B0604020202020204" pitchFamily="34" charset="0"/>
                          <a:cs typeface="Arial" panose="020B0604020202020204" pitchFamily="34" charset="0"/>
                        </a:rPr>
                        <a:t>0.618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(0.477</a:t>
                      </a:r>
                      <a:r>
                        <a:rPr lang="en-US" sz="2000" b="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0.788)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000" dirty="0">
                          <a:solidFill>
                            <a:schemeClr val="bg1"/>
                          </a:solidFill>
                          <a:latin typeface="Arial" panose="020B0604020202020204" pitchFamily="34" charset="0"/>
                          <a:cs typeface="Arial" panose="020B0604020202020204" pitchFamily="34" charset="0"/>
                        </a:rPr>
                        <a:t>0.651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(0.497</a:t>
                      </a:r>
                      <a:r>
                        <a:rPr lang="en-US" sz="2000" b="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0.851)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542754">
                <a:tc>
                  <a:txBody>
                    <a:bodyPr/>
                    <a:lstStyle/>
                    <a:p>
                      <a:r>
                        <a:rPr lang="en-US" sz="2000" b="1" dirty="0">
                          <a:solidFill>
                            <a:schemeClr val="accent2">
                              <a:lumMod val="50000"/>
                            </a:schemeClr>
                          </a:solidFill>
                          <a:latin typeface="Arial" panose="020B0604020202020204" pitchFamily="34" charset="0"/>
                          <a:cs typeface="Arial" panose="020B0604020202020204" pitchFamily="34" charset="0"/>
                        </a:rPr>
                        <a:t>Year 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000" dirty="0">
                          <a:solidFill>
                            <a:schemeClr val="bg1"/>
                          </a:solidFill>
                          <a:latin typeface="Arial" panose="020B0604020202020204" pitchFamily="34" charset="0"/>
                          <a:cs typeface="Arial" panose="020B0604020202020204" pitchFamily="34" charset="0"/>
                        </a:rPr>
                        <a:t>0.602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(0.428</a:t>
                      </a:r>
                      <a:r>
                        <a:rPr lang="en-US" sz="2000" b="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0.803)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000" dirty="0">
                          <a:solidFill>
                            <a:schemeClr val="bg1"/>
                          </a:solidFill>
                          <a:latin typeface="Arial" panose="020B0604020202020204" pitchFamily="34" charset="0"/>
                          <a:cs typeface="Arial" panose="020B0604020202020204" pitchFamily="34" charset="0"/>
                        </a:rPr>
                        <a:t>0.581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(0.391</a:t>
                      </a:r>
                      <a:r>
                        <a:rPr lang="en-US" sz="2000" b="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0.818)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4460" name="Group 4459"/>
          <p:cNvGrpSpPr/>
          <p:nvPr/>
        </p:nvGrpSpPr>
        <p:grpSpPr>
          <a:xfrm>
            <a:off x="546102" y="2055331"/>
            <a:ext cx="10262023" cy="6002571"/>
            <a:chOff x="742582" y="1778655"/>
            <a:chExt cx="10262023" cy="6650510"/>
          </a:xfrm>
        </p:grpSpPr>
        <p:sp>
          <p:nvSpPr>
            <p:cNvPr id="6" name="Rectangle 5"/>
            <p:cNvSpPr/>
            <p:nvPr/>
          </p:nvSpPr>
          <p:spPr>
            <a:xfrm>
              <a:off x="6473503" y="1778655"/>
              <a:ext cx="2986523" cy="570791"/>
            </a:xfrm>
            <a:prstGeom prst="rect">
              <a:avLst/>
            </a:prstGeom>
          </p:spPr>
          <p:txBody>
            <a:bodyPr wrap="none">
              <a:spAutoFit/>
            </a:bodyPr>
            <a:lstStyle/>
            <a:p>
              <a:pPr algn="ctr"/>
              <a:r>
                <a:rPr lang="en-US" sz="2800" b="1" dirty="0">
                  <a:solidFill>
                    <a:schemeClr val="bg1"/>
                  </a:solidFill>
                </a:rPr>
                <a:t>DRFS at 42 months</a:t>
              </a:r>
            </a:p>
          </p:txBody>
        </p:sp>
        <p:sp>
          <p:nvSpPr>
            <p:cNvPr id="21" name="TextBox 20"/>
            <p:cNvSpPr txBox="1"/>
            <p:nvPr/>
          </p:nvSpPr>
          <p:spPr>
            <a:xfrm>
              <a:off x="5271504" y="7440867"/>
              <a:ext cx="1494319" cy="461665"/>
            </a:xfrm>
            <a:prstGeom prst="rect">
              <a:avLst/>
            </a:prstGeom>
            <a:noFill/>
          </p:spPr>
          <p:txBody>
            <a:bodyPr wrap="none" rtlCol="0">
              <a:spAutoFit/>
            </a:bodyPr>
            <a:lstStyle/>
            <a:p>
              <a:pPr algn="ctr"/>
              <a:r>
                <a:rPr lang="en-US" sz="2400" b="1" dirty="0">
                  <a:solidFill>
                    <a:schemeClr val="bg1"/>
                  </a:solidFill>
                </a:rPr>
                <a:t>Time (</a:t>
              </a:r>
              <a:r>
                <a:rPr lang="en-US" sz="2400" b="1" dirty="0" err="1">
                  <a:solidFill>
                    <a:schemeClr val="bg1"/>
                  </a:solidFill>
                </a:rPr>
                <a:t>mo</a:t>
              </a:r>
              <a:r>
                <a:rPr lang="en-US" sz="2400" b="1" dirty="0">
                  <a:solidFill>
                    <a:schemeClr val="bg1"/>
                  </a:solidFill>
                </a:rPr>
                <a:t>)</a:t>
              </a:r>
            </a:p>
          </p:txBody>
        </p:sp>
        <p:sp>
          <p:nvSpPr>
            <p:cNvPr id="22" name="TextBox 21"/>
            <p:cNvSpPr txBox="1"/>
            <p:nvPr/>
          </p:nvSpPr>
          <p:spPr>
            <a:xfrm rot="16200000">
              <a:off x="716354" y="4415810"/>
              <a:ext cx="1510413" cy="523220"/>
            </a:xfrm>
            <a:prstGeom prst="rect">
              <a:avLst/>
            </a:prstGeom>
            <a:noFill/>
          </p:spPr>
          <p:txBody>
            <a:bodyPr wrap="none" rtlCol="0">
              <a:spAutoFit/>
            </a:bodyPr>
            <a:lstStyle/>
            <a:p>
              <a:pPr algn="ctr"/>
              <a:r>
                <a:rPr lang="en-US" sz="2800" b="1" dirty="0">
                  <a:solidFill>
                    <a:schemeClr val="bg1"/>
                  </a:solidFill>
                </a:rPr>
                <a:t>DRFS (%)</a:t>
              </a:r>
            </a:p>
          </p:txBody>
        </p:sp>
        <p:sp>
          <p:nvSpPr>
            <p:cNvPr id="23" name="Rectangle 10">
              <a:extLst>
                <a:ext uri="{FF2B5EF4-FFF2-40B4-BE49-F238E27FC236}">
                  <a16:creationId xmlns:a16="http://schemas.microsoft.com/office/drawing/2014/main" id="{6A263A5B-59BA-DFFB-75DF-36FDD2C0B6AA}"/>
                </a:ext>
              </a:extLst>
            </p:cNvPr>
            <p:cNvSpPr>
              <a:spLocks noChangeArrowheads="1"/>
            </p:cNvSpPr>
            <p:nvPr/>
          </p:nvSpPr>
          <p:spPr bwMode="auto">
            <a:xfrm>
              <a:off x="2772012" y="5829134"/>
              <a:ext cx="2217501" cy="805823"/>
            </a:xfrm>
            <a:prstGeom prst="rect">
              <a:avLst/>
            </a:prstGeom>
            <a:solidFill>
              <a:schemeClr val="accent6">
                <a:lumMod val="75000"/>
              </a:schemeClr>
            </a:solidFill>
            <a:ln>
              <a:noFill/>
            </a:ln>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rgbClr val="FFFFFF"/>
                  </a:solidFill>
                  <a:latin typeface="+mj-lt"/>
                  <a:ea typeface="Tahoma"/>
                  <a:cs typeface="Tahoma" panose="020B0604030504040204" pitchFamily="34" charset="0"/>
                  <a:sym typeface="Arial" panose="020B0604020202020204" pitchFamily="34" charset="0"/>
                </a:rPr>
                <a:t>abemaciclib duration</a:t>
              </a:r>
              <a:endParaRPr lang="en-US" altLang="en-US" sz="2400" dirty="0">
                <a:solidFill>
                  <a:srgbClr val="000000"/>
                </a:solidFill>
                <a:latin typeface="+mj-lt"/>
                <a:ea typeface="Tahoma"/>
                <a:cs typeface="Tahoma" panose="020B0604030504040204" pitchFamily="34" charset="0"/>
                <a:sym typeface="Arial" panose="020B0604020202020204" pitchFamily="34" charset="0"/>
              </a:endParaRPr>
            </a:p>
          </p:txBody>
        </p:sp>
        <p:sp>
          <p:nvSpPr>
            <p:cNvPr id="24" name="Rectangle 31">
              <a:extLst>
                <a:ext uri="{FF2B5EF4-FFF2-40B4-BE49-F238E27FC236}">
                  <a16:creationId xmlns:a16="http://schemas.microsoft.com/office/drawing/2014/main" id="{2B7F0A35-6451-439E-1FE6-7414CCB7D19A}"/>
                </a:ext>
              </a:extLst>
            </p:cNvPr>
            <p:cNvSpPr>
              <a:spLocks noChangeArrowheads="1"/>
            </p:cNvSpPr>
            <p:nvPr/>
          </p:nvSpPr>
          <p:spPr bwMode="auto">
            <a:xfrm>
              <a:off x="4217994" y="3919760"/>
              <a:ext cx="77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6">
                      <a:lumMod val="75000"/>
                    </a:schemeClr>
                  </a:solidFill>
                  <a:latin typeface="+mj-lt"/>
                  <a:ea typeface="Tahoma"/>
                  <a:cs typeface="Tahoma" panose="020B0604030504040204" pitchFamily="34" charset="0"/>
                  <a:sym typeface="Arial" panose="020B0604020202020204" pitchFamily="34" charset="0"/>
                </a:rPr>
                <a:t>91.6%</a:t>
              </a:r>
              <a:endParaRPr lang="en-US" altLang="en-US" sz="3600" b="1" dirty="0">
                <a:solidFill>
                  <a:schemeClr val="accent6">
                    <a:lumMod val="75000"/>
                  </a:schemeClr>
                </a:solidFill>
                <a:latin typeface="+mj-lt"/>
                <a:ea typeface="Tahoma"/>
                <a:cs typeface="Tahoma" panose="020B0604030504040204" pitchFamily="34" charset="0"/>
                <a:sym typeface="Arial" panose="020B0604020202020204" pitchFamily="34" charset="0"/>
              </a:endParaRPr>
            </a:p>
          </p:txBody>
        </p:sp>
        <p:sp>
          <p:nvSpPr>
            <p:cNvPr id="25" name="Rectangle 31">
              <a:extLst>
                <a:ext uri="{FF2B5EF4-FFF2-40B4-BE49-F238E27FC236}">
                  <a16:creationId xmlns:a16="http://schemas.microsoft.com/office/drawing/2014/main" id="{2B7F0A35-6451-439E-1FE6-7414CCB7D19A}"/>
                </a:ext>
              </a:extLst>
            </p:cNvPr>
            <p:cNvSpPr>
              <a:spLocks noChangeArrowheads="1"/>
            </p:cNvSpPr>
            <p:nvPr/>
          </p:nvSpPr>
          <p:spPr bwMode="auto">
            <a:xfrm>
              <a:off x="4487172" y="3015116"/>
              <a:ext cx="77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1"/>
                  </a:solidFill>
                  <a:latin typeface="+mj-lt"/>
                  <a:ea typeface="Tahoma"/>
                  <a:cs typeface="Tahoma" panose="020B0604030504040204" pitchFamily="34" charset="0"/>
                  <a:sym typeface="Arial" panose="020B0604020202020204" pitchFamily="34" charset="0"/>
                </a:rPr>
                <a:t>94.0%</a:t>
              </a:r>
              <a:endParaRPr lang="en-US" altLang="en-US" sz="36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26" name="Rectangle 31">
              <a:extLst>
                <a:ext uri="{FF2B5EF4-FFF2-40B4-BE49-F238E27FC236}">
                  <a16:creationId xmlns:a16="http://schemas.microsoft.com/office/drawing/2014/main" id="{2B7F0A35-6451-439E-1FE6-7414CCB7D19A}"/>
                </a:ext>
              </a:extLst>
            </p:cNvPr>
            <p:cNvSpPr>
              <a:spLocks noChangeArrowheads="1"/>
            </p:cNvSpPr>
            <p:nvPr/>
          </p:nvSpPr>
          <p:spPr bwMode="auto">
            <a:xfrm>
              <a:off x="5389570" y="4576985"/>
              <a:ext cx="77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6">
                      <a:lumMod val="75000"/>
                    </a:schemeClr>
                  </a:solidFill>
                  <a:latin typeface="+mj-lt"/>
                  <a:ea typeface="Tahoma"/>
                  <a:cs typeface="Tahoma" panose="020B0604030504040204" pitchFamily="34" charset="0"/>
                  <a:sym typeface="Arial" panose="020B0604020202020204" pitchFamily="34" charset="0"/>
                </a:rPr>
                <a:t>86.8%</a:t>
              </a:r>
              <a:endParaRPr lang="en-US" altLang="en-US" sz="3600" b="1" dirty="0">
                <a:solidFill>
                  <a:schemeClr val="accent6">
                    <a:lumMod val="75000"/>
                  </a:schemeClr>
                </a:solidFill>
                <a:latin typeface="+mj-lt"/>
                <a:ea typeface="Tahoma"/>
                <a:cs typeface="Tahoma" panose="020B0604030504040204" pitchFamily="34" charset="0"/>
                <a:sym typeface="Arial" panose="020B0604020202020204" pitchFamily="34" charset="0"/>
              </a:endParaRPr>
            </a:p>
          </p:txBody>
        </p:sp>
        <p:sp>
          <p:nvSpPr>
            <p:cNvPr id="27" name="Rectangle 31">
              <a:extLst>
                <a:ext uri="{FF2B5EF4-FFF2-40B4-BE49-F238E27FC236}">
                  <a16:creationId xmlns:a16="http://schemas.microsoft.com/office/drawing/2014/main" id="{2B7F0A35-6451-439E-1FE6-7414CCB7D19A}"/>
                </a:ext>
              </a:extLst>
            </p:cNvPr>
            <p:cNvSpPr>
              <a:spLocks noChangeArrowheads="1"/>
            </p:cNvSpPr>
            <p:nvPr/>
          </p:nvSpPr>
          <p:spPr bwMode="auto">
            <a:xfrm>
              <a:off x="6523045" y="5143500"/>
              <a:ext cx="77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6">
                      <a:lumMod val="75000"/>
                    </a:schemeClr>
                  </a:solidFill>
                  <a:latin typeface="+mj-lt"/>
                  <a:ea typeface="Tahoma"/>
                  <a:cs typeface="Tahoma" panose="020B0604030504040204" pitchFamily="34" charset="0"/>
                  <a:sym typeface="Arial" panose="020B0604020202020204" pitchFamily="34" charset="0"/>
                </a:rPr>
                <a:t>82.5%</a:t>
              </a:r>
              <a:endParaRPr lang="en-US" altLang="en-US" sz="3600" b="1" dirty="0">
                <a:solidFill>
                  <a:schemeClr val="accent6">
                    <a:lumMod val="75000"/>
                  </a:schemeClr>
                </a:solidFill>
                <a:latin typeface="+mj-lt"/>
                <a:ea typeface="Tahoma"/>
                <a:cs typeface="Tahoma" panose="020B0604030504040204" pitchFamily="34" charset="0"/>
                <a:sym typeface="Arial" panose="020B0604020202020204" pitchFamily="34" charset="0"/>
              </a:endParaRPr>
            </a:p>
          </p:txBody>
        </p:sp>
        <p:sp>
          <p:nvSpPr>
            <p:cNvPr id="28" name="Rectangle 31">
              <a:extLst>
                <a:ext uri="{FF2B5EF4-FFF2-40B4-BE49-F238E27FC236}">
                  <a16:creationId xmlns:a16="http://schemas.microsoft.com/office/drawing/2014/main" id="{2B7F0A35-6451-439E-1FE6-7414CCB7D19A}"/>
                </a:ext>
              </a:extLst>
            </p:cNvPr>
            <p:cNvSpPr>
              <a:spLocks noChangeArrowheads="1"/>
            </p:cNvSpPr>
            <p:nvPr/>
          </p:nvSpPr>
          <p:spPr bwMode="auto">
            <a:xfrm>
              <a:off x="5649223" y="3472316"/>
              <a:ext cx="77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1"/>
                  </a:solidFill>
                  <a:latin typeface="+mj-lt"/>
                  <a:ea typeface="Tahoma"/>
                  <a:cs typeface="Tahoma" panose="020B0604030504040204" pitchFamily="34" charset="0"/>
                  <a:sym typeface="Arial" panose="020B0604020202020204" pitchFamily="34" charset="0"/>
                </a:rPr>
                <a:t>90.8%</a:t>
              </a:r>
              <a:endParaRPr lang="en-US" altLang="en-US" sz="36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29" name="Rectangle 31">
              <a:extLst>
                <a:ext uri="{FF2B5EF4-FFF2-40B4-BE49-F238E27FC236}">
                  <a16:creationId xmlns:a16="http://schemas.microsoft.com/office/drawing/2014/main" id="{2B7F0A35-6451-439E-1FE6-7414CCB7D19A}"/>
                </a:ext>
              </a:extLst>
            </p:cNvPr>
            <p:cNvSpPr>
              <a:spLocks noChangeArrowheads="1"/>
            </p:cNvSpPr>
            <p:nvPr/>
          </p:nvSpPr>
          <p:spPr bwMode="auto">
            <a:xfrm>
              <a:off x="6801749" y="3834266"/>
              <a:ext cx="772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371600" eaLnBrk="0" fontAlgn="base" hangingPunct="0">
                <a:spcBef>
                  <a:spcPct val="0"/>
                </a:spcBef>
                <a:spcAft>
                  <a:spcPct val="0"/>
                </a:spcAft>
                <a:defRPr/>
              </a:pPr>
              <a:r>
                <a:rPr lang="en-US" altLang="en-US" sz="2400" b="1" dirty="0">
                  <a:solidFill>
                    <a:schemeClr val="accent1"/>
                  </a:solidFill>
                  <a:latin typeface="+mj-lt"/>
                  <a:ea typeface="Tahoma"/>
                  <a:cs typeface="Tahoma" panose="020B0604030504040204" pitchFamily="34" charset="0"/>
                  <a:sym typeface="Arial" panose="020B0604020202020204" pitchFamily="34" charset="0"/>
                </a:rPr>
                <a:t>88.4%</a:t>
              </a:r>
              <a:endParaRPr lang="en-US" altLang="en-US" sz="36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30" name="Rectangle 31">
              <a:extLst>
                <a:ext uri="{FF2B5EF4-FFF2-40B4-BE49-F238E27FC236}">
                  <a16:creationId xmlns:a16="http://schemas.microsoft.com/office/drawing/2014/main" id="{2B7F0A35-6451-439E-1FE6-7414CCB7D19A}"/>
                </a:ext>
              </a:extLst>
            </p:cNvPr>
            <p:cNvSpPr>
              <a:spLocks noChangeArrowheads="1"/>
            </p:cNvSpPr>
            <p:nvPr/>
          </p:nvSpPr>
          <p:spPr bwMode="auto">
            <a:xfrm>
              <a:off x="742582" y="7875167"/>
              <a:ext cx="1013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1800" b="1" dirty="0" err="1">
                  <a:solidFill>
                    <a:schemeClr val="accent1"/>
                  </a:solidFill>
                  <a:latin typeface="+mj-lt"/>
                  <a:ea typeface="Tahoma"/>
                  <a:cs typeface="Tahoma" panose="020B0604030504040204" pitchFamily="34" charset="0"/>
                  <a:sym typeface="Arial" panose="020B0604020202020204" pitchFamily="34" charset="0"/>
                </a:rPr>
                <a:t>Abem</a:t>
              </a:r>
              <a:r>
                <a:rPr lang="en-US" altLang="en-US" sz="1800" b="1" dirty="0">
                  <a:solidFill>
                    <a:schemeClr val="accent1"/>
                  </a:solidFill>
                  <a:latin typeface="+mj-lt"/>
                  <a:ea typeface="Tahoma"/>
                  <a:cs typeface="Tahoma" panose="020B0604030504040204" pitchFamily="34" charset="0"/>
                  <a:sym typeface="Arial" panose="020B0604020202020204" pitchFamily="34" charset="0"/>
                </a:rPr>
                <a:t> + ET</a:t>
              </a:r>
              <a:endParaRPr lang="en-US" altLang="en-US" sz="2800" b="1" dirty="0">
                <a:solidFill>
                  <a:schemeClr val="accent1"/>
                </a:solidFill>
                <a:latin typeface="+mj-lt"/>
                <a:ea typeface="Tahoma"/>
                <a:cs typeface="Tahoma" panose="020B0604030504040204" pitchFamily="34" charset="0"/>
                <a:sym typeface="Arial" panose="020B0604020202020204" pitchFamily="34" charset="0"/>
              </a:endParaRPr>
            </a:p>
          </p:txBody>
        </p:sp>
        <p:sp>
          <p:nvSpPr>
            <p:cNvPr id="31" name="Rectangle 32">
              <a:extLst>
                <a:ext uri="{FF2B5EF4-FFF2-40B4-BE49-F238E27FC236}">
                  <a16:creationId xmlns:a16="http://schemas.microsoft.com/office/drawing/2014/main" id="{CE610CB6-0D86-653C-B460-F02402D39819}"/>
                </a:ext>
              </a:extLst>
            </p:cNvPr>
            <p:cNvSpPr>
              <a:spLocks noChangeArrowheads="1"/>
            </p:cNvSpPr>
            <p:nvPr/>
          </p:nvSpPr>
          <p:spPr bwMode="auto">
            <a:xfrm>
              <a:off x="963361" y="8127417"/>
              <a:ext cx="8111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1800" b="1" dirty="0">
                  <a:solidFill>
                    <a:schemeClr val="accent6"/>
                  </a:solidFill>
                  <a:latin typeface="+mj-lt"/>
                  <a:ea typeface="Tahoma"/>
                  <a:cs typeface="Tahoma" panose="020B0604030504040204" pitchFamily="34" charset="0"/>
                  <a:sym typeface="Arial" panose="020B0604020202020204" pitchFamily="34" charset="0"/>
                </a:rPr>
                <a:t>ET alone</a:t>
              </a:r>
              <a:endParaRPr lang="en-US" altLang="en-US" sz="2800" b="1" dirty="0">
                <a:solidFill>
                  <a:schemeClr val="accent6"/>
                </a:solidFill>
                <a:latin typeface="+mj-lt"/>
                <a:ea typeface="Tahoma"/>
                <a:cs typeface="Tahoma" panose="020B0604030504040204" pitchFamily="34" charset="0"/>
                <a:sym typeface="Arial" panose="020B0604020202020204" pitchFamily="34" charset="0"/>
              </a:endParaRPr>
            </a:p>
          </p:txBody>
        </p:sp>
        <p:sp>
          <p:nvSpPr>
            <p:cNvPr id="32" name="Rectangle 31">
              <a:extLst>
                <a:ext uri="{FF2B5EF4-FFF2-40B4-BE49-F238E27FC236}">
                  <a16:creationId xmlns:a16="http://schemas.microsoft.com/office/drawing/2014/main" id="{2B7F0A35-6451-439E-1FE6-7414CCB7D19A}"/>
                </a:ext>
              </a:extLst>
            </p:cNvPr>
            <p:cNvSpPr>
              <a:spLocks noChangeArrowheads="1"/>
            </p:cNvSpPr>
            <p:nvPr/>
          </p:nvSpPr>
          <p:spPr bwMode="auto">
            <a:xfrm>
              <a:off x="800367" y="7448447"/>
              <a:ext cx="974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1371600" eaLnBrk="0" fontAlgn="base" hangingPunct="0">
                <a:spcBef>
                  <a:spcPct val="0"/>
                </a:spcBef>
                <a:spcAft>
                  <a:spcPct val="0"/>
                </a:spcAft>
                <a:defRPr/>
              </a:pPr>
              <a:r>
                <a:rPr lang="en-US" altLang="en-US" sz="1800" b="1" dirty="0">
                  <a:solidFill>
                    <a:schemeClr val="bg1"/>
                  </a:solidFill>
                  <a:latin typeface="+mj-lt"/>
                  <a:ea typeface="Tahoma"/>
                  <a:cs typeface="Tahoma" panose="020B0604030504040204" pitchFamily="34" charset="0"/>
                  <a:sym typeface="Arial" panose="020B0604020202020204" pitchFamily="34" charset="0"/>
                </a:rPr>
                <a:t>No. at risk</a:t>
              </a:r>
              <a:endParaRPr lang="en-US" altLang="en-US" sz="2800" b="1" dirty="0">
                <a:solidFill>
                  <a:schemeClr val="bg1"/>
                </a:solidFill>
                <a:latin typeface="+mj-lt"/>
                <a:ea typeface="Tahoma"/>
                <a:cs typeface="Tahoma" panose="020B0604030504040204" pitchFamily="34" charset="0"/>
                <a:sym typeface="Arial" panose="020B0604020202020204" pitchFamily="34" charset="0"/>
              </a:endParaRPr>
            </a:p>
          </p:txBody>
        </p:sp>
        <p:sp>
          <p:nvSpPr>
            <p:cNvPr id="33" name="Rectangle 31">
              <a:extLst>
                <a:ext uri="{FF2B5EF4-FFF2-40B4-BE49-F238E27FC236}">
                  <a16:creationId xmlns:a16="http://schemas.microsoft.com/office/drawing/2014/main" id="{2B7F0A35-6451-439E-1FE6-7414CCB7D19A}"/>
                </a:ext>
              </a:extLst>
            </p:cNvPr>
            <p:cNvSpPr>
              <a:spLocks noChangeArrowheads="1"/>
            </p:cNvSpPr>
            <p:nvPr/>
          </p:nvSpPr>
          <p:spPr bwMode="auto">
            <a:xfrm>
              <a:off x="1910387" y="7875167"/>
              <a:ext cx="909421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1" defTabSz="1371600" eaLnBrk="0" fontAlgn="base" hangingPunct="0">
                <a:spcBef>
                  <a:spcPct val="0"/>
                </a:spcBef>
                <a:spcAft>
                  <a:spcPct val="0"/>
                </a:spcAft>
                <a:tabLst>
                  <a:tab pos="1144588" algn="ctr"/>
                  <a:tab pos="1939925" algn="ctr"/>
                  <a:tab pos="2798763" algn="ctr"/>
                  <a:tab pos="3657600" algn="ctr"/>
                  <a:tab pos="4460875" algn="ctr"/>
                  <a:tab pos="5311775" algn="ctr"/>
                  <a:tab pos="6115050" algn="ctr"/>
                  <a:tab pos="6973888" algn="ctr"/>
                  <a:tab pos="7777163" algn="ctr"/>
                  <a:tab pos="8626475" algn="ctr"/>
                  <a:tab pos="9891713" algn="ctr"/>
                  <a:tab pos="11139488" algn="ctr"/>
                  <a:tab pos="12290425" algn="ctr"/>
                </a:tabLst>
                <a:defRPr/>
              </a:pPr>
              <a:r>
                <a:rPr lang="en-US" altLang="en-US" sz="1800" b="1" dirty="0">
                  <a:solidFill>
                    <a:schemeClr val="bg1"/>
                  </a:solidFill>
                  <a:latin typeface="+mj-lt"/>
                  <a:ea typeface="Tahoma"/>
                  <a:cs typeface="Tahoma" panose="020B0604030504040204" pitchFamily="34" charset="0"/>
                  <a:sym typeface="Arial" panose="020B0604020202020204" pitchFamily="34" charset="0"/>
                </a:rPr>
                <a:t>2808	2629	2567	2500	2434	2374	2244	1251	535	81	0</a:t>
              </a:r>
            </a:p>
            <a:p>
              <a:pPr marL="0" lvl="1" defTabSz="1371600" eaLnBrk="0" fontAlgn="base" hangingPunct="0">
                <a:spcBef>
                  <a:spcPct val="0"/>
                </a:spcBef>
                <a:spcAft>
                  <a:spcPct val="0"/>
                </a:spcAft>
                <a:tabLst>
                  <a:tab pos="1144588" algn="ctr"/>
                  <a:tab pos="1939925" algn="ctr"/>
                  <a:tab pos="2798763" algn="ctr"/>
                  <a:tab pos="3657600" algn="ctr"/>
                  <a:tab pos="4460875" algn="ctr"/>
                  <a:tab pos="5311775" algn="ctr"/>
                  <a:tab pos="6115050" algn="ctr"/>
                  <a:tab pos="6973888" algn="ctr"/>
                  <a:tab pos="7777163" algn="ctr"/>
                  <a:tab pos="8626475" algn="ctr"/>
                  <a:tab pos="9891713" algn="ctr"/>
                  <a:tab pos="11139488" algn="ctr"/>
                  <a:tab pos="12290425" algn="ctr"/>
                </a:tabLst>
                <a:defRPr/>
              </a:pPr>
              <a:r>
                <a:rPr lang="en-US" altLang="en-US" sz="1800" b="1" dirty="0">
                  <a:solidFill>
                    <a:schemeClr val="bg1"/>
                  </a:solidFill>
                  <a:latin typeface="+mj-lt"/>
                  <a:ea typeface="Tahoma"/>
                  <a:cs typeface="Tahoma" panose="020B0604030504040204" pitchFamily="34" charset="0"/>
                  <a:sym typeface="Arial" panose="020B0604020202020204" pitchFamily="34" charset="0"/>
                </a:rPr>
                <a:t>2829	2659	2589	2499	2410	2327	2151	1231	526	85	0</a:t>
              </a:r>
              <a:endParaRPr lang="en-US" altLang="en-US" sz="2800" b="1" dirty="0">
                <a:solidFill>
                  <a:schemeClr val="bg1"/>
                </a:solidFill>
                <a:latin typeface="+mj-lt"/>
                <a:ea typeface="Tahoma"/>
                <a:cs typeface="Tahoma" panose="020B0604030504040204" pitchFamily="34" charset="0"/>
                <a:sym typeface="Arial" panose="020B0604020202020204" pitchFamily="34" charset="0"/>
              </a:endParaRPr>
            </a:p>
          </p:txBody>
        </p:sp>
        <p:grpSp>
          <p:nvGrpSpPr>
            <p:cNvPr id="35" name="Group 5"/>
            <p:cNvGrpSpPr>
              <a:grpSpLocks noChangeAspect="1"/>
            </p:cNvGrpSpPr>
            <p:nvPr/>
          </p:nvGrpSpPr>
          <p:grpSpPr bwMode="auto">
            <a:xfrm>
              <a:off x="1620838" y="2087563"/>
              <a:ext cx="9121775" cy="5400675"/>
              <a:chOff x="1021" y="1315"/>
              <a:chExt cx="5746" cy="3402"/>
            </a:xfrm>
          </p:grpSpPr>
          <p:grpSp>
            <p:nvGrpSpPr>
              <p:cNvPr id="37" name="Group 206"/>
              <p:cNvGrpSpPr>
                <a:grpSpLocks/>
              </p:cNvGrpSpPr>
              <p:nvPr/>
            </p:nvGrpSpPr>
            <p:grpSpPr bwMode="auto">
              <a:xfrm>
                <a:off x="1021" y="1315"/>
                <a:ext cx="5746" cy="3402"/>
                <a:chOff x="1021" y="1315"/>
                <a:chExt cx="5746" cy="3402"/>
              </a:xfrm>
            </p:grpSpPr>
            <p:sp>
              <p:nvSpPr>
                <p:cNvPr id="4260" name="Freeform 6"/>
                <p:cNvSpPr>
                  <a:spLocks/>
                </p:cNvSpPr>
                <p:nvPr/>
              </p:nvSpPr>
              <p:spPr bwMode="auto">
                <a:xfrm>
                  <a:off x="1403" y="1315"/>
                  <a:ext cx="5364" cy="3214"/>
                </a:xfrm>
                <a:custGeom>
                  <a:avLst/>
                  <a:gdLst>
                    <a:gd name="T0" fmla="*/ 0 w 5364"/>
                    <a:gd name="T1" fmla="*/ 0 h 3214"/>
                    <a:gd name="T2" fmla="*/ 0 w 5364"/>
                    <a:gd name="T3" fmla="*/ 3214 h 3214"/>
                    <a:gd name="T4" fmla="*/ 5364 w 5364"/>
                    <a:gd name="T5" fmla="*/ 3214 h 3214"/>
                  </a:gdLst>
                  <a:ahLst/>
                  <a:cxnLst>
                    <a:cxn ang="0">
                      <a:pos x="T0" y="T1"/>
                    </a:cxn>
                    <a:cxn ang="0">
                      <a:pos x="T2" y="T3"/>
                    </a:cxn>
                    <a:cxn ang="0">
                      <a:pos x="T4" y="T5"/>
                    </a:cxn>
                  </a:cxnLst>
                  <a:rect l="0" t="0" r="r" b="b"/>
                  <a:pathLst>
                    <a:path w="5364" h="3214">
                      <a:moveTo>
                        <a:pt x="0" y="0"/>
                      </a:moveTo>
                      <a:lnTo>
                        <a:pt x="0" y="3214"/>
                      </a:lnTo>
                      <a:lnTo>
                        <a:pt x="5364" y="3214"/>
                      </a:lnTo>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1" name="Line 7"/>
                <p:cNvSpPr>
                  <a:spLocks noChangeShapeType="1"/>
                </p:cNvSpPr>
                <p:nvPr/>
              </p:nvSpPr>
              <p:spPr bwMode="auto">
                <a:xfrm>
                  <a:off x="1349" y="4529"/>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2" name="Line 8"/>
                <p:cNvSpPr>
                  <a:spLocks noChangeShapeType="1"/>
                </p:cNvSpPr>
                <p:nvPr/>
              </p:nvSpPr>
              <p:spPr bwMode="auto">
                <a:xfrm flipV="1">
                  <a:off x="1403"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3" name="Freeform 9"/>
                <p:cNvSpPr>
                  <a:spLocks noEditPoints="1"/>
                </p:cNvSpPr>
                <p:nvPr/>
              </p:nvSpPr>
              <p:spPr bwMode="auto">
                <a:xfrm>
                  <a:off x="1207" y="4463"/>
                  <a:ext cx="86" cy="126"/>
                </a:xfrm>
                <a:custGeom>
                  <a:avLst/>
                  <a:gdLst>
                    <a:gd name="T0" fmla="*/ 84 w 86"/>
                    <a:gd name="T1" fmla="*/ 36 h 126"/>
                    <a:gd name="T2" fmla="*/ 78 w 86"/>
                    <a:gd name="T3" fmla="*/ 16 h 126"/>
                    <a:gd name="T4" fmla="*/ 72 w 86"/>
                    <a:gd name="T5" fmla="*/ 10 h 126"/>
                    <a:gd name="T6" fmla="*/ 66 w 86"/>
                    <a:gd name="T7" fmla="*/ 4 h 126"/>
                    <a:gd name="T8" fmla="*/ 44 w 86"/>
                    <a:gd name="T9" fmla="*/ 0 h 126"/>
                    <a:gd name="T10" fmla="*/ 34 w 86"/>
                    <a:gd name="T11" fmla="*/ 2 h 126"/>
                    <a:gd name="T12" fmla="*/ 24 w 86"/>
                    <a:gd name="T13" fmla="*/ 4 h 126"/>
                    <a:gd name="T14" fmla="*/ 10 w 86"/>
                    <a:gd name="T15" fmla="*/ 18 h 126"/>
                    <a:gd name="T16" fmla="*/ 6 w 86"/>
                    <a:gd name="T17" fmla="*/ 26 h 126"/>
                    <a:gd name="T18" fmla="*/ 2 w 86"/>
                    <a:gd name="T19" fmla="*/ 38 h 126"/>
                    <a:gd name="T20" fmla="*/ 0 w 86"/>
                    <a:gd name="T21" fmla="*/ 64 h 126"/>
                    <a:gd name="T22" fmla="*/ 2 w 86"/>
                    <a:gd name="T23" fmla="*/ 90 h 126"/>
                    <a:gd name="T24" fmla="*/ 4 w 86"/>
                    <a:gd name="T25" fmla="*/ 100 h 126"/>
                    <a:gd name="T26" fmla="*/ 8 w 86"/>
                    <a:gd name="T27" fmla="*/ 110 h 126"/>
                    <a:gd name="T28" fmla="*/ 22 w 86"/>
                    <a:gd name="T29" fmla="*/ 122 h 126"/>
                    <a:gd name="T30" fmla="*/ 30 w 86"/>
                    <a:gd name="T31" fmla="*/ 124 h 126"/>
                    <a:gd name="T32" fmla="*/ 42 w 86"/>
                    <a:gd name="T33" fmla="*/ 126 h 126"/>
                    <a:gd name="T34" fmla="*/ 62 w 86"/>
                    <a:gd name="T35" fmla="*/ 122 h 126"/>
                    <a:gd name="T36" fmla="*/ 70 w 86"/>
                    <a:gd name="T37" fmla="*/ 116 h 126"/>
                    <a:gd name="T38" fmla="*/ 76 w 86"/>
                    <a:gd name="T39" fmla="*/ 108 h 126"/>
                    <a:gd name="T40" fmla="*/ 84 w 86"/>
                    <a:gd name="T41" fmla="*/ 88 h 126"/>
                    <a:gd name="T42" fmla="*/ 86 w 86"/>
                    <a:gd name="T43" fmla="*/ 76 h 126"/>
                    <a:gd name="T44" fmla="*/ 86 w 86"/>
                    <a:gd name="T45" fmla="*/ 62 h 126"/>
                    <a:gd name="T46" fmla="*/ 84 w 86"/>
                    <a:gd name="T47" fmla="*/ 36 h 126"/>
                    <a:gd name="T48" fmla="*/ 62 w 86"/>
                    <a:gd name="T49" fmla="*/ 76 h 126"/>
                    <a:gd name="T50" fmla="*/ 60 w 86"/>
                    <a:gd name="T51" fmla="*/ 88 h 126"/>
                    <a:gd name="T52" fmla="*/ 58 w 86"/>
                    <a:gd name="T53" fmla="*/ 96 h 126"/>
                    <a:gd name="T54" fmla="*/ 54 w 86"/>
                    <a:gd name="T55" fmla="*/ 102 h 126"/>
                    <a:gd name="T56" fmla="*/ 50 w 86"/>
                    <a:gd name="T57" fmla="*/ 104 h 126"/>
                    <a:gd name="T58" fmla="*/ 42 w 86"/>
                    <a:gd name="T59" fmla="*/ 106 h 126"/>
                    <a:gd name="T60" fmla="*/ 34 w 86"/>
                    <a:gd name="T61" fmla="*/ 104 h 126"/>
                    <a:gd name="T62" fmla="*/ 28 w 86"/>
                    <a:gd name="T63" fmla="*/ 98 h 126"/>
                    <a:gd name="T64" fmla="*/ 26 w 86"/>
                    <a:gd name="T65" fmla="*/ 84 h 126"/>
                    <a:gd name="T66" fmla="*/ 24 w 86"/>
                    <a:gd name="T67" fmla="*/ 62 h 126"/>
                    <a:gd name="T68" fmla="*/ 26 w 86"/>
                    <a:gd name="T69" fmla="*/ 44 h 126"/>
                    <a:gd name="T70" fmla="*/ 28 w 86"/>
                    <a:gd name="T71" fmla="*/ 30 h 126"/>
                    <a:gd name="T72" fmla="*/ 30 w 86"/>
                    <a:gd name="T73" fmla="*/ 26 h 126"/>
                    <a:gd name="T74" fmla="*/ 34 w 86"/>
                    <a:gd name="T75" fmla="*/ 22 h 126"/>
                    <a:gd name="T76" fmla="*/ 44 w 86"/>
                    <a:gd name="T77" fmla="*/ 20 h 126"/>
                    <a:gd name="T78" fmla="*/ 50 w 86"/>
                    <a:gd name="T79" fmla="*/ 20 h 126"/>
                    <a:gd name="T80" fmla="*/ 54 w 86"/>
                    <a:gd name="T81" fmla="*/ 24 h 126"/>
                    <a:gd name="T82" fmla="*/ 58 w 86"/>
                    <a:gd name="T83" fmla="*/ 28 h 126"/>
                    <a:gd name="T84" fmla="*/ 60 w 86"/>
                    <a:gd name="T85" fmla="*/ 36 h 126"/>
                    <a:gd name="T86" fmla="*/ 62 w 86"/>
                    <a:gd name="T87" fmla="*/ 48 h 126"/>
                    <a:gd name="T88" fmla="*/ 62 w 86"/>
                    <a:gd name="T89" fmla="*/ 64 h 126"/>
                    <a:gd name="T90" fmla="*/ 62 w 86"/>
                    <a:gd name="T91"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26">
                      <a:moveTo>
                        <a:pt x="84" y="36"/>
                      </a:moveTo>
                      <a:lnTo>
                        <a:pt x="84" y="36"/>
                      </a:lnTo>
                      <a:lnTo>
                        <a:pt x="82" y="26"/>
                      </a:lnTo>
                      <a:lnTo>
                        <a:pt x="78" y="16"/>
                      </a:lnTo>
                      <a:lnTo>
                        <a:pt x="78" y="16"/>
                      </a:lnTo>
                      <a:lnTo>
                        <a:pt x="72" y="10"/>
                      </a:lnTo>
                      <a:lnTo>
                        <a:pt x="66" y="4"/>
                      </a:lnTo>
                      <a:lnTo>
                        <a:pt x="66" y="4"/>
                      </a:lnTo>
                      <a:lnTo>
                        <a:pt x="56" y="2"/>
                      </a:lnTo>
                      <a:lnTo>
                        <a:pt x="44" y="0"/>
                      </a:lnTo>
                      <a:lnTo>
                        <a:pt x="44" y="0"/>
                      </a:lnTo>
                      <a:lnTo>
                        <a:pt x="34" y="2"/>
                      </a:lnTo>
                      <a:lnTo>
                        <a:pt x="24" y="4"/>
                      </a:lnTo>
                      <a:lnTo>
                        <a:pt x="24" y="4"/>
                      </a:lnTo>
                      <a:lnTo>
                        <a:pt x="16" y="10"/>
                      </a:lnTo>
                      <a:lnTo>
                        <a:pt x="10" y="18"/>
                      </a:lnTo>
                      <a:lnTo>
                        <a:pt x="10" y="18"/>
                      </a:lnTo>
                      <a:lnTo>
                        <a:pt x="6" y="26"/>
                      </a:lnTo>
                      <a:lnTo>
                        <a:pt x="2" y="38"/>
                      </a:lnTo>
                      <a:lnTo>
                        <a:pt x="2" y="38"/>
                      </a:lnTo>
                      <a:lnTo>
                        <a:pt x="0" y="50"/>
                      </a:lnTo>
                      <a:lnTo>
                        <a:pt x="0" y="64"/>
                      </a:lnTo>
                      <a:lnTo>
                        <a:pt x="0" y="64"/>
                      </a:lnTo>
                      <a:lnTo>
                        <a:pt x="2" y="90"/>
                      </a:lnTo>
                      <a:lnTo>
                        <a:pt x="2" y="90"/>
                      </a:lnTo>
                      <a:lnTo>
                        <a:pt x="4" y="100"/>
                      </a:lnTo>
                      <a:lnTo>
                        <a:pt x="8" y="110"/>
                      </a:lnTo>
                      <a:lnTo>
                        <a:pt x="8" y="110"/>
                      </a:lnTo>
                      <a:lnTo>
                        <a:pt x="14" y="116"/>
                      </a:lnTo>
                      <a:lnTo>
                        <a:pt x="22" y="122"/>
                      </a:lnTo>
                      <a:lnTo>
                        <a:pt x="22" y="122"/>
                      </a:lnTo>
                      <a:lnTo>
                        <a:pt x="30" y="124"/>
                      </a:lnTo>
                      <a:lnTo>
                        <a:pt x="42" y="126"/>
                      </a:lnTo>
                      <a:lnTo>
                        <a:pt x="42" y="126"/>
                      </a:lnTo>
                      <a:lnTo>
                        <a:pt x="54" y="124"/>
                      </a:lnTo>
                      <a:lnTo>
                        <a:pt x="62" y="122"/>
                      </a:lnTo>
                      <a:lnTo>
                        <a:pt x="62" y="122"/>
                      </a:lnTo>
                      <a:lnTo>
                        <a:pt x="70" y="116"/>
                      </a:lnTo>
                      <a:lnTo>
                        <a:pt x="76" y="108"/>
                      </a:lnTo>
                      <a:lnTo>
                        <a:pt x="76" y="108"/>
                      </a:lnTo>
                      <a:lnTo>
                        <a:pt x="82" y="100"/>
                      </a:lnTo>
                      <a:lnTo>
                        <a:pt x="84" y="88"/>
                      </a:lnTo>
                      <a:lnTo>
                        <a:pt x="84" y="88"/>
                      </a:lnTo>
                      <a:lnTo>
                        <a:pt x="86" y="76"/>
                      </a:lnTo>
                      <a:lnTo>
                        <a:pt x="86" y="62"/>
                      </a:lnTo>
                      <a:lnTo>
                        <a:pt x="86" y="62"/>
                      </a:lnTo>
                      <a:lnTo>
                        <a:pt x="84" y="36"/>
                      </a:lnTo>
                      <a:lnTo>
                        <a:pt x="84" y="36"/>
                      </a:lnTo>
                      <a:close/>
                      <a:moveTo>
                        <a:pt x="62" y="76"/>
                      </a:moveTo>
                      <a:lnTo>
                        <a:pt x="62" y="76"/>
                      </a:lnTo>
                      <a:lnTo>
                        <a:pt x="60" y="88"/>
                      </a:lnTo>
                      <a:lnTo>
                        <a:pt x="60" y="88"/>
                      </a:lnTo>
                      <a:lnTo>
                        <a:pt x="58" y="96"/>
                      </a:lnTo>
                      <a:lnTo>
                        <a:pt x="58" y="96"/>
                      </a:lnTo>
                      <a:lnTo>
                        <a:pt x="54" y="102"/>
                      </a:lnTo>
                      <a:lnTo>
                        <a:pt x="54" y="102"/>
                      </a:lnTo>
                      <a:lnTo>
                        <a:pt x="50" y="104"/>
                      </a:lnTo>
                      <a:lnTo>
                        <a:pt x="50" y="104"/>
                      </a:lnTo>
                      <a:lnTo>
                        <a:pt x="42" y="106"/>
                      </a:lnTo>
                      <a:lnTo>
                        <a:pt x="42" y="106"/>
                      </a:lnTo>
                      <a:lnTo>
                        <a:pt x="34" y="104"/>
                      </a:lnTo>
                      <a:lnTo>
                        <a:pt x="34" y="104"/>
                      </a:lnTo>
                      <a:lnTo>
                        <a:pt x="32" y="102"/>
                      </a:lnTo>
                      <a:lnTo>
                        <a:pt x="28" y="98"/>
                      </a:lnTo>
                      <a:lnTo>
                        <a:pt x="28" y="98"/>
                      </a:lnTo>
                      <a:lnTo>
                        <a:pt x="26" y="84"/>
                      </a:lnTo>
                      <a:lnTo>
                        <a:pt x="26" y="84"/>
                      </a:lnTo>
                      <a:lnTo>
                        <a:pt x="24" y="62"/>
                      </a:lnTo>
                      <a:lnTo>
                        <a:pt x="24" y="62"/>
                      </a:lnTo>
                      <a:lnTo>
                        <a:pt x="26" y="44"/>
                      </a:lnTo>
                      <a:lnTo>
                        <a:pt x="26" y="44"/>
                      </a:lnTo>
                      <a:lnTo>
                        <a:pt x="28" y="30"/>
                      </a:lnTo>
                      <a:lnTo>
                        <a:pt x="28" y="30"/>
                      </a:lnTo>
                      <a:lnTo>
                        <a:pt x="30" y="26"/>
                      </a:lnTo>
                      <a:lnTo>
                        <a:pt x="34" y="22"/>
                      </a:lnTo>
                      <a:lnTo>
                        <a:pt x="34" y="22"/>
                      </a:lnTo>
                      <a:lnTo>
                        <a:pt x="38" y="20"/>
                      </a:lnTo>
                      <a:lnTo>
                        <a:pt x="44" y="20"/>
                      </a:lnTo>
                      <a:lnTo>
                        <a:pt x="44" y="20"/>
                      </a:lnTo>
                      <a:lnTo>
                        <a:pt x="50" y="20"/>
                      </a:lnTo>
                      <a:lnTo>
                        <a:pt x="50" y="20"/>
                      </a:lnTo>
                      <a:lnTo>
                        <a:pt x="54" y="24"/>
                      </a:lnTo>
                      <a:lnTo>
                        <a:pt x="54" y="24"/>
                      </a:lnTo>
                      <a:lnTo>
                        <a:pt x="58" y="28"/>
                      </a:lnTo>
                      <a:lnTo>
                        <a:pt x="58" y="28"/>
                      </a:lnTo>
                      <a:lnTo>
                        <a:pt x="60" y="36"/>
                      </a:lnTo>
                      <a:lnTo>
                        <a:pt x="60" y="36"/>
                      </a:lnTo>
                      <a:lnTo>
                        <a:pt x="62" y="48"/>
                      </a:lnTo>
                      <a:lnTo>
                        <a:pt x="62" y="48"/>
                      </a:lnTo>
                      <a:lnTo>
                        <a:pt x="62" y="64"/>
                      </a:lnTo>
                      <a:lnTo>
                        <a:pt x="62" y="64"/>
                      </a:lnTo>
                      <a:lnTo>
                        <a:pt x="62" y="76"/>
                      </a:lnTo>
                      <a:lnTo>
                        <a:pt x="6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4" name="Freeform 10"/>
                <p:cNvSpPr>
                  <a:spLocks noEditPoints="1"/>
                </p:cNvSpPr>
                <p:nvPr/>
              </p:nvSpPr>
              <p:spPr bwMode="auto">
                <a:xfrm>
                  <a:off x="1361" y="4603"/>
                  <a:ext cx="80" cy="114"/>
                </a:xfrm>
                <a:custGeom>
                  <a:avLst/>
                  <a:gdLst>
                    <a:gd name="T0" fmla="*/ 78 w 80"/>
                    <a:gd name="T1" fmla="*/ 32 h 114"/>
                    <a:gd name="T2" fmla="*/ 72 w 80"/>
                    <a:gd name="T3" fmla="*/ 14 h 114"/>
                    <a:gd name="T4" fmla="*/ 68 w 80"/>
                    <a:gd name="T5" fmla="*/ 8 h 114"/>
                    <a:gd name="T6" fmla="*/ 60 w 80"/>
                    <a:gd name="T7" fmla="*/ 4 h 114"/>
                    <a:gd name="T8" fmla="*/ 42 w 80"/>
                    <a:gd name="T9" fmla="*/ 0 h 114"/>
                    <a:gd name="T10" fmla="*/ 32 w 80"/>
                    <a:gd name="T11" fmla="*/ 0 h 114"/>
                    <a:gd name="T12" fmla="*/ 22 w 80"/>
                    <a:gd name="T13" fmla="*/ 4 h 114"/>
                    <a:gd name="T14" fmla="*/ 10 w 80"/>
                    <a:gd name="T15" fmla="*/ 14 h 114"/>
                    <a:gd name="T16" fmla="*/ 6 w 80"/>
                    <a:gd name="T17" fmla="*/ 24 h 114"/>
                    <a:gd name="T18" fmla="*/ 4 w 80"/>
                    <a:gd name="T19" fmla="*/ 34 h 114"/>
                    <a:gd name="T20" fmla="*/ 0 w 80"/>
                    <a:gd name="T21" fmla="*/ 58 h 114"/>
                    <a:gd name="T22" fmla="*/ 2 w 80"/>
                    <a:gd name="T23" fmla="*/ 82 h 114"/>
                    <a:gd name="T24" fmla="*/ 6 w 80"/>
                    <a:gd name="T25" fmla="*/ 90 h 114"/>
                    <a:gd name="T26" fmla="*/ 8 w 80"/>
                    <a:gd name="T27" fmla="*/ 100 h 114"/>
                    <a:gd name="T28" fmla="*/ 20 w 80"/>
                    <a:gd name="T29" fmla="*/ 110 h 114"/>
                    <a:gd name="T30" fmla="*/ 30 w 80"/>
                    <a:gd name="T31" fmla="*/ 114 h 114"/>
                    <a:gd name="T32" fmla="*/ 40 w 80"/>
                    <a:gd name="T33" fmla="*/ 114 h 114"/>
                    <a:gd name="T34" fmla="*/ 58 w 80"/>
                    <a:gd name="T35" fmla="*/ 110 h 114"/>
                    <a:gd name="T36" fmla="*/ 66 w 80"/>
                    <a:gd name="T37" fmla="*/ 106 h 114"/>
                    <a:gd name="T38" fmla="*/ 72 w 80"/>
                    <a:gd name="T39" fmla="*/ 98 h 114"/>
                    <a:gd name="T40" fmla="*/ 78 w 80"/>
                    <a:gd name="T41" fmla="*/ 80 h 114"/>
                    <a:gd name="T42" fmla="*/ 80 w 80"/>
                    <a:gd name="T43" fmla="*/ 56 h 114"/>
                    <a:gd name="T44" fmla="*/ 78 w 80"/>
                    <a:gd name="T45" fmla="*/ 32 h 114"/>
                    <a:gd name="T46" fmla="*/ 58 w 80"/>
                    <a:gd name="T47" fmla="*/ 70 h 114"/>
                    <a:gd name="T48" fmla="*/ 56 w 80"/>
                    <a:gd name="T49" fmla="*/ 80 h 114"/>
                    <a:gd name="T50" fmla="*/ 54 w 80"/>
                    <a:gd name="T51" fmla="*/ 86 h 114"/>
                    <a:gd name="T52" fmla="*/ 50 w 80"/>
                    <a:gd name="T53" fmla="*/ 92 h 114"/>
                    <a:gd name="T54" fmla="*/ 46 w 80"/>
                    <a:gd name="T55" fmla="*/ 96 h 114"/>
                    <a:gd name="T56" fmla="*/ 40 w 80"/>
                    <a:gd name="T57" fmla="*/ 96 h 114"/>
                    <a:gd name="T58" fmla="*/ 32 w 80"/>
                    <a:gd name="T59" fmla="*/ 94 h 114"/>
                    <a:gd name="T60" fmla="*/ 30 w 80"/>
                    <a:gd name="T61" fmla="*/ 92 h 114"/>
                    <a:gd name="T62" fmla="*/ 28 w 80"/>
                    <a:gd name="T63" fmla="*/ 88 h 114"/>
                    <a:gd name="T64" fmla="*/ 24 w 80"/>
                    <a:gd name="T65" fmla="*/ 76 h 114"/>
                    <a:gd name="T66" fmla="*/ 24 w 80"/>
                    <a:gd name="T67" fmla="*/ 56 h 114"/>
                    <a:gd name="T68" fmla="*/ 24 w 80"/>
                    <a:gd name="T69" fmla="*/ 38 h 114"/>
                    <a:gd name="T70" fmla="*/ 28 w 80"/>
                    <a:gd name="T71" fmla="*/ 26 h 114"/>
                    <a:gd name="T72" fmla="*/ 32 w 80"/>
                    <a:gd name="T73" fmla="*/ 20 h 114"/>
                    <a:gd name="T74" fmla="*/ 36 w 80"/>
                    <a:gd name="T75" fmla="*/ 18 h 114"/>
                    <a:gd name="T76" fmla="*/ 40 w 80"/>
                    <a:gd name="T77" fmla="*/ 16 h 114"/>
                    <a:gd name="T78" fmla="*/ 46 w 80"/>
                    <a:gd name="T79" fmla="*/ 18 h 114"/>
                    <a:gd name="T80" fmla="*/ 50 w 80"/>
                    <a:gd name="T81" fmla="*/ 20 h 114"/>
                    <a:gd name="T82" fmla="*/ 54 w 80"/>
                    <a:gd name="T83" fmla="*/ 26 h 114"/>
                    <a:gd name="T84" fmla="*/ 56 w 80"/>
                    <a:gd name="T85" fmla="*/ 32 h 114"/>
                    <a:gd name="T86" fmla="*/ 58 w 80"/>
                    <a:gd name="T87" fmla="*/ 44 h 114"/>
                    <a:gd name="T88" fmla="*/ 58 w 80"/>
                    <a:gd name="T89" fmla="*/ 58 h 114"/>
                    <a:gd name="T90" fmla="*/ 58 w 80"/>
                    <a:gd name="T91" fmla="*/ 7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114">
                      <a:moveTo>
                        <a:pt x="78" y="32"/>
                      </a:moveTo>
                      <a:lnTo>
                        <a:pt x="78" y="32"/>
                      </a:lnTo>
                      <a:lnTo>
                        <a:pt x="76" y="22"/>
                      </a:lnTo>
                      <a:lnTo>
                        <a:pt x="72" y="14"/>
                      </a:lnTo>
                      <a:lnTo>
                        <a:pt x="72" y="14"/>
                      </a:lnTo>
                      <a:lnTo>
                        <a:pt x="68" y="8"/>
                      </a:lnTo>
                      <a:lnTo>
                        <a:pt x="60" y="4"/>
                      </a:lnTo>
                      <a:lnTo>
                        <a:pt x="60" y="4"/>
                      </a:lnTo>
                      <a:lnTo>
                        <a:pt x="52" y="0"/>
                      </a:lnTo>
                      <a:lnTo>
                        <a:pt x="42" y="0"/>
                      </a:lnTo>
                      <a:lnTo>
                        <a:pt x="42" y="0"/>
                      </a:lnTo>
                      <a:lnTo>
                        <a:pt x="32" y="0"/>
                      </a:lnTo>
                      <a:lnTo>
                        <a:pt x="22" y="4"/>
                      </a:lnTo>
                      <a:lnTo>
                        <a:pt x="22" y="4"/>
                      </a:lnTo>
                      <a:lnTo>
                        <a:pt x="16" y="8"/>
                      </a:lnTo>
                      <a:lnTo>
                        <a:pt x="10" y="14"/>
                      </a:lnTo>
                      <a:lnTo>
                        <a:pt x="10" y="14"/>
                      </a:lnTo>
                      <a:lnTo>
                        <a:pt x="6" y="24"/>
                      </a:lnTo>
                      <a:lnTo>
                        <a:pt x="4" y="34"/>
                      </a:lnTo>
                      <a:lnTo>
                        <a:pt x="4" y="34"/>
                      </a:lnTo>
                      <a:lnTo>
                        <a:pt x="2" y="44"/>
                      </a:lnTo>
                      <a:lnTo>
                        <a:pt x="0" y="58"/>
                      </a:lnTo>
                      <a:lnTo>
                        <a:pt x="0" y="58"/>
                      </a:lnTo>
                      <a:lnTo>
                        <a:pt x="2" y="82"/>
                      </a:lnTo>
                      <a:lnTo>
                        <a:pt x="2" y="82"/>
                      </a:lnTo>
                      <a:lnTo>
                        <a:pt x="6" y="90"/>
                      </a:lnTo>
                      <a:lnTo>
                        <a:pt x="8" y="100"/>
                      </a:lnTo>
                      <a:lnTo>
                        <a:pt x="8" y="100"/>
                      </a:lnTo>
                      <a:lnTo>
                        <a:pt x="14" y="106"/>
                      </a:lnTo>
                      <a:lnTo>
                        <a:pt x="20" y="110"/>
                      </a:lnTo>
                      <a:lnTo>
                        <a:pt x="20" y="110"/>
                      </a:lnTo>
                      <a:lnTo>
                        <a:pt x="30" y="114"/>
                      </a:lnTo>
                      <a:lnTo>
                        <a:pt x="40" y="114"/>
                      </a:lnTo>
                      <a:lnTo>
                        <a:pt x="40" y="114"/>
                      </a:lnTo>
                      <a:lnTo>
                        <a:pt x="50" y="114"/>
                      </a:lnTo>
                      <a:lnTo>
                        <a:pt x="58" y="110"/>
                      </a:lnTo>
                      <a:lnTo>
                        <a:pt x="58" y="110"/>
                      </a:lnTo>
                      <a:lnTo>
                        <a:pt x="66" y="106"/>
                      </a:lnTo>
                      <a:lnTo>
                        <a:pt x="72" y="98"/>
                      </a:lnTo>
                      <a:lnTo>
                        <a:pt x="72" y="98"/>
                      </a:lnTo>
                      <a:lnTo>
                        <a:pt x="76" y="90"/>
                      </a:lnTo>
                      <a:lnTo>
                        <a:pt x="78" y="80"/>
                      </a:lnTo>
                      <a:lnTo>
                        <a:pt x="78" y="80"/>
                      </a:lnTo>
                      <a:lnTo>
                        <a:pt x="80" y="56"/>
                      </a:lnTo>
                      <a:lnTo>
                        <a:pt x="80" y="56"/>
                      </a:lnTo>
                      <a:lnTo>
                        <a:pt x="78" y="32"/>
                      </a:lnTo>
                      <a:lnTo>
                        <a:pt x="78" y="32"/>
                      </a:lnTo>
                      <a:close/>
                      <a:moveTo>
                        <a:pt x="58" y="70"/>
                      </a:moveTo>
                      <a:lnTo>
                        <a:pt x="58" y="70"/>
                      </a:lnTo>
                      <a:lnTo>
                        <a:pt x="56" y="80"/>
                      </a:lnTo>
                      <a:lnTo>
                        <a:pt x="56" y="80"/>
                      </a:lnTo>
                      <a:lnTo>
                        <a:pt x="54" y="86"/>
                      </a:lnTo>
                      <a:lnTo>
                        <a:pt x="54" y="86"/>
                      </a:lnTo>
                      <a:lnTo>
                        <a:pt x="50" y="92"/>
                      </a:lnTo>
                      <a:lnTo>
                        <a:pt x="50" y="92"/>
                      </a:lnTo>
                      <a:lnTo>
                        <a:pt x="46" y="96"/>
                      </a:lnTo>
                      <a:lnTo>
                        <a:pt x="46" y="96"/>
                      </a:lnTo>
                      <a:lnTo>
                        <a:pt x="40" y="96"/>
                      </a:lnTo>
                      <a:lnTo>
                        <a:pt x="40" y="96"/>
                      </a:lnTo>
                      <a:lnTo>
                        <a:pt x="32" y="94"/>
                      </a:lnTo>
                      <a:lnTo>
                        <a:pt x="32" y="94"/>
                      </a:lnTo>
                      <a:lnTo>
                        <a:pt x="30" y="92"/>
                      </a:lnTo>
                      <a:lnTo>
                        <a:pt x="28" y="88"/>
                      </a:lnTo>
                      <a:lnTo>
                        <a:pt x="28" y="88"/>
                      </a:lnTo>
                      <a:lnTo>
                        <a:pt x="24" y="76"/>
                      </a:lnTo>
                      <a:lnTo>
                        <a:pt x="24" y="76"/>
                      </a:lnTo>
                      <a:lnTo>
                        <a:pt x="24" y="56"/>
                      </a:lnTo>
                      <a:lnTo>
                        <a:pt x="24" y="56"/>
                      </a:lnTo>
                      <a:lnTo>
                        <a:pt x="24" y="38"/>
                      </a:lnTo>
                      <a:lnTo>
                        <a:pt x="24" y="38"/>
                      </a:lnTo>
                      <a:lnTo>
                        <a:pt x="28" y="26"/>
                      </a:lnTo>
                      <a:lnTo>
                        <a:pt x="28" y="26"/>
                      </a:lnTo>
                      <a:lnTo>
                        <a:pt x="30" y="22"/>
                      </a:lnTo>
                      <a:lnTo>
                        <a:pt x="32" y="20"/>
                      </a:lnTo>
                      <a:lnTo>
                        <a:pt x="32" y="20"/>
                      </a:lnTo>
                      <a:lnTo>
                        <a:pt x="36" y="18"/>
                      </a:lnTo>
                      <a:lnTo>
                        <a:pt x="40" y="16"/>
                      </a:lnTo>
                      <a:lnTo>
                        <a:pt x="40" y="16"/>
                      </a:lnTo>
                      <a:lnTo>
                        <a:pt x="46" y="18"/>
                      </a:lnTo>
                      <a:lnTo>
                        <a:pt x="46" y="18"/>
                      </a:lnTo>
                      <a:lnTo>
                        <a:pt x="50" y="20"/>
                      </a:lnTo>
                      <a:lnTo>
                        <a:pt x="50" y="20"/>
                      </a:lnTo>
                      <a:lnTo>
                        <a:pt x="54" y="26"/>
                      </a:lnTo>
                      <a:lnTo>
                        <a:pt x="54" y="26"/>
                      </a:lnTo>
                      <a:lnTo>
                        <a:pt x="56" y="32"/>
                      </a:lnTo>
                      <a:lnTo>
                        <a:pt x="56" y="32"/>
                      </a:lnTo>
                      <a:lnTo>
                        <a:pt x="58" y="44"/>
                      </a:lnTo>
                      <a:lnTo>
                        <a:pt x="58" y="44"/>
                      </a:lnTo>
                      <a:lnTo>
                        <a:pt x="58" y="58"/>
                      </a:lnTo>
                      <a:lnTo>
                        <a:pt x="58" y="58"/>
                      </a:lnTo>
                      <a:lnTo>
                        <a:pt x="58" y="70"/>
                      </a:lnTo>
                      <a:lnTo>
                        <a:pt x="5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5" name="Line 11"/>
                <p:cNvSpPr>
                  <a:spLocks noChangeShapeType="1"/>
                </p:cNvSpPr>
                <p:nvPr/>
              </p:nvSpPr>
              <p:spPr bwMode="auto">
                <a:xfrm flipV="1">
                  <a:off x="1923"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6" name="Freeform 12"/>
                <p:cNvSpPr>
                  <a:spLocks noEditPoints="1"/>
                </p:cNvSpPr>
                <p:nvPr/>
              </p:nvSpPr>
              <p:spPr bwMode="auto">
                <a:xfrm>
                  <a:off x="1885" y="4603"/>
                  <a:ext cx="78" cy="114"/>
                </a:xfrm>
                <a:custGeom>
                  <a:avLst/>
                  <a:gdLst>
                    <a:gd name="T0" fmla="*/ 74 w 78"/>
                    <a:gd name="T1" fmla="*/ 56 h 114"/>
                    <a:gd name="T2" fmla="*/ 66 w 78"/>
                    <a:gd name="T3" fmla="*/ 48 h 114"/>
                    <a:gd name="T4" fmla="*/ 54 w 78"/>
                    <a:gd name="T5" fmla="*/ 42 h 114"/>
                    <a:gd name="T6" fmla="*/ 38 w 78"/>
                    <a:gd name="T7" fmla="*/ 42 h 114"/>
                    <a:gd name="T8" fmla="*/ 32 w 78"/>
                    <a:gd name="T9" fmla="*/ 44 h 114"/>
                    <a:gd name="T10" fmla="*/ 22 w 78"/>
                    <a:gd name="T11" fmla="*/ 48 h 114"/>
                    <a:gd name="T12" fmla="*/ 24 w 78"/>
                    <a:gd name="T13" fmla="*/ 36 h 114"/>
                    <a:gd name="T14" fmla="*/ 32 w 78"/>
                    <a:gd name="T15" fmla="*/ 22 h 114"/>
                    <a:gd name="T16" fmla="*/ 42 w 78"/>
                    <a:gd name="T17" fmla="*/ 18 h 114"/>
                    <a:gd name="T18" fmla="*/ 56 w 78"/>
                    <a:gd name="T19" fmla="*/ 16 h 114"/>
                    <a:gd name="T20" fmla="*/ 60 w 78"/>
                    <a:gd name="T21" fmla="*/ 18 h 114"/>
                    <a:gd name="T22" fmla="*/ 68 w 78"/>
                    <a:gd name="T23" fmla="*/ 20 h 114"/>
                    <a:gd name="T24" fmla="*/ 68 w 78"/>
                    <a:gd name="T25" fmla="*/ 20 h 114"/>
                    <a:gd name="T26" fmla="*/ 70 w 78"/>
                    <a:gd name="T27" fmla="*/ 16 h 114"/>
                    <a:gd name="T28" fmla="*/ 70 w 78"/>
                    <a:gd name="T29" fmla="*/ 10 h 114"/>
                    <a:gd name="T30" fmla="*/ 70 w 78"/>
                    <a:gd name="T31" fmla="*/ 6 h 114"/>
                    <a:gd name="T32" fmla="*/ 70 w 78"/>
                    <a:gd name="T33" fmla="*/ 4 h 114"/>
                    <a:gd name="T34" fmla="*/ 66 w 78"/>
                    <a:gd name="T35" fmla="*/ 2 h 114"/>
                    <a:gd name="T36" fmla="*/ 60 w 78"/>
                    <a:gd name="T37" fmla="*/ 0 h 114"/>
                    <a:gd name="T38" fmla="*/ 48 w 78"/>
                    <a:gd name="T39" fmla="*/ 0 h 114"/>
                    <a:gd name="T40" fmla="*/ 30 w 78"/>
                    <a:gd name="T41" fmla="*/ 2 h 114"/>
                    <a:gd name="T42" fmla="*/ 18 w 78"/>
                    <a:gd name="T43" fmla="*/ 10 h 114"/>
                    <a:gd name="T44" fmla="*/ 8 w 78"/>
                    <a:gd name="T45" fmla="*/ 20 h 114"/>
                    <a:gd name="T46" fmla="*/ 4 w 78"/>
                    <a:gd name="T47" fmla="*/ 34 h 114"/>
                    <a:gd name="T48" fmla="*/ 0 w 78"/>
                    <a:gd name="T49" fmla="*/ 62 h 114"/>
                    <a:gd name="T50" fmla="*/ 2 w 78"/>
                    <a:gd name="T51" fmla="*/ 76 h 114"/>
                    <a:gd name="T52" fmla="*/ 8 w 78"/>
                    <a:gd name="T53" fmla="*/ 100 h 114"/>
                    <a:gd name="T54" fmla="*/ 14 w 78"/>
                    <a:gd name="T55" fmla="*/ 108 h 114"/>
                    <a:gd name="T56" fmla="*/ 38 w 78"/>
                    <a:gd name="T57" fmla="*/ 114 h 114"/>
                    <a:gd name="T58" fmla="*/ 54 w 78"/>
                    <a:gd name="T59" fmla="*/ 112 h 114"/>
                    <a:gd name="T60" fmla="*/ 68 w 78"/>
                    <a:gd name="T61" fmla="*/ 104 h 114"/>
                    <a:gd name="T62" fmla="*/ 74 w 78"/>
                    <a:gd name="T63" fmla="*/ 90 h 114"/>
                    <a:gd name="T64" fmla="*/ 78 w 78"/>
                    <a:gd name="T65" fmla="*/ 76 h 114"/>
                    <a:gd name="T66" fmla="*/ 76 w 78"/>
                    <a:gd name="T67" fmla="*/ 62 h 114"/>
                    <a:gd name="T68" fmla="*/ 50 w 78"/>
                    <a:gd name="T69" fmla="*/ 92 h 114"/>
                    <a:gd name="T70" fmla="*/ 46 w 78"/>
                    <a:gd name="T71" fmla="*/ 96 h 114"/>
                    <a:gd name="T72" fmla="*/ 32 w 78"/>
                    <a:gd name="T73" fmla="*/ 96 h 114"/>
                    <a:gd name="T74" fmla="*/ 26 w 78"/>
                    <a:gd name="T75" fmla="*/ 90 h 114"/>
                    <a:gd name="T76" fmla="*/ 22 w 78"/>
                    <a:gd name="T77" fmla="*/ 66 h 114"/>
                    <a:gd name="T78" fmla="*/ 26 w 78"/>
                    <a:gd name="T79" fmla="*/ 62 h 114"/>
                    <a:gd name="T80" fmla="*/ 36 w 78"/>
                    <a:gd name="T81" fmla="*/ 60 h 114"/>
                    <a:gd name="T82" fmla="*/ 40 w 78"/>
                    <a:gd name="T83" fmla="*/ 60 h 114"/>
                    <a:gd name="T84" fmla="*/ 52 w 78"/>
                    <a:gd name="T85" fmla="*/ 64 h 114"/>
                    <a:gd name="T86" fmla="*/ 54 w 78"/>
                    <a:gd name="T87" fmla="*/ 70 h 114"/>
                    <a:gd name="T88" fmla="*/ 54 w 78"/>
                    <a:gd name="T8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114">
                      <a:moveTo>
                        <a:pt x="76" y="62"/>
                      </a:moveTo>
                      <a:lnTo>
                        <a:pt x="76" y="62"/>
                      </a:lnTo>
                      <a:lnTo>
                        <a:pt x="74" y="56"/>
                      </a:lnTo>
                      <a:lnTo>
                        <a:pt x="70" y="52"/>
                      </a:lnTo>
                      <a:lnTo>
                        <a:pt x="70" y="52"/>
                      </a:lnTo>
                      <a:lnTo>
                        <a:pt x="66" y="48"/>
                      </a:lnTo>
                      <a:lnTo>
                        <a:pt x="60" y="44"/>
                      </a:lnTo>
                      <a:lnTo>
                        <a:pt x="60" y="44"/>
                      </a:lnTo>
                      <a:lnTo>
                        <a:pt x="54" y="42"/>
                      </a:lnTo>
                      <a:lnTo>
                        <a:pt x="46" y="42"/>
                      </a:lnTo>
                      <a:lnTo>
                        <a:pt x="46" y="42"/>
                      </a:lnTo>
                      <a:lnTo>
                        <a:pt x="38" y="42"/>
                      </a:lnTo>
                      <a:lnTo>
                        <a:pt x="38" y="42"/>
                      </a:lnTo>
                      <a:lnTo>
                        <a:pt x="32" y="44"/>
                      </a:lnTo>
                      <a:lnTo>
                        <a:pt x="32" y="44"/>
                      </a:lnTo>
                      <a:lnTo>
                        <a:pt x="26" y="46"/>
                      </a:lnTo>
                      <a:lnTo>
                        <a:pt x="26" y="46"/>
                      </a:lnTo>
                      <a:lnTo>
                        <a:pt x="22" y="48"/>
                      </a:lnTo>
                      <a:lnTo>
                        <a:pt x="22" y="48"/>
                      </a:lnTo>
                      <a:lnTo>
                        <a:pt x="24" y="36"/>
                      </a:lnTo>
                      <a:lnTo>
                        <a:pt x="24" y="36"/>
                      </a:lnTo>
                      <a:lnTo>
                        <a:pt x="28" y="26"/>
                      </a:lnTo>
                      <a:lnTo>
                        <a:pt x="28" y="26"/>
                      </a:lnTo>
                      <a:lnTo>
                        <a:pt x="32" y="22"/>
                      </a:lnTo>
                      <a:lnTo>
                        <a:pt x="36" y="20"/>
                      </a:lnTo>
                      <a:lnTo>
                        <a:pt x="36" y="20"/>
                      </a:lnTo>
                      <a:lnTo>
                        <a:pt x="42" y="18"/>
                      </a:lnTo>
                      <a:lnTo>
                        <a:pt x="48" y="16"/>
                      </a:lnTo>
                      <a:lnTo>
                        <a:pt x="48" y="16"/>
                      </a:lnTo>
                      <a:lnTo>
                        <a:pt x="56" y="16"/>
                      </a:lnTo>
                      <a:lnTo>
                        <a:pt x="56" y="16"/>
                      </a:lnTo>
                      <a:lnTo>
                        <a:pt x="60" y="18"/>
                      </a:lnTo>
                      <a:lnTo>
                        <a:pt x="60" y="18"/>
                      </a:lnTo>
                      <a:lnTo>
                        <a:pt x="64" y="20"/>
                      </a:lnTo>
                      <a:lnTo>
                        <a:pt x="64" y="20"/>
                      </a:lnTo>
                      <a:lnTo>
                        <a:pt x="68" y="20"/>
                      </a:lnTo>
                      <a:lnTo>
                        <a:pt x="68" y="20"/>
                      </a:lnTo>
                      <a:lnTo>
                        <a:pt x="68" y="20"/>
                      </a:lnTo>
                      <a:lnTo>
                        <a:pt x="68" y="20"/>
                      </a:lnTo>
                      <a:lnTo>
                        <a:pt x="70" y="18"/>
                      </a:lnTo>
                      <a:lnTo>
                        <a:pt x="70" y="18"/>
                      </a:lnTo>
                      <a:lnTo>
                        <a:pt x="70" y="16"/>
                      </a:lnTo>
                      <a:lnTo>
                        <a:pt x="70" y="16"/>
                      </a:lnTo>
                      <a:lnTo>
                        <a:pt x="70" y="10"/>
                      </a:lnTo>
                      <a:lnTo>
                        <a:pt x="70" y="10"/>
                      </a:lnTo>
                      <a:lnTo>
                        <a:pt x="70" y="8"/>
                      </a:lnTo>
                      <a:lnTo>
                        <a:pt x="70" y="8"/>
                      </a:lnTo>
                      <a:lnTo>
                        <a:pt x="70" y="6"/>
                      </a:lnTo>
                      <a:lnTo>
                        <a:pt x="70" y="6"/>
                      </a:lnTo>
                      <a:lnTo>
                        <a:pt x="70" y="4"/>
                      </a:lnTo>
                      <a:lnTo>
                        <a:pt x="70" y="4"/>
                      </a:lnTo>
                      <a:lnTo>
                        <a:pt x="68" y="4"/>
                      </a:lnTo>
                      <a:lnTo>
                        <a:pt x="68" y="4"/>
                      </a:lnTo>
                      <a:lnTo>
                        <a:pt x="66" y="2"/>
                      </a:lnTo>
                      <a:lnTo>
                        <a:pt x="66" y="2"/>
                      </a:lnTo>
                      <a:lnTo>
                        <a:pt x="60" y="0"/>
                      </a:lnTo>
                      <a:lnTo>
                        <a:pt x="60" y="0"/>
                      </a:lnTo>
                      <a:lnTo>
                        <a:pt x="54" y="0"/>
                      </a:lnTo>
                      <a:lnTo>
                        <a:pt x="54" y="0"/>
                      </a:lnTo>
                      <a:lnTo>
                        <a:pt x="48" y="0"/>
                      </a:lnTo>
                      <a:lnTo>
                        <a:pt x="48" y="0"/>
                      </a:lnTo>
                      <a:lnTo>
                        <a:pt x="38" y="0"/>
                      </a:lnTo>
                      <a:lnTo>
                        <a:pt x="30" y="2"/>
                      </a:lnTo>
                      <a:lnTo>
                        <a:pt x="30" y="2"/>
                      </a:lnTo>
                      <a:lnTo>
                        <a:pt x="24" y="6"/>
                      </a:lnTo>
                      <a:lnTo>
                        <a:pt x="18" y="10"/>
                      </a:lnTo>
                      <a:lnTo>
                        <a:pt x="18" y="10"/>
                      </a:lnTo>
                      <a:lnTo>
                        <a:pt x="12" y="14"/>
                      </a:lnTo>
                      <a:lnTo>
                        <a:pt x="8" y="20"/>
                      </a:lnTo>
                      <a:lnTo>
                        <a:pt x="8" y="20"/>
                      </a:lnTo>
                      <a:lnTo>
                        <a:pt x="4" y="34"/>
                      </a:lnTo>
                      <a:lnTo>
                        <a:pt x="4" y="34"/>
                      </a:lnTo>
                      <a:lnTo>
                        <a:pt x="2" y="48"/>
                      </a:lnTo>
                      <a:lnTo>
                        <a:pt x="2" y="48"/>
                      </a:lnTo>
                      <a:lnTo>
                        <a:pt x="0" y="62"/>
                      </a:lnTo>
                      <a:lnTo>
                        <a:pt x="0" y="62"/>
                      </a:lnTo>
                      <a:lnTo>
                        <a:pt x="2" y="76"/>
                      </a:lnTo>
                      <a:lnTo>
                        <a:pt x="2" y="76"/>
                      </a:lnTo>
                      <a:lnTo>
                        <a:pt x="4" y="88"/>
                      </a:lnTo>
                      <a:lnTo>
                        <a:pt x="4" y="88"/>
                      </a:lnTo>
                      <a:lnTo>
                        <a:pt x="8" y="100"/>
                      </a:lnTo>
                      <a:lnTo>
                        <a:pt x="8" y="100"/>
                      </a:lnTo>
                      <a:lnTo>
                        <a:pt x="14" y="108"/>
                      </a:lnTo>
                      <a:lnTo>
                        <a:pt x="14" y="108"/>
                      </a:lnTo>
                      <a:lnTo>
                        <a:pt x="24" y="112"/>
                      </a:lnTo>
                      <a:lnTo>
                        <a:pt x="24" y="112"/>
                      </a:lnTo>
                      <a:lnTo>
                        <a:pt x="38" y="114"/>
                      </a:lnTo>
                      <a:lnTo>
                        <a:pt x="38" y="114"/>
                      </a:lnTo>
                      <a:lnTo>
                        <a:pt x="46" y="114"/>
                      </a:lnTo>
                      <a:lnTo>
                        <a:pt x="54" y="112"/>
                      </a:lnTo>
                      <a:lnTo>
                        <a:pt x="54" y="112"/>
                      </a:lnTo>
                      <a:lnTo>
                        <a:pt x="62" y="108"/>
                      </a:lnTo>
                      <a:lnTo>
                        <a:pt x="68" y="104"/>
                      </a:lnTo>
                      <a:lnTo>
                        <a:pt x="68" y="104"/>
                      </a:lnTo>
                      <a:lnTo>
                        <a:pt x="72" y="98"/>
                      </a:lnTo>
                      <a:lnTo>
                        <a:pt x="74" y="90"/>
                      </a:lnTo>
                      <a:lnTo>
                        <a:pt x="74" y="90"/>
                      </a:lnTo>
                      <a:lnTo>
                        <a:pt x="76" y="84"/>
                      </a:lnTo>
                      <a:lnTo>
                        <a:pt x="78" y="76"/>
                      </a:lnTo>
                      <a:lnTo>
                        <a:pt x="78" y="76"/>
                      </a:lnTo>
                      <a:lnTo>
                        <a:pt x="76" y="62"/>
                      </a:lnTo>
                      <a:lnTo>
                        <a:pt x="76" y="62"/>
                      </a:lnTo>
                      <a:close/>
                      <a:moveTo>
                        <a:pt x="54" y="86"/>
                      </a:moveTo>
                      <a:lnTo>
                        <a:pt x="54" y="86"/>
                      </a:lnTo>
                      <a:lnTo>
                        <a:pt x="50" y="92"/>
                      </a:lnTo>
                      <a:lnTo>
                        <a:pt x="50" y="92"/>
                      </a:lnTo>
                      <a:lnTo>
                        <a:pt x="46" y="96"/>
                      </a:lnTo>
                      <a:lnTo>
                        <a:pt x="46" y="96"/>
                      </a:lnTo>
                      <a:lnTo>
                        <a:pt x="40" y="96"/>
                      </a:lnTo>
                      <a:lnTo>
                        <a:pt x="40" y="96"/>
                      </a:lnTo>
                      <a:lnTo>
                        <a:pt x="32" y="96"/>
                      </a:lnTo>
                      <a:lnTo>
                        <a:pt x="32" y="96"/>
                      </a:lnTo>
                      <a:lnTo>
                        <a:pt x="26" y="90"/>
                      </a:lnTo>
                      <a:lnTo>
                        <a:pt x="26" y="90"/>
                      </a:lnTo>
                      <a:lnTo>
                        <a:pt x="24" y="80"/>
                      </a:lnTo>
                      <a:lnTo>
                        <a:pt x="24" y="80"/>
                      </a:lnTo>
                      <a:lnTo>
                        <a:pt x="22" y="66"/>
                      </a:lnTo>
                      <a:lnTo>
                        <a:pt x="22" y="66"/>
                      </a:lnTo>
                      <a:lnTo>
                        <a:pt x="26" y="62"/>
                      </a:lnTo>
                      <a:lnTo>
                        <a:pt x="26" y="62"/>
                      </a:lnTo>
                      <a:lnTo>
                        <a:pt x="32" y="62"/>
                      </a:lnTo>
                      <a:lnTo>
                        <a:pt x="32" y="62"/>
                      </a:lnTo>
                      <a:lnTo>
                        <a:pt x="36" y="60"/>
                      </a:lnTo>
                      <a:lnTo>
                        <a:pt x="36" y="60"/>
                      </a:lnTo>
                      <a:lnTo>
                        <a:pt x="40" y="60"/>
                      </a:lnTo>
                      <a:lnTo>
                        <a:pt x="40" y="60"/>
                      </a:lnTo>
                      <a:lnTo>
                        <a:pt x="48" y="60"/>
                      </a:lnTo>
                      <a:lnTo>
                        <a:pt x="48" y="60"/>
                      </a:lnTo>
                      <a:lnTo>
                        <a:pt x="52" y="64"/>
                      </a:lnTo>
                      <a:lnTo>
                        <a:pt x="52" y="64"/>
                      </a:lnTo>
                      <a:lnTo>
                        <a:pt x="54" y="70"/>
                      </a:lnTo>
                      <a:lnTo>
                        <a:pt x="54" y="70"/>
                      </a:lnTo>
                      <a:lnTo>
                        <a:pt x="56" y="78"/>
                      </a:lnTo>
                      <a:lnTo>
                        <a:pt x="56" y="78"/>
                      </a:lnTo>
                      <a:lnTo>
                        <a:pt x="54" y="86"/>
                      </a:lnTo>
                      <a:lnTo>
                        <a:pt x="54"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7" name="Line 13"/>
                <p:cNvSpPr>
                  <a:spLocks noChangeShapeType="1"/>
                </p:cNvSpPr>
                <p:nvPr/>
              </p:nvSpPr>
              <p:spPr bwMode="auto">
                <a:xfrm flipV="1">
                  <a:off x="2437"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8" name="Freeform 14"/>
                <p:cNvSpPr>
                  <a:spLocks/>
                </p:cNvSpPr>
                <p:nvPr/>
              </p:nvSpPr>
              <p:spPr bwMode="auto">
                <a:xfrm>
                  <a:off x="2361" y="4603"/>
                  <a:ext cx="68" cy="112"/>
                </a:xfrm>
                <a:custGeom>
                  <a:avLst/>
                  <a:gdLst>
                    <a:gd name="T0" fmla="*/ 68 w 68"/>
                    <a:gd name="T1" fmla="*/ 100 h 112"/>
                    <a:gd name="T2" fmla="*/ 68 w 68"/>
                    <a:gd name="T3" fmla="*/ 96 h 112"/>
                    <a:gd name="T4" fmla="*/ 66 w 68"/>
                    <a:gd name="T5" fmla="*/ 96 h 112"/>
                    <a:gd name="T6" fmla="*/ 46 w 68"/>
                    <a:gd name="T7" fmla="*/ 94 h 112"/>
                    <a:gd name="T8" fmla="*/ 46 w 68"/>
                    <a:gd name="T9" fmla="*/ 2 h 112"/>
                    <a:gd name="T10" fmla="*/ 46 w 68"/>
                    <a:gd name="T11" fmla="*/ 2 h 112"/>
                    <a:gd name="T12" fmla="*/ 44 w 68"/>
                    <a:gd name="T13" fmla="*/ 0 h 112"/>
                    <a:gd name="T14" fmla="*/ 42 w 68"/>
                    <a:gd name="T15" fmla="*/ 0 h 112"/>
                    <a:gd name="T16" fmla="*/ 36 w 68"/>
                    <a:gd name="T17" fmla="*/ 0 h 112"/>
                    <a:gd name="T18" fmla="*/ 32 w 68"/>
                    <a:gd name="T19" fmla="*/ 0 h 112"/>
                    <a:gd name="T20" fmla="*/ 30 w 68"/>
                    <a:gd name="T21" fmla="*/ 0 h 112"/>
                    <a:gd name="T22" fmla="*/ 28 w 68"/>
                    <a:gd name="T23" fmla="*/ 0 h 112"/>
                    <a:gd name="T24" fmla="*/ 2 w 68"/>
                    <a:gd name="T25" fmla="*/ 16 h 112"/>
                    <a:gd name="T26" fmla="*/ 2 w 68"/>
                    <a:gd name="T27" fmla="*/ 18 h 112"/>
                    <a:gd name="T28" fmla="*/ 0 w 68"/>
                    <a:gd name="T29" fmla="*/ 20 h 112"/>
                    <a:gd name="T30" fmla="*/ 0 w 68"/>
                    <a:gd name="T31" fmla="*/ 22 h 112"/>
                    <a:gd name="T32" fmla="*/ 0 w 68"/>
                    <a:gd name="T33" fmla="*/ 26 h 112"/>
                    <a:gd name="T34" fmla="*/ 0 w 68"/>
                    <a:gd name="T35" fmla="*/ 30 h 112"/>
                    <a:gd name="T36" fmla="*/ 0 w 68"/>
                    <a:gd name="T37" fmla="*/ 34 h 112"/>
                    <a:gd name="T38" fmla="*/ 2 w 68"/>
                    <a:gd name="T39" fmla="*/ 34 h 112"/>
                    <a:gd name="T40" fmla="*/ 6 w 68"/>
                    <a:gd name="T41" fmla="*/ 32 h 112"/>
                    <a:gd name="T42" fmla="*/ 24 w 68"/>
                    <a:gd name="T43" fmla="*/ 94 h 112"/>
                    <a:gd name="T44" fmla="*/ 4 w 68"/>
                    <a:gd name="T45" fmla="*/ 94 h 112"/>
                    <a:gd name="T46" fmla="*/ 2 w 68"/>
                    <a:gd name="T47" fmla="*/ 96 h 112"/>
                    <a:gd name="T48" fmla="*/ 0 w 68"/>
                    <a:gd name="T49" fmla="*/ 96 h 112"/>
                    <a:gd name="T50" fmla="*/ 0 w 68"/>
                    <a:gd name="T51" fmla="*/ 100 h 112"/>
                    <a:gd name="T52" fmla="*/ 0 w 68"/>
                    <a:gd name="T53" fmla="*/ 104 h 112"/>
                    <a:gd name="T54" fmla="*/ 0 w 68"/>
                    <a:gd name="T55" fmla="*/ 108 h 112"/>
                    <a:gd name="T56" fmla="*/ 0 w 68"/>
                    <a:gd name="T57" fmla="*/ 110 h 112"/>
                    <a:gd name="T58" fmla="*/ 2 w 68"/>
                    <a:gd name="T59" fmla="*/ 112 h 112"/>
                    <a:gd name="T60" fmla="*/ 64 w 68"/>
                    <a:gd name="T61" fmla="*/ 112 h 112"/>
                    <a:gd name="T62" fmla="*/ 66 w 68"/>
                    <a:gd name="T63" fmla="*/ 112 h 112"/>
                    <a:gd name="T64" fmla="*/ 68 w 68"/>
                    <a:gd name="T65" fmla="*/ 110 h 112"/>
                    <a:gd name="T66" fmla="*/ 68 w 68"/>
                    <a:gd name="T67" fmla="*/ 108 h 112"/>
                    <a:gd name="T68" fmla="*/ 68 w 68"/>
                    <a:gd name="T69" fmla="*/ 104 h 112"/>
                    <a:gd name="T70" fmla="*/ 68 w 68"/>
                    <a:gd name="T71"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2">
                      <a:moveTo>
                        <a:pt x="68" y="100"/>
                      </a:moveTo>
                      <a:lnTo>
                        <a:pt x="68" y="100"/>
                      </a:lnTo>
                      <a:lnTo>
                        <a:pt x="68" y="96"/>
                      </a:lnTo>
                      <a:lnTo>
                        <a:pt x="68" y="96"/>
                      </a:lnTo>
                      <a:lnTo>
                        <a:pt x="66" y="96"/>
                      </a:lnTo>
                      <a:lnTo>
                        <a:pt x="66" y="96"/>
                      </a:lnTo>
                      <a:lnTo>
                        <a:pt x="64" y="94"/>
                      </a:lnTo>
                      <a:lnTo>
                        <a:pt x="46" y="94"/>
                      </a:lnTo>
                      <a:lnTo>
                        <a:pt x="46" y="2"/>
                      </a:lnTo>
                      <a:lnTo>
                        <a:pt x="46" y="2"/>
                      </a:lnTo>
                      <a:lnTo>
                        <a:pt x="46" y="2"/>
                      </a:lnTo>
                      <a:lnTo>
                        <a:pt x="46" y="2"/>
                      </a:lnTo>
                      <a:lnTo>
                        <a:pt x="44" y="0"/>
                      </a:lnTo>
                      <a:lnTo>
                        <a:pt x="44" y="0"/>
                      </a:lnTo>
                      <a:lnTo>
                        <a:pt x="42" y="0"/>
                      </a:lnTo>
                      <a:lnTo>
                        <a:pt x="42" y="0"/>
                      </a:lnTo>
                      <a:lnTo>
                        <a:pt x="36" y="0"/>
                      </a:lnTo>
                      <a:lnTo>
                        <a:pt x="36" y="0"/>
                      </a:lnTo>
                      <a:lnTo>
                        <a:pt x="32" y="0"/>
                      </a:lnTo>
                      <a:lnTo>
                        <a:pt x="32" y="0"/>
                      </a:lnTo>
                      <a:lnTo>
                        <a:pt x="30" y="0"/>
                      </a:lnTo>
                      <a:lnTo>
                        <a:pt x="30" y="0"/>
                      </a:lnTo>
                      <a:lnTo>
                        <a:pt x="28" y="0"/>
                      </a:lnTo>
                      <a:lnTo>
                        <a:pt x="28" y="0"/>
                      </a:lnTo>
                      <a:lnTo>
                        <a:pt x="26" y="2"/>
                      </a:lnTo>
                      <a:lnTo>
                        <a:pt x="2" y="16"/>
                      </a:lnTo>
                      <a:lnTo>
                        <a:pt x="2" y="16"/>
                      </a:lnTo>
                      <a:lnTo>
                        <a:pt x="2" y="18"/>
                      </a:lnTo>
                      <a:lnTo>
                        <a:pt x="2" y="18"/>
                      </a:lnTo>
                      <a:lnTo>
                        <a:pt x="0" y="20"/>
                      </a:lnTo>
                      <a:lnTo>
                        <a:pt x="0" y="20"/>
                      </a:lnTo>
                      <a:lnTo>
                        <a:pt x="0" y="22"/>
                      </a:lnTo>
                      <a:lnTo>
                        <a:pt x="0" y="22"/>
                      </a:lnTo>
                      <a:lnTo>
                        <a:pt x="0" y="26"/>
                      </a:lnTo>
                      <a:lnTo>
                        <a:pt x="0" y="26"/>
                      </a:lnTo>
                      <a:lnTo>
                        <a:pt x="0" y="30"/>
                      </a:lnTo>
                      <a:lnTo>
                        <a:pt x="0" y="30"/>
                      </a:lnTo>
                      <a:lnTo>
                        <a:pt x="0" y="34"/>
                      </a:lnTo>
                      <a:lnTo>
                        <a:pt x="0" y="34"/>
                      </a:lnTo>
                      <a:lnTo>
                        <a:pt x="2" y="34"/>
                      </a:lnTo>
                      <a:lnTo>
                        <a:pt x="2" y="34"/>
                      </a:lnTo>
                      <a:lnTo>
                        <a:pt x="6" y="32"/>
                      </a:lnTo>
                      <a:lnTo>
                        <a:pt x="24" y="22"/>
                      </a:lnTo>
                      <a:lnTo>
                        <a:pt x="24" y="94"/>
                      </a:lnTo>
                      <a:lnTo>
                        <a:pt x="4" y="94"/>
                      </a:lnTo>
                      <a:lnTo>
                        <a:pt x="4" y="94"/>
                      </a:lnTo>
                      <a:lnTo>
                        <a:pt x="2" y="96"/>
                      </a:lnTo>
                      <a:lnTo>
                        <a:pt x="2" y="96"/>
                      </a:lnTo>
                      <a:lnTo>
                        <a:pt x="0" y="96"/>
                      </a:lnTo>
                      <a:lnTo>
                        <a:pt x="0" y="96"/>
                      </a:lnTo>
                      <a:lnTo>
                        <a:pt x="0" y="100"/>
                      </a:lnTo>
                      <a:lnTo>
                        <a:pt x="0" y="100"/>
                      </a:lnTo>
                      <a:lnTo>
                        <a:pt x="0" y="104"/>
                      </a:lnTo>
                      <a:lnTo>
                        <a:pt x="0" y="104"/>
                      </a:lnTo>
                      <a:lnTo>
                        <a:pt x="0" y="108"/>
                      </a:lnTo>
                      <a:lnTo>
                        <a:pt x="0" y="108"/>
                      </a:lnTo>
                      <a:lnTo>
                        <a:pt x="0" y="110"/>
                      </a:lnTo>
                      <a:lnTo>
                        <a:pt x="0" y="110"/>
                      </a:lnTo>
                      <a:lnTo>
                        <a:pt x="2" y="112"/>
                      </a:lnTo>
                      <a:lnTo>
                        <a:pt x="2" y="112"/>
                      </a:lnTo>
                      <a:lnTo>
                        <a:pt x="4" y="112"/>
                      </a:lnTo>
                      <a:lnTo>
                        <a:pt x="64" y="112"/>
                      </a:lnTo>
                      <a:lnTo>
                        <a:pt x="64" y="112"/>
                      </a:lnTo>
                      <a:lnTo>
                        <a:pt x="66" y="112"/>
                      </a:lnTo>
                      <a:lnTo>
                        <a:pt x="66" y="112"/>
                      </a:lnTo>
                      <a:lnTo>
                        <a:pt x="68" y="110"/>
                      </a:lnTo>
                      <a:lnTo>
                        <a:pt x="68" y="110"/>
                      </a:lnTo>
                      <a:lnTo>
                        <a:pt x="68" y="108"/>
                      </a:lnTo>
                      <a:lnTo>
                        <a:pt x="68" y="108"/>
                      </a:lnTo>
                      <a:lnTo>
                        <a:pt x="68" y="104"/>
                      </a:lnTo>
                      <a:lnTo>
                        <a:pt x="68" y="104"/>
                      </a:lnTo>
                      <a:lnTo>
                        <a:pt x="68" y="100"/>
                      </a:lnTo>
                      <a:lnTo>
                        <a:pt x="68"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9" name="Freeform 15"/>
                <p:cNvSpPr>
                  <a:spLocks/>
                </p:cNvSpPr>
                <p:nvPr/>
              </p:nvSpPr>
              <p:spPr bwMode="auto">
                <a:xfrm>
                  <a:off x="2445" y="4603"/>
                  <a:ext cx="74" cy="112"/>
                </a:xfrm>
                <a:custGeom>
                  <a:avLst/>
                  <a:gdLst>
                    <a:gd name="T0" fmla="*/ 74 w 74"/>
                    <a:gd name="T1" fmla="*/ 98 h 112"/>
                    <a:gd name="T2" fmla="*/ 74 w 74"/>
                    <a:gd name="T3" fmla="*/ 96 h 112"/>
                    <a:gd name="T4" fmla="*/ 72 w 74"/>
                    <a:gd name="T5" fmla="*/ 94 h 112"/>
                    <a:gd name="T6" fmla="*/ 26 w 74"/>
                    <a:gd name="T7" fmla="*/ 94 h 112"/>
                    <a:gd name="T8" fmla="*/ 40 w 74"/>
                    <a:gd name="T9" fmla="*/ 80 h 112"/>
                    <a:gd name="T10" fmla="*/ 56 w 74"/>
                    <a:gd name="T11" fmla="*/ 64 h 112"/>
                    <a:gd name="T12" fmla="*/ 64 w 74"/>
                    <a:gd name="T13" fmla="*/ 50 h 112"/>
                    <a:gd name="T14" fmla="*/ 68 w 74"/>
                    <a:gd name="T15" fmla="*/ 38 h 112"/>
                    <a:gd name="T16" fmla="*/ 70 w 74"/>
                    <a:gd name="T17" fmla="*/ 28 h 112"/>
                    <a:gd name="T18" fmla="*/ 68 w 74"/>
                    <a:gd name="T19" fmla="*/ 16 h 112"/>
                    <a:gd name="T20" fmla="*/ 62 w 74"/>
                    <a:gd name="T21" fmla="*/ 8 h 112"/>
                    <a:gd name="T22" fmla="*/ 56 w 74"/>
                    <a:gd name="T23" fmla="*/ 4 h 112"/>
                    <a:gd name="T24" fmla="*/ 50 w 74"/>
                    <a:gd name="T25" fmla="*/ 2 h 112"/>
                    <a:gd name="T26" fmla="*/ 36 w 74"/>
                    <a:gd name="T27" fmla="*/ 0 h 112"/>
                    <a:gd name="T28" fmla="*/ 24 w 74"/>
                    <a:gd name="T29" fmla="*/ 0 h 112"/>
                    <a:gd name="T30" fmla="*/ 16 w 74"/>
                    <a:gd name="T31" fmla="*/ 2 h 112"/>
                    <a:gd name="T32" fmla="*/ 8 w 74"/>
                    <a:gd name="T33" fmla="*/ 6 h 112"/>
                    <a:gd name="T34" fmla="*/ 4 w 74"/>
                    <a:gd name="T35" fmla="*/ 8 h 112"/>
                    <a:gd name="T36" fmla="*/ 4 w 74"/>
                    <a:gd name="T37" fmla="*/ 10 h 112"/>
                    <a:gd name="T38" fmla="*/ 2 w 74"/>
                    <a:gd name="T39" fmla="*/ 12 h 112"/>
                    <a:gd name="T40" fmla="*/ 2 w 74"/>
                    <a:gd name="T41" fmla="*/ 14 h 112"/>
                    <a:gd name="T42" fmla="*/ 2 w 74"/>
                    <a:gd name="T43" fmla="*/ 18 h 112"/>
                    <a:gd name="T44" fmla="*/ 2 w 74"/>
                    <a:gd name="T45" fmla="*/ 22 h 112"/>
                    <a:gd name="T46" fmla="*/ 2 w 74"/>
                    <a:gd name="T47" fmla="*/ 26 h 112"/>
                    <a:gd name="T48" fmla="*/ 4 w 74"/>
                    <a:gd name="T49" fmla="*/ 28 h 112"/>
                    <a:gd name="T50" fmla="*/ 4 w 74"/>
                    <a:gd name="T51" fmla="*/ 28 h 112"/>
                    <a:gd name="T52" fmla="*/ 8 w 74"/>
                    <a:gd name="T53" fmla="*/ 26 h 112"/>
                    <a:gd name="T54" fmla="*/ 12 w 74"/>
                    <a:gd name="T55" fmla="*/ 24 h 112"/>
                    <a:gd name="T56" fmla="*/ 20 w 74"/>
                    <a:gd name="T57" fmla="*/ 20 h 112"/>
                    <a:gd name="T58" fmla="*/ 28 w 74"/>
                    <a:gd name="T59" fmla="*/ 20 h 112"/>
                    <a:gd name="T60" fmla="*/ 36 w 74"/>
                    <a:gd name="T61" fmla="*/ 20 h 112"/>
                    <a:gd name="T62" fmla="*/ 40 w 74"/>
                    <a:gd name="T63" fmla="*/ 24 h 112"/>
                    <a:gd name="T64" fmla="*/ 42 w 74"/>
                    <a:gd name="T65" fmla="*/ 28 h 112"/>
                    <a:gd name="T66" fmla="*/ 44 w 74"/>
                    <a:gd name="T67" fmla="*/ 34 h 112"/>
                    <a:gd name="T68" fmla="*/ 42 w 74"/>
                    <a:gd name="T69" fmla="*/ 40 h 112"/>
                    <a:gd name="T70" fmla="*/ 40 w 74"/>
                    <a:gd name="T71" fmla="*/ 48 h 112"/>
                    <a:gd name="T72" fmla="*/ 34 w 74"/>
                    <a:gd name="T73" fmla="*/ 56 h 112"/>
                    <a:gd name="T74" fmla="*/ 24 w 74"/>
                    <a:gd name="T75" fmla="*/ 68 h 112"/>
                    <a:gd name="T76" fmla="*/ 6 w 74"/>
                    <a:gd name="T77" fmla="*/ 88 h 112"/>
                    <a:gd name="T78" fmla="*/ 2 w 74"/>
                    <a:gd name="T79" fmla="*/ 92 h 112"/>
                    <a:gd name="T80" fmla="*/ 2 w 74"/>
                    <a:gd name="T81" fmla="*/ 94 h 112"/>
                    <a:gd name="T82" fmla="*/ 0 w 74"/>
                    <a:gd name="T83" fmla="*/ 98 h 112"/>
                    <a:gd name="T84" fmla="*/ 0 w 74"/>
                    <a:gd name="T85" fmla="*/ 102 h 112"/>
                    <a:gd name="T86" fmla="*/ 0 w 74"/>
                    <a:gd name="T87" fmla="*/ 108 h 112"/>
                    <a:gd name="T88" fmla="*/ 2 w 74"/>
                    <a:gd name="T89" fmla="*/ 110 h 112"/>
                    <a:gd name="T90" fmla="*/ 4 w 74"/>
                    <a:gd name="T91" fmla="*/ 112 h 112"/>
                    <a:gd name="T92" fmla="*/ 70 w 74"/>
                    <a:gd name="T93" fmla="*/ 112 h 112"/>
                    <a:gd name="T94" fmla="*/ 72 w 74"/>
                    <a:gd name="T95" fmla="*/ 112 h 112"/>
                    <a:gd name="T96" fmla="*/ 74 w 74"/>
                    <a:gd name="T97" fmla="*/ 110 h 112"/>
                    <a:gd name="T98" fmla="*/ 74 w 74"/>
                    <a:gd name="T99" fmla="*/ 108 h 112"/>
                    <a:gd name="T100" fmla="*/ 74 w 74"/>
                    <a:gd name="T101" fmla="*/ 104 h 112"/>
                    <a:gd name="T102" fmla="*/ 74 w 74"/>
                    <a:gd name="T103"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112">
                      <a:moveTo>
                        <a:pt x="74" y="98"/>
                      </a:moveTo>
                      <a:lnTo>
                        <a:pt x="74" y="98"/>
                      </a:lnTo>
                      <a:lnTo>
                        <a:pt x="74" y="96"/>
                      </a:lnTo>
                      <a:lnTo>
                        <a:pt x="74" y="96"/>
                      </a:lnTo>
                      <a:lnTo>
                        <a:pt x="72" y="94"/>
                      </a:lnTo>
                      <a:lnTo>
                        <a:pt x="72" y="94"/>
                      </a:lnTo>
                      <a:lnTo>
                        <a:pt x="70" y="94"/>
                      </a:lnTo>
                      <a:lnTo>
                        <a:pt x="26" y="94"/>
                      </a:lnTo>
                      <a:lnTo>
                        <a:pt x="40" y="80"/>
                      </a:lnTo>
                      <a:lnTo>
                        <a:pt x="40" y="80"/>
                      </a:lnTo>
                      <a:lnTo>
                        <a:pt x="56" y="64"/>
                      </a:lnTo>
                      <a:lnTo>
                        <a:pt x="56" y="64"/>
                      </a:lnTo>
                      <a:lnTo>
                        <a:pt x="64" y="50"/>
                      </a:lnTo>
                      <a:lnTo>
                        <a:pt x="64" y="50"/>
                      </a:lnTo>
                      <a:lnTo>
                        <a:pt x="68" y="38"/>
                      </a:lnTo>
                      <a:lnTo>
                        <a:pt x="68" y="38"/>
                      </a:lnTo>
                      <a:lnTo>
                        <a:pt x="70" y="28"/>
                      </a:lnTo>
                      <a:lnTo>
                        <a:pt x="70" y="28"/>
                      </a:lnTo>
                      <a:lnTo>
                        <a:pt x="68" y="16"/>
                      </a:lnTo>
                      <a:lnTo>
                        <a:pt x="68" y="16"/>
                      </a:lnTo>
                      <a:lnTo>
                        <a:pt x="66" y="12"/>
                      </a:lnTo>
                      <a:lnTo>
                        <a:pt x="62" y="8"/>
                      </a:lnTo>
                      <a:lnTo>
                        <a:pt x="62" y="8"/>
                      </a:lnTo>
                      <a:lnTo>
                        <a:pt x="56" y="4"/>
                      </a:lnTo>
                      <a:lnTo>
                        <a:pt x="50" y="2"/>
                      </a:lnTo>
                      <a:lnTo>
                        <a:pt x="50" y="2"/>
                      </a:lnTo>
                      <a:lnTo>
                        <a:pt x="44" y="0"/>
                      </a:lnTo>
                      <a:lnTo>
                        <a:pt x="36" y="0"/>
                      </a:lnTo>
                      <a:lnTo>
                        <a:pt x="36" y="0"/>
                      </a:lnTo>
                      <a:lnTo>
                        <a:pt x="24" y="0"/>
                      </a:lnTo>
                      <a:lnTo>
                        <a:pt x="24" y="0"/>
                      </a:lnTo>
                      <a:lnTo>
                        <a:pt x="16" y="2"/>
                      </a:lnTo>
                      <a:lnTo>
                        <a:pt x="16" y="2"/>
                      </a:lnTo>
                      <a:lnTo>
                        <a:pt x="8" y="6"/>
                      </a:lnTo>
                      <a:lnTo>
                        <a:pt x="8" y="6"/>
                      </a:lnTo>
                      <a:lnTo>
                        <a:pt x="4" y="8"/>
                      </a:lnTo>
                      <a:lnTo>
                        <a:pt x="4" y="8"/>
                      </a:lnTo>
                      <a:lnTo>
                        <a:pt x="4" y="10"/>
                      </a:lnTo>
                      <a:lnTo>
                        <a:pt x="4" y="10"/>
                      </a:lnTo>
                      <a:lnTo>
                        <a:pt x="2" y="12"/>
                      </a:lnTo>
                      <a:lnTo>
                        <a:pt x="2" y="12"/>
                      </a:lnTo>
                      <a:lnTo>
                        <a:pt x="2" y="14"/>
                      </a:lnTo>
                      <a:lnTo>
                        <a:pt x="2" y="14"/>
                      </a:lnTo>
                      <a:lnTo>
                        <a:pt x="2" y="18"/>
                      </a:lnTo>
                      <a:lnTo>
                        <a:pt x="2" y="18"/>
                      </a:lnTo>
                      <a:lnTo>
                        <a:pt x="2" y="22"/>
                      </a:lnTo>
                      <a:lnTo>
                        <a:pt x="2" y="22"/>
                      </a:lnTo>
                      <a:lnTo>
                        <a:pt x="2" y="26"/>
                      </a:lnTo>
                      <a:lnTo>
                        <a:pt x="2" y="26"/>
                      </a:lnTo>
                      <a:lnTo>
                        <a:pt x="4" y="28"/>
                      </a:lnTo>
                      <a:lnTo>
                        <a:pt x="4" y="28"/>
                      </a:lnTo>
                      <a:lnTo>
                        <a:pt x="4" y="28"/>
                      </a:lnTo>
                      <a:lnTo>
                        <a:pt x="4" y="28"/>
                      </a:lnTo>
                      <a:lnTo>
                        <a:pt x="8" y="26"/>
                      </a:lnTo>
                      <a:lnTo>
                        <a:pt x="8" y="26"/>
                      </a:lnTo>
                      <a:lnTo>
                        <a:pt x="12" y="24"/>
                      </a:lnTo>
                      <a:lnTo>
                        <a:pt x="12" y="24"/>
                      </a:lnTo>
                      <a:lnTo>
                        <a:pt x="20" y="20"/>
                      </a:lnTo>
                      <a:lnTo>
                        <a:pt x="20" y="20"/>
                      </a:lnTo>
                      <a:lnTo>
                        <a:pt x="28" y="20"/>
                      </a:lnTo>
                      <a:lnTo>
                        <a:pt x="28" y="20"/>
                      </a:lnTo>
                      <a:lnTo>
                        <a:pt x="36" y="20"/>
                      </a:lnTo>
                      <a:lnTo>
                        <a:pt x="36" y="20"/>
                      </a:lnTo>
                      <a:lnTo>
                        <a:pt x="40" y="24"/>
                      </a:lnTo>
                      <a:lnTo>
                        <a:pt x="40" y="24"/>
                      </a:lnTo>
                      <a:lnTo>
                        <a:pt x="42" y="28"/>
                      </a:lnTo>
                      <a:lnTo>
                        <a:pt x="42" y="28"/>
                      </a:lnTo>
                      <a:lnTo>
                        <a:pt x="44" y="34"/>
                      </a:lnTo>
                      <a:lnTo>
                        <a:pt x="44" y="34"/>
                      </a:lnTo>
                      <a:lnTo>
                        <a:pt x="42" y="40"/>
                      </a:lnTo>
                      <a:lnTo>
                        <a:pt x="42" y="40"/>
                      </a:lnTo>
                      <a:lnTo>
                        <a:pt x="40" y="48"/>
                      </a:lnTo>
                      <a:lnTo>
                        <a:pt x="40" y="48"/>
                      </a:lnTo>
                      <a:lnTo>
                        <a:pt x="34" y="56"/>
                      </a:lnTo>
                      <a:lnTo>
                        <a:pt x="34" y="56"/>
                      </a:lnTo>
                      <a:lnTo>
                        <a:pt x="24" y="68"/>
                      </a:lnTo>
                      <a:lnTo>
                        <a:pt x="6" y="88"/>
                      </a:lnTo>
                      <a:lnTo>
                        <a:pt x="6" y="88"/>
                      </a:lnTo>
                      <a:lnTo>
                        <a:pt x="2" y="92"/>
                      </a:lnTo>
                      <a:lnTo>
                        <a:pt x="2" y="92"/>
                      </a:lnTo>
                      <a:lnTo>
                        <a:pt x="2" y="94"/>
                      </a:lnTo>
                      <a:lnTo>
                        <a:pt x="2" y="94"/>
                      </a:lnTo>
                      <a:lnTo>
                        <a:pt x="0" y="98"/>
                      </a:lnTo>
                      <a:lnTo>
                        <a:pt x="0" y="98"/>
                      </a:lnTo>
                      <a:lnTo>
                        <a:pt x="0" y="102"/>
                      </a:lnTo>
                      <a:lnTo>
                        <a:pt x="0" y="102"/>
                      </a:lnTo>
                      <a:lnTo>
                        <a:pt x="0" y="108"/>
                      </a:lnTo>
                      <a:lnTo>
                        <a:pt x="0" y="108"/>
                      </a:lnTo>
                      <a:lnTo>
                        <a:pt x="2" y="110"/>
                      </a:lnTo>
                      <a:lnTo>
                        <a:pt x="2" y="110"/>
                      </a:lnTo>
                      <a:lnTo>
                        <a:pt x="4" y="112"/>
                      </a:lnTo>
                      <a:lnTo>
                        <a:pt x="4" y="112"/>
                      </a:lnTo>
                      <a:lnTo>
                        <a:pt x="8" y="112"/>
                      </a:lnTo>
                      <a:lnTo>
                        <a:pt x="70" y="112"/>
                      </a:lnTo>
                      <a:lnTo>
                        <a:pt x="70" y="112"/>
                      </a:lnTo>
                      <a:lnTo>
                        <a:pt x="72" y="112"/>
                      </a:lnTo>
                      <a:lnTo>
                        <a:pt x="72" y="112"/>
                      </a:lnTo>
                      <a:lnTo>
                        <a:pt x="74" y="110"/>
                      </a:lnTo>
                      <a:lnTo>
                        <a:pt x="74" y="110"/>
                      </a:lnTo>
                      <a:lnTo>
                        <a:pt x="74" y="108"/>
                      </a:lnTo>
                      <a:lnTo>
                        <a:pt x="74" y="108"/>
                      </a:lnTo>
                      <a:lnTo>
                        <a:pt x="74" y="104"/>
                      </a:lnTo>
                      <a:lnTo>
                        <a:pt x="74" y="104"/>
                      </a:lnTo>
                      <a:lnTo>
                        <a:pt x="74" y="98"/>
                      </a:lnTo>
                      <a:lnTo>
                        <a:pt x="74"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0" name="Line 16"/>
                <p:cNvSpPr>
                  <a:spLocks noChangeShapeType="1"/>
                </p:cNvSpPr>
                <p:nvPr/>
              </p:nvSpPr>
              <p:spPr bwMode="auto">
                <a:xfrm flipV="1">
                  <a:off x="2963"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1" name="Freeform 17"/>
                <p:cNvSpPr>
                  <a:spLocks/>
                </p:cNvSpPr>
                <p:nvPr/>
              </p:nvSpPr>
              <p:spPr bwMode="auto">
                <a:xfrm>
                  <a:off x="2885" y="4603"/>
                  <a:ext cx="70" cy="112"/>
                </a:xfrm>
                <a:custGeom>
                  <a:avLst/>
                  <a:gdLst>
                    <a:gd name="T0" fmla="*/ 70 w 70"/>
                    <a:gd name="T1" fmla="*/ 100 h 112"/>
                    <a:gd name="T2" fmla="*/ 68 w 70"/>
                    <a:gd name="T3" fmla="*/ 96 h 112"/>
                    <a:gd name="T4" fmla="*/ 68 w 70"/>
                    <a:gd name="T5" fmla="*/ 96 h 112"/>
                    <a:gd name="T6" fmla="*/ 48 w 70"/>
                    <a:gd name="T7" fmla="*/ 94 h 112"/>
                    <a:gd name="T8" fmla="*/ 48 w 70"/>
                    <a:gd name="T9" fmla="*/ 2 h 112"/>
                    <a:gd name="T10" fmla="*/ 48 w 70"/>
                    <a:gd name="T11" fmla="*/ 2 h 112"/>
                    <a:gd name="T12" fmla="*/ 46 w 70"/>
                    <a:gd name="T13" fmla="*/ 0 h 112"/>
                    <a:gd name="T14" fmla="*/ 44 w 70"/>
                    <a:gd name="T15" fmla="*/ 0 h 112"/>
                    <a:gd name="T16" fmla="*/ 38 w 70"/>
                    <a:gd name="T17" fmla="*/ 0 h 112"/>
                    <a:gd name="T18" fmla="*/ 34 w 70"/>
                    <a:gd name="T19" fmla="*/ 0 h 112"/>
                    <a:gd name="T20" fmla="*/ 30 w 70"/>
                    <a:gd name="T21" fmla="*/ 0 h 112"/>
                    <a:gd name="T22" fmla="*/ 28 w 70"/>
                    <a:gd name="T23" fmla="*/ 0 h 112"/>
                    <a:gd name="T24" fmla="*/ 4 w 70"/>
                    <a:gd name="T25" fmla="*/ 16 h 112"/>
                    <a:gd name="T26" fmla="*/ 2 w 70"/>
                    <a:gd name="T27" fmla="*/ 18 h 112"/>
                    <a:gd name="T28" fmla="*/ 2 w 70"/>
                    <a:gd name="T29" fmla="*/ 20 h 112"/>
                    <a:gd name="T30" fmla="*/ 2 w 70"/>
                    <a:gd name="T31" fmla="*/ 22 h 112"/>
                    <a:gd name="T32" fmla="*/ 0 w 70"/>
                    <a:gd name="T33" fmla="*/ 26 h 112"/>
                    <a:gd name="T34" fmla="*/ 2 w 70"/>
                    <a:gd name="T35" fmla="*/ 30 h 112"/>
                    <a:gd name="T36" fmla="*/ 2 w 70"/>
                    <a:gd name="T37" fmla="*/ 34 h 112"/>
                    <a:gd name="T38" fmla="*/ 4 w 70"/>
                    <a:gd name="T39" fmla="*/ 34 h 112"/>
                    <a:gd name="T40" fmla="*/ 8 w 70"/>
                    <a:gd name="T41" fmla="*/ 32 h 112"/>
                    <a:gd name="T42" fmla="*/ 26 w 70"/>
                    <a:gd name="T43" fmla="*/ 94 h 112"/>
                    <a:gd name="T44" fmla="*/ 4 w 70"/>
                    <a:gd name="T45" fmla="*/ 94 h 112"/>
                    <a:gd name="T46" fmla="*/ 4 w 70"/>
                    <a:gd name="T47" fmla="*/ 96 h 112"/>
                    <a:gd name="T48" fmla="*/ 2 w 70"/>
                    <a:gd name="T49" fmla="*/ 96 h 112"/>
                    <a:gd name="T50" fmla="*/ 2 w 70"/>
                    <a:gd name="T51" fmla="*/ 100 h 112"/>
                    <a:gd name="T52" fmla="*/ 2 w 70"/>
                    <a:gd name="T53" fmla="*/ 104 h 112"/>
                    <a:gd name="T54" fmla="*/ 2 w 70"/>
                    <a:gd name="T55" fmla="*/ 108 h 112"/>
                    <a:gd name="T56" fmla="*/ 2 w 70"/>
                    <a:gd name="T57" fmla="*/ 110 h 112"/>
                    <a:gd name="T58" fmla="*/ 4 w 70"/>
                    <a:gd name="T59" fmla="*/ 112 h 112"/>
                    <a:gd name="T60" fmla="*/ 66 w 70"/>
                    <a:gd name="T61" fmla="*/ 112 h 112"/>
                    <a:gd name="T62" fmla="*/ 68 w 70"/>
                    <a:gd name="T63" fmla="*/ 112 h 112"/>
                    <a:gd name="T64" fmla="*/ 68 w 70"/>
                    <a:gd name="T65" fmla="*/ 110 h 112"/>
                    <a:gd name="T66" fmla="*/ 70 w 70"/>
                    <a:gd name="T67" fmla="*/ 108 h 112"/>
                    <a:gd name="T68" fmla="*/ 70 w 70"/>
                    <a:gd name="T69" fmla="*/ 104 h 112"/>
                    <a:gd name="T70" fmla="*/ 70 w 70"/>
                    <a:gd name="T71"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112">
                      <a:moveTo>
                        <a:pt x="70" y="100"/>
                      </a:moveTo>
                      <a:lnTo>
                        <a:pt x="70" y="100"/>
                      </a:lnTo>
                      <a:lnTo>
                        <a:pt x="68" y="96"/>
                      </a:lnTo>
                      <a:lnTo>
                        <a:pt x="68" y="96"/>
                      </a:lnTo>
                      <a:lnTo>
                        <a:pt x="68" y="96"/>
                      </a:lnTo>
                      <a:lnTo>
                        <a:pt x="68" y="96"/>
                      </a:lnTo>
                      <a:lnTo>
                        <a:pt x="66" y="94"/>
                      </a:lnTo>
                      <a:lnTo>
                        <a:pt x="48" y="94"/>
                      </a:lnTo>
                      <a:lnTo>
                        <a:pt x="48" y="2"/>
                      </a:lnTo>
                      <a:lnTo>
                        <a:pt x="48" y="2"/>
                      </a:lnTo>
                      <a:lnTo>
                        <a:pt x="48" y="2"/>
                      </a:lnTo>
                      <a:lnTo>
                        <a:pt x="48" y="2"/>
                      </a:lnTo>
                      <a:lnTo>
                        <a:pt x="46" y="0"/>
                      </a:lnTo>
                      <a:lnTo>
                        <a:pt x="46" y="0"/>
                      </a:lnTo>
                      <a:lnTo>
                        <a:pt x="44" y="0"/>
                      </a:lnTo>
                      <a:lnTo>
                        <a:pt x="44" y="0"/>
                      </a:lnTo>
                      <a:lnTo>
                        <a:pt x="38" y="0"/>
                      </a:lnTo>
                      <a:lnTo>
                        <a:pt x="38" y="0"/>
                      </a:lnTo>
                      <a:lnTo>
                        <a:pt x="34" y="0"/>
                      </a:lnTo>
                      <a:lnTo>
                        <a:pt x="34" y="0"/>
                      </a:lnTo>
                      <a:lnTo>
                        <a:pt x="30" y="0"/>
                      </a:lnTo>
                      <a:lnTo>
                        <a:pt x="30" y="0"/>
                      </a:lnTo>
                      <a:lnTo>
                        <a:pt x="28" y="0"/>
                      </a:lnTo>
                      <a:lnTo>
                        <a:pt x="28" y="0"/>
                      </a:lnTo>
                      <a:lnTo>
                        <a:pt x="28" y="2"/>
                      </a:lnTo>
                      <a:lnTo>
                        <a:pt x="4" y="16"/>
                      </a:lnTo>
                      <a:lnTo>
                        <a:pt x="4" y="16"/>
                      </a:lnTo>
                      <a:lnTo>
                        <a:pt x="2" y="18"/>
                      </a:lnTo>
                      <a:lnTo>
                        <a:pt x="2" y="18"/>
                      </a:lnTo>
                      <a:lnTo>
                        <a:pt x="2" y="20"/>
                      </a:lnTo>
                      <a:lnTo>
                        <a:pt x="2" y="20"/>
                      </a:lnTo>
                      <a:lnTo>
                        <a:pt x="2" y="22"/>
                      </a:lnTo>
                      <a:lnTo>
                        <a:pt x="2" y="22"/>
                      </a:lnTo>
                      <a:lnTo>
                        <a:pt x="0" y="26"/>
                      </a:lnTo>
                      <a:lnTo>
                        <a:pt x="0" y="26"/>
                      </a:lnTo>
                      <a:lnTo>
                        <a:pt x="2" y="30"/>
                      </a:lnTo>
                      <a:lnTo>
                        <a:pt x="2" y="30"/>
                      </a:lnTo>
                      <a:lnTo>
                        <a:pt x="2" y="34"/>
                      </a:lnTo>
                      <a:lnTo>
                        <a:pt x="2" y="34"/>
                      </a:lnTo>
                      <a:lnTo>
                        <a:pt x="4" y="34"/>
                      </a:lnTo>
                      <a:lnTo>
                        <a:pt x="4" y="34"/>
                      </a:lnTo>
                      <a:lnTo>
                        <a:pt x="8" y="32"/>
                      </a:lnTo>
                      <a:lnTo>
                        <a:pt x="26" y="22"/>
                      </a:lnTo>
                      <a:lnTo>
                        <a:pt x="26" y="94"/>
                      </a:lnTo>
                      <a:lnTo>
                        <a:pt x="4" y="94"/>
                      </a:lnTo>
                      <a:lnTo>
                        <a:pt x="4" y="94"/>
                      </a:lnTo>
                      <a:lnTo>
                        <a:pt x="4" y="96"/>
                      </a:lnTo>
                      <a:lnTo>
                        <a:pt x="4" y="96"/>
                      </a:lnTo>
                      <a:lnTo>
                        <a:pt x="2" y="96"/>
                      </a:lnTo>
                      <a:lnTo>
                        <a:pt x="2" y="96"/>
                      </a:lnTo>
                      <a:lnTo>
                        <a:pt x="2" y="100"/>
                      </a:lnTo>
                      <a:lnTo>
                        <a:pt x="2" y="100"/>
                      </a:lnTo>
                      <a:lnTo>
                        <a:pt x="2" y="104"/>
                      </a:lnTo>
                      <a:lnTo>
                        <a:pt x="2" y="104"/>
                      </a:lnTo>
                      <a:lnTo>
                        <a:pt x="2" y="108"/>
                      </a:lnTo>
                      <a:lnTo>
                        <a:pt x="2" y="108"/>
                      </a:lnTo>
                      <a:lnTo>
                        <a:pt x="2" y="110"/>
                      </a:lnTo>
                      <a:lnTo>
                        <a:pt x="2" y="110"/>
                      </a:lnTo>
                      <a:lnTo>
                        <a:pt x="4" y="112"/>
                      </a:lnTo>
                      <a:lnTo>
                        <a:pt x="4" y="112"/>
                      </a:lnTo>
                      <a:lnTo>
                        <a:pt x="4" y="112"/>
                      </a:lnTo>
                      <a:lnTo>
                        <a:pt x="66" y="112"/>
                      </a:lnTo>
                      <a:lnTo>
                        <a:pt x="66" y="112"/>
                      </a:lnTo>
                      <a:lnTo>
                        <a:pt x="68" y="112"/>
                      </a:lnTo>
                      <a:lnTo>
                        <a:pt x="68" y="112"/>
                      </a:lnTo>
                      <a:lnTo>
                        <a:pt x="68" y="110"/>
                      </a:lnTo>
                      <a:lnTo>
                        <a:pt x="68" y="110"/>
                      </a:lnTo>
                      <a:lnTo>
                        <a:pt x="70" y="108"/>
                      </a:lnTo>
                      <a:lnTo>
                        <a:pt x="70" y="108"/>
                      </a:lnTo>
                      <a:lnTo>
                        <a:pt x="70" y="104"/>
                      </a:lnTo>
                      <a:lnTo>
                        <a:pt x="70" y="104"/>
                      </a:lnTo>
                      <a:lnTo>
                        <a:pt x="70" y="100"/>
                      </a:lnTo>
                      <a:lnTo>
                        <a:pt x="7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2" name="Freeform 18"/>
                <p:cNvSpPr>
                  <a:spLocks noEditPoints="1"/>
                </p:cNvSpPr>
                <p:nvPr/>
              </p:nvSpPr>
              <p:spPr bwMode="auto">
                <a:xfrm>
                  <a:off x="2967" y="4603"/>
                  <a:ext cx="80" cy="114"/>
                </a:xfrm>
                <a:custGeom>
                  <a:avLst/>
                  <a:gdLst>
                    <a:gd name="T0" fmla="*/ 74 w 80"/>
                    <a:gd name="T1" fmla="*/ 66 h 114"/>
                    <a:gd name="T2" fmla="*/ 66 w 80"/>
                    <a:gd name="T3" fmla="*/ 60 h 114"/>
                    <a:gd name="T4" fmla="*/ 66 w 80"/>
                    <a:gd name="T5" fmla="*/ 48 h 114"/>
                    <a:gd name="T6" fmla="*/ 72 w 80"/>
                    <a:gd name="T7" fmla="*/ 42 h 114"/>
                    <a:gd name="T8" fmla="*/ 76 w 80"/>
                    <a:gd name="T9" fmla="*/ 26 h 114"/>
                    <a:gd name="T10" fmla="*/ 74 w 80"/>
                    <a:gd name="T11" fmla="*/ 16 h 114"/>
                    <a:gd name="T12" fmla="*/ 68 w 80"/>
                    <a:gd name="T13" fmla="*/ 6 h 114"/>
                    <a:gd name="T14" fmla="*/ 58 w 80"/>
                    <a:gd name="T15" fmla="*/ 2 h 114"/>
                    <a:gd name="T16" fmla="*/ 32 w 80"/>
                    <a:gd name="T17" fmla="*/ 0 h 114"/>
                    <a:gd name="T18" fmla="*/ 18 w 80"/>
                    <a:gd name="T19" fmla="*/ 4 h 114"/>
                    <a:gd name="T20" fmla="*/ 10 w 80"/>
                    <a:gd name="T21" fmla="*/ 12 h 114"/>
                    <a:gd name="T22" fmla="*/ 4 w 80"/>
                    <a:gd name="T23" fmla="*/ 22 h 114"/>
                    <a:gd name="T24" fmla="*/ 6 w 80"/>
                    <a:gd name="T25" fmla="*/ 38 h 114"/>
                    <a:gd name="T26" fmla="*/ 10 w 80"/>
                    <a:gd name="T27" fmla="*/ 44 h 114"/>
                    <a:gd name="T28" fmla="*/ 24 w 80"/>
                    <a:gd name="T29" fmla="*/ 56 h 114"/>
                    <a:gd name="T30" fmla="*/ 14 w 80"/>
                    <a:gd name="T31" fmla="*/ 62 h 114"/>
                    <a:gd name="T32" fmla="*/ 2 w 80"/>
                    <a:gd name="T33" fmla="*/ 76 h 114"/>
                    <a:gd name="T34" fmla="*/ 0 w 80"/>
                    <a:gd name="T35" fmla="*/ 86 h 114"/>
                    <a:gd name="T36" fmla="*/ 4 w 80"/>
                    <a:gd name="T37" fmla="*/ 98 h 114"/>
                    <a:gd name="T38" fmla="*/ 10 w 80"/>
                    <a:gd name="T39" fmla="*/ 106 h 114"/>
                    <a:gd name="T40" fmla="*/ 22 w 80"/>
                    <a:gd name="T41" fmla="*/ 112 h 114"/>
                    <a:gd name="T42" fmla="*/ 56 w 80"/>
                    <a:gd name="T43" fmla="*/ 112 h 114"/>
                    <a:gd name="T44" fmla="*/ 70 w 80"/>
                    <a:gd name="T45" fmla="*/ 106 h 114"/>
                    <a:gd name="T46" fmla="*/ 76 w 80"/>
                    <a:gd name="T47" fmla="*/ 96 h 114"/>
                    <a:gd name="T48" fmla="*/ 80 w 80"/>
                    <a:gd name="T49" fmla="*/ 82 h 114"/>
                    <a:gd name="T50" fmla="*/ 78 w 80"/>
                    <a:gd name="T51" fmla="*/ 74 h 114"/>
                    <a:gd name="T52" fmla="*/ 42 w 80"/>
                    <a:gd name="T53" fmla="*/ 46 h 114"/>
                    <a:gd name="T54" fmla="*/ 34 w 80"/>
                    <a:gd name="T55" fmla="*/ 42 h 114"/>
                    <a:gd name="T56" fmla="*/ 26 w 80"/>
                    <a:gd name="T57" fmla="*/ 34 h 114"/>
                    <a:gd name="T58" fmla="*/ 26 w 80"/>
                    <a:gd name="T59" fmla="*/ 28 h 114"/>
                    <a:gd name="T60" fmla="*/ 30 w 80"/>
                    <a:gd name="T61" fmla="*/ 18 h 114"/>
                    <a:gd name="T62" fmla="*/ 40 w 80"/>
                    <a:gd name="T63" fmla="*/ 16 h 114"/>
                    <a:gd name="T64" fmla="*/ 52 w 80"/>
                    <a:gd name="T65" fmla="*/ 20 h 114"/>
                    <a:gd name="T66" fmla="*/ 54 w 80"/>
                    <a:gd name="T67" fmla="*/ 24 h 114"/>
                    <a:gd name="T68" fmla="*/ 54 w 80"/>
                    <a:gd name="T69" fmla="*/ 34 h 114"/>
                    <a:gd name="T70" fmla="*/ 52 w 80"/>
                    <a:gd name="T71" fmla="*/ 94 h 114"/>
                    <a:gd name="T72" fmla="*/ 40 w 80"/>
                    <a:gd name="T73" fmla="*/ 98 h 114"/>
                    <a:gd name="T74" fmla="*/ 28 w 80"/>
                    <a:gd name="T75" fmla="*/ 94 h 114"/>
                    <a:gd name="T76" fmla="*/ 24 w 80"/>
                    <a:gd name="T77" fmla="*/ 84 h 114"/>
                    <a:gd name="T78" fmla="*/ 24 w 80"/>
                    <a:gd name="T79" fmla="*/ 78 h 114"/>
                    <a:gd name="T80" fmla="*/ 32 w 80"/>
                    <a:gd name="T81" fmla="*/ 68 h 114"/>
                    <a:gd name="T82" fmla="*/ 40 w 80"/>
                    <a:gd name="T83" fmla="*/ 64 h 114"/>
                    <a:gd name="T84" fmla="*/ 52 w 80"/>
                    <a:gd name="T85" fmla="*/ 74 h 114"/>
                    <a:gd name="T86" fmla="*/ 56 w 80"/>
                    <a:gd name="T87" fmla="*/ 78 h 114"/>
                    <a:gd name="T88" fmla="*/ 56 w 80"/>
                    <a:gd name="T89"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114">
                      <a:moveTo>
                        <a:pt x="78" y="74"/>
                      </a:moveTo>
                      <a:lnTo>
                        <a:pt x="78" y="74"/>
                      </a:lnTo>
                      <a:lnTo>
                        <a:pt x="74" y="66"/>
                      </a:lnTo>
                      <a:lnTo>
                        <a:pt x="74" y="66"/>
                      </a:lnTo>
                      <a:lnTo>
                        <a:pt x="66" y="60"/>
                      </a:lnTo>
                      <a:lnTo>
                        <a:pt x="66" y="60"/>
                      </a:lnTo>
                      <a:lnTo>
                        <a:pt x="58" y="54"/>
                      </a:lnTo>
                      <a:lnTo>
                        <a:pt x="58" y="54"/>
                      </a:lnTo>
                      <a:lnTo>
                        <a:pt x="66" y="48"/>
                      </a:lnTo>
                      <a:lnTo>
                        <a:pt x="66" y="48"/>
                      </a:lnTo>
                      <a:lnTo>
                        <a:pt x="72" y="42"/>
                      </a:lnTo>
                      <a:lnTo>
                        <a:pt x="72" y="42"/>
                      </a:lnTo>
                      <a:lnTo>
                        <a:pt x="74" y="34"/>
                      </a:lnTo>
                      <a:lnTo>
                        <a:pt x="74" y="34"/>
                      </a:lnTo>
                      <a:lnTo>
                        <a:pt x="76" y="26"/>
                      </a:lnTo>
                      <a:lnTo>
                        <a:pt x="76" y="26"/>
                      </a:lnTo>
                      <a:lnTo>
                        <a:pt x="74" y="16"/>
                      </a:lnTo>
                      <a:lnTo>
                        <a:pt x="74" y="16"/>
                      </a:lnTo>
                      <a:lnTo>
                        <a:pt x="72" y="10"/>
                      </a:lnTo>
                      <a:lnTo>
                        <a:pt x="68" y="6"/>
                      </a:lnTo>
                      <a:lnTo>
                        <a:pt x="68" y="6"/>
                      </a:lnTo>
                      <a:lnTo>
                        <a:pt x="64" y="4"/>
                      </a:lnTo>
                      <a:lnTo>
                        <a:pt x="58" y="2"/>
                      </a:lnTo>
                      <a:lnTo>
                        <a:pt x="58" y="2"/>
                      </a:lnTo>
                      <a:lnTo>
                        <a:pt x="42" y="0"/>
                      </a:lnTo>
                      <a:lnTo>
                        <a:pt x="42" y="0"/>
                      </a:lnTo>
                      <a:lnTo>
                        <a:pt x="32" y="0"/>
                      </a:lnTo>
                      <a:lnTo>
                        <a:pt x="26" y="2"/>
                      </a:lnTo>
                      <a:lnTo>
                        <a:pt x="26" y="2"/>
                      </a:lnTo>
                      <a:lnTo>
                        <a:pt x="18" y="4"/>
                      </a:lnTo>
                      <a:lnTo>
                        <a:pt x="14" y="8"/>
                      </a:lnTo>
                      <a:lnTo>
                        <a:pt x="14" y="8"/>
                      </a:lnTo>
                      <a:lnTo>
                        <a:pt x="10" y="12"/>
                      </a:lnTo>
                      <a:lnTo>
                        <a:pt x="6" y="16"/>
                      </a:lnTo>
                      <a:lnTo>
                        <a:pt x="6" y="16"/>
                      </a:lnTo>
                      <a:lnTo>
                        <a:pt x="4" y="22"/>
                      </a:lnTo>
                      <a:lnTo>
                        <a:pt x="4" y="30"/>
                      </a:lnTo>
                      <a:lnTo>
                        <a:pt x="4" y="30"/>
                      </a:lnTo>
                      <a:lnTo>
                        <a:pt x="6" y="38"/>
                      </a:lnTo>
                      <a:lnTo>
                        <a:pt x="6" y="38"/>
                      </a:lnTo>
                      <a:lnTo>
                        <a:pt x="10" y="44"/>
                      </a:lnTo>
                      <a:lnTo>
                        <a:pt x="10" y="44"/>
                      </a:lnTo>
                      <a:lnTo>
                        <a:pt x="16" y="50"/>
                      </a:lnTo>
                      <a:lnTo>
                        <a:pt x="16" y="50"/>
                      </a:lnTo>
                      <a:lnTo>
                        <a:pt x="24" y="56"/>
                      </a:lnTo>
                      <a:lnTo>
                        <a:pt x="24" y="56"/>
                      </a:lnTo>
                      <a:lnTo>
                        <a:pt x="14" y="62"/>
                      </a:lnTo>
                      <a:lnTo>
                        <a:pt x="14" y="62"/>
                      </a:lnTo>
                      <a:lnTo>
                        <a:pt x="6" y="68"/>
                      </a:lnTo>
                      <a:lnTo>
                        <a:pt x="6" y="68"/>
                      </a:lnTo>
                      <a:lnTo>
                        <a:pt x="2" y="76"/>
                      </a:lnTo>
                      <a:lnTo>
                        <a:pt x="2" y="76"/>
                      </a:lnTo>
                      <a:lnTo>
                        <a:pt x="0" y="86"/>
                      </a:lnTo>
                      <a:lnTo>
                        <a:pt x="0" y="86"/>
                      </a:lnTo>
                      <a:lnTo>
                        <a:pt x="2" y="92"/>
                      </a:lnTo>
                      <a:lnTo>
                        <a:pt x="4" y="98"/>
                      </a:lnTo>
                      <a:lnTo>
                        <a:pt x="4" y="98"/>
                      </a:lnTo>
                      <a:lnTo>
                        <a:pt x="6" y="102"/>
                      </a:lnTo>
                      <a:lnTo>
                        <a:pt x="10" y="106"/>
                      </a:lnTo>
                      <a:lnTo>
                        <a:pt x="10" y="106"/>
                      </a:lnTo>
                      <a:lnTo>
                        <a:pt x="16" y="110"/>
                      </a:lnTo>
                      <a:lnTo>
                        <a:pt x="22" y="112"/>
                      </a:lnTo>
                      <a:lnTo>
                        <a:pt x="22" y="112"/>
                      </a:lnTo>
                      <a:lnTo>
                        <a:pt x="40" y="114"/>
                      </a:lnTo>
                      <a:lnTo>
                        <a:pt x="40" y="114"/>
                      </a:lnTo>
                      <a:lnTo>
                        <a:pt x="56" y="112"/>
                      </a:lnTo>
                      <a:lnTo>
                        <a:pt x="56" y="112"/>
                      </a:lnTo>
                      <a:lnTo>
                        <a:pt x="64" y="110"/>
                      </a:lnTo>
                      <a:lnTo>
                        <a:pt x="70" y="106"/>
                      </a:lnTo>
                      <a:lnTo>
                        <a:pt x="70" y="106"/>
                      </a:lnTo>
                      <a:lnTo>
                        <a:pt x="74" y="102"/>
                      </a:lnTo>
                      <a:lnTo>
                        <a:pt x="76" y="96"/>
                      </a:lnTo>
                      <a:lnTo>
                        <a:pt x="76" y="96"/>
                      </a:lnTo>
                      <a:lnTo>
                        <a:pt x="78" y="90"/>
                      </a:lnTo>
                      <a:lnTo>
                        <a:pt x="80" y="82"/>
                      </a:lnTo>
                      <a:lnTo>
                        <a:pt x="80" y="82"/>
                      </a:lnTo>
                      <a:lnTo>
                        <a:pt x="78" y="74"/>
                      </a:lnTo>
                      <a:lnTo>
                        <a:pt x="78" y="74"/>
                      </a:lnTo>
                      <a:close/>
                      <a:moveTo>
                        <a:pt x="52" y="38"/>
                      </a:moveTo>
                      <a:lnTo>
                        <a:pt x="52" y="38"/>
                      </a:lnTo>
                      <a:lnTo>
                        <a:pt x="42" y="46"/>
                      </a:lnTo>
                      <a:lnTo>
                        <a:pt x="42" y="46"/>
                      </a:lnTo>
                      <a:lnTo>
                        <a:pt x="34" y="42"/>
                      </a:lnTo>
                      <a:lnTo>
                        <a:pt x="34" y="42"/>
                      </a:lnTo>
                      <a:lnTo>
                        <a:pt x="30" y="38"/>
                      </a:lnTo>
                      <a:lnTo>
                        <a:pt x="30" y="38"/>
                      </a:lnTo>
                      <a:lnTo>
                        <a:pt x="26" y="34"/>
                      </a:lnTo>
                      <a:lnTo>
                        <a:pt x="26" y="34"/>
                      </a:lnTo>
                      <a:lnTo>
                        <a:pt x="26" y="28"/>
                      </a:lnTo>
                      <a:lnTo>
                        <a:pt x="26" y="28"/>
                      </a:lnTo>
                      <a:lnTo>
                        <a:pt x="26" y="22"/>
                      </a:lnTo>
                      <a:lnTo>
                        <a:pt x="30" y="18"/>
                      </a:lnTo>
                      <a:lnTo>
                        <a:pt x="30" y="18"/>
                      </a:lnTo>
                      <a:lnTo>
                        <a:pt x="34" y="16"/>
                      </a:lnTo>
                      <a:lnTo>
                        <a:pt x="40" y="16"/>
                      </a:lnTo>
                      <a:lnTo>
                        <a:pt x="40" y="16"/>
                      </a:lnTo>
                      <a:lnTo>
                        <a:pt x="46" y="16"/>
                      </a:lnTo>
                      <a:lnTo>
                        <a:pt x="46" y="16"/>
                      </a:lnTo>
                      <a:lnTo>
                        <a:pt x="52" y="20"/>
                      </a:lnTo>
                      <a:lnTo>
                        <a:pt x="52" y="20"/>
                      </a:lnTo>
                      <a:lnTo>
                        <a:pt x="54" y="24"/>
                      </a:lnTo>
                      <a:lnTo>
                        <a:pt x="54" y="24"/>
                      </a:lnTo>
                      <a:lnTo>
                        <a:pt x="54" y="28"/>
                      </a:lnTo>
                      <a:lnTo>
                        <a:pt x="54" y="28"/>
                      </a:lnTo>
                      <a:lnTo>
                        <a:pt x="54" y="34"/>
                      </a:lnTo>
                      <a:lnTo>
                        <a:pt x="52" y="38"/>
                      </a:lnTo>
                      <a:lnTo>
                        <a:pt x="52" y="38"/>
                      </a:lnTo>
                      <a:close/>
                      <a:moveTo>
                        <a:pt x="52" y="94"/>
                      </a:moveTo>
                      <a:lnTo>
                        <a:pt x="52" y="94"/>
                      </a:lnTo>
                      <a:lnTo>
                        <a:pt x="48" y="96"/>
                      </a:lnTo>
                      <a:lnTo>
                        <a:pt x="40" y="98"/>
                      </a:lnTo>
                      <a:lnTo>
                        <a:pt x="40" y="98"/>
                      </a:lnTo>
                      <a:lnTo>
                        <a:pt x="32" y="96"/>
                      </a:lnTo>
                      <a:lnTo>
                        <a:pt x="28" y="94"/>
                      </a:lnTo>
                      <a:lnTo>
                        <a:pt x="28" y="94"/>
                      </a:lnTo>
                      <a:lnTo>
                        <a:pt x="24" y="90"/>
                      </a:lnTo>
                      <a:lnTo>
                        <a:pt x="24" y="84"/>
                      </a:lnTo>
                      <a:lnTo>
                        <a:pt x="24" y="84"/>
                      </a:lnTo>
                      <a:lnTo>
                        <a:pt x="24" y="78"/>
                      </a:lnTo>
                      <a:lnTo>
                        <a:pt x="24" y="78"/>
                      </a:lnTo>
                      <a:lnTo>
                        <a:pt x="28" y="74"/>
                      </a:lnTo>
                      <a:lnTo>
                        <a:pt x="28" y="74"/>
                      </a:lnTo>
                      <a:lnTo>
                        <a:pt x="32" y="68"/>
                      </a:lnTo>
                      <a:lnTo>
                        <a:pt x="32" y="68"/>
                      </a:lnTo>
                      <a:lnTo>
                        <a:pt x="40" y="64"/>
                      </a:lnTo>
                      <a:lnTo>
                        <a:pt x="40" y="64"/>
                      </a:lnTo>
                      <a:lnTo>
                        <a:pt x="48" y="68"/>
                      </a:lnTo>
                      <a:lnTo>
                        <a:pt x="48" y="68"/>
                      </a:lnTo>
                      <a:lnTo>
                        <a:pt x="52" y="74"/>
                      </a:lnTo>
                      <a:lnTo>
                        <a:pt x="52" y="74"/>
                      </a:lnTo>
                      <a:lnTo>
                        <a:pt x="56" y="78"/>
                      </a:lnTo>
                      <a:lnTo>
                        <a:pt x="56" y="78"/>
                      </a:lnTo>
                      <a:lnTo>
                        <a:pt x="58" y="84"/>
                      </a:lnTo>
                      <a:lnTo>
                        <a:pt x="58" y="84"/>
                      </a:lnTo>
                      <a:lnTo>
                        <a:pt x="56" y="90"/>
                      </a:lnTo>
                      <a:lnTo>
                        <a:pt x="52" y="94"/>
                      </a:lnTo>
                      <a:lnTo>
                        <a:pt x="52"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3" name="Line 19"/>
                <p:cNvSpPr>
                  <a:spLocks noChangeShapeType="1"/>
                </p:cNvSpPr>
                <p:nvPr/>
              </p:nvSpPr>
              <p:spPr bwMode="auto">
                <a:xfrm flipV="1">
                  <a:off x="3489"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4" name="Freeform 20"/>
                <p:cNvSpPr>
                  <a:spLocks/>
                </p:cNvSpPr>
                <p:nvPr/>
              </p:nvSpPr>
              <p:spPr bwMode="auto">
                <a:xfrm>
                  <a:off x="3407" y="4603"/>
                  <a:ext cx="74" cy="112"/>
                </a:xfrm>
                <a:custGeom>
                  <a:avLst/>
                  <a:gdLst>
                    <a:gd name="T0" fmla="*/ 74 w 74"/>
                    <a:gd name="T1" fmla="*/ 98 h 112"/>
                    <a:gd name="T2" fmla="*/ 72 w 74"/>
                    <a:gd name="T3" fmla="*/ 96 h 112"/>
                    <a:gd name="T4" fmla="*/ 72 w 74"/>
                    <a:gd name="T5" fmla="*/ 94 h 112"/>
                    <a:gd name="T6" fmla="*/ 26 w 74"/>
                    <a:gd name="T7" fmla="*/ 94 h 112"/>
                    <a:gd name="T8" fmla="*/ 40 w 74"/>
                    <a:gd name="T9" fmla="*/ 80 h 112"/>
                    <a:gd name="T10" fmla="*/ 54 w 74"/>
                    <a:gd name="T11" fmla="*/ 64 h 112"/>
                    <a:gd name="T12" fmla="*/ 64 w 74"/>
                    <a:gd name="T13" fmla="*/ 50 h 112"/>
                    <a:gd name="T14" fmla="*/ 68 w 74"/>
                    <a:gd name="T15" fmla="*/ 38 h 112"/>
                    <a:gd name="T16" fmla="*/ 70 w 74"/>
                    <a:gd name="T17" fmla="*/ 28 h 112"/>
                    <a:gd name="T18" fmla="*/ 68 w 74"/>
                    <a:gd name="T19" fmla="*/ 16 h 112"/>
                    <a:gd name="T20" fmla="*/ 60 w 74"/>
                    <a:gd name="T21" fmla="*/ 8 h 112"/>
                    <a:gd name="T22" fmla="*/ 56 w 74"/>
                    <a:gd name="T23" fmla="*/ 4 h 112"/>
                    <a:gd name="T24" fmla="*/ 50 w 74"/>
                    <a:gd name="T25" fmla="*/ 2 h 112"/>
                    <a:gd name="T26" fmla="*/ 34 w 74"/>
                    <a:gd name="T27" fmla="*/ 0 h 112"/>
                    <a:gd name="T28" fmla="*/ 24 w 74"/>
                    <a:gd name="T29" fmla="*/ 0 h 112"/>
                    <a:gd name="T30" fmla="*/ 16 w 74"/>
                    <a:gd name="T31" fmla="*/ 2 h 112"/>
                    <a:gd name="T32" fmla="*/ 8 w 74"/>
                    <a:gd name="T33" fmla="*/ 6 h 112"/>
                    <a:gd name="T34" fmla="*/ 4 w 74"/>
                    <a:gd name="T35" fmla="*/ 8 h 112"/>
                    <a:gd name="T36" fmla="*/ 2 w 74"/>
                    <a:gd name="T37" fmla="*/ 10 h 112"/>
                    <a:gd name="T38" fmla="*/ 2 w 74"/>
                    <a:gd name="T39" fmla="*/ 12 h 112"/>
                    <a:gd name="T40" fmla="*/ 2 w 74"/>
                    <a:gd name="T41" fmla="*/ 14 h 112"/>
                    <a:gd name="T42" fmla="*/ 2 w 74"/>
                    <a:gd name="T43" fmla="*/ 18 h 112"/>
                    <a:gd name="T44" fmla="*/ 2 w 74"/>
                    <a:gd name="T45" fmla="*/ 22 h 112"/>
                    <a:gd name="T46" fmla="*/ 2 w 74"/>
                    <a:gd name="T47" fmla="*/ 26 h 112"/>
                    <a:gd name="T48" fmla="*/ 2 w 74"/>
                    <a:gd name="T49" fmla="*/ 28 h 112"/>
                    <a:gd name="T50" fmla="*/ 4 w 74"/>
                    <a:gd name="T51" fmla="*/ 28 h 112"/>
                    <a:gd name="T52" fmla="*/ 8 w 74"/>
                    <a:gd name="T53" fmla="*/ 26 h 112"/>
                    <a:gd name="T54" fmla="*/ 12 w 74"/>
                    <a:gd name="T55" fmla="*/ 24 h 112"/>
                    <a:gd name="T56" fmla="*/ 20 w 74"/>
                    <a:gd name="T57" fmla="*/ 20 h 112"/>
                    <a:gd name="T58" fmla="*/ 28 w 74"/>
                    <a:gd name="T59" fmla="*/ 20 h 112"/>
                    <a:gd name="T60" fmla="*/ 34 w 74"/>
                    <a:gd name="T61" fmla="*/ 20 h 112"/>
                    <a:gd name="T62" fmla="*/ 38 w 74"/>
                    <a:gd name="T63" fmla="*/ 24 h 112"/>
                    <a:gd name="T64" fmla="*/ 42 w 74"/>
                    <a:gd name="T65" fmla="*/ 28 h 112"/>
                    <a:gd name="T66" fmla="*/ 42 w 74"/>
                    <a:gd name="T67" fmla="*/ 34 h 112"/>
                    <a:gd name="T68" fmla="*/ 42 w 74"/>
                    <a:gd name="T69" fmla="*/ 40 h 112"/>
                    <a:gd name="T70" fmla="*/ 40 w 74"/>
                    <a:gd name="T71" fmla="*/ 48 h 112"/>
                    <a:gd name="T72" fmla="*/ 34 w 74"/>
                    <a:gd name="T73" fmla="*/ 56 h 112"/>
                    <a:gd name="T74" fmla="*/ 24 w 74"/>
                    <a:gd name="T75" fmla="*/ 68 h 112"/>
                    <a:gd name="T76" fmla="*/ 6 w 74"/>
                    <a:gd name="T77" fmla="*/ 88 h 112"/>
                    <a:gd name="T78" fmla="*/ 2 w 74"/>
                    <a:gd name="T79" fmla="*/ 92 h 112"/>
                    <a:gd name="T80" fmla="*/ 0 w 74"/>
                    <a:gd name="T81" fmla="*/ 94 h 112"/>
                    <a:gd name="T82" fmla="*/ 0 w 74"/>
                    <a:gd name="T83" fmla="*/ 98 h 112"/>
                    <a:gd name="T84" fmla="*/ 0 w 74"/>
                    <a:gd name="T85" fmla="*/ 102 h 112"/>
                    <a:gd name="T86" fmla="*/ 0 w 74"/>
                    <a:gd name="T87" fmla="*/ 108 h 112"/>
                    <a:gd name="T88" fmla="*/ 0 w 74"/>
                    <a:gd name="T89" fmla="*/ 110 h 112"/>
                    <a:gd name="T90" fmla="*/ 4 w 74"/>
                    <a:gd name="T91" fmla="*/ 112 h 112"/>
                    <a:gd name="T92" fmla="*/ 70 w 74"/>
                    <a:gd name="T93" fmla="*/ 112 h 112"/>
                    <a:gd name="T94" fmla="*/ 72 w 74"/>
                    <a:gd name="T95" fmla="*/ 112 h 112"/>
                    <a:gd name="T96" fmla="*/ 74 w 74"/>
                    <a:gd name="T97" fmla="*/ 110 h 112"/>
                    <a:gd name="T98" fmla="*/ 74 w 74"/>
                    <a:gd name="T99" fmla="*/ 108 h 112"/>
                    <a:gd name="T100" fmla="*/ 74 w 74"/>
                    <a:gd name="T101" fmla="*/ 104 h 112"/>
                    <a:gd name="T102" fmla="*/ 74 w 74"/>
                    <a:gd name="T103"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112">
                      <a:moveTo>
                        <a:pt x="74" y="98"/>
                      </a:moveTo>
                      <a:lnTo>
                        <a:pt x="74" y="98"/>
                      </a:lnTo>
                      <a:lnTo>
                        <a:pt x="72" y="96"/>
                      </a:lnTo>
                      <a:lnTo>
                        <a:pt x="72" y="96"/>
                      </a:lnTo>
                      <a:lnTo>
                        <a:pt x="72" y="94"/>
                      </a:lnTo>
                      <a:lnTo>
                        <a:pt x="72" y="94"/>
                      </a:lnTo>
                      <a:lnTo>
                        <a:pt x="70" y="94"/>
                      </a:lnTo>
                      <a:lnTo>
                        <a:pt x="26" y="94"/>
                      </a:lnTo>
                      <a:lnTo>
                        <a:pt x="40" y="80"/>
                      </a:lnTo>
                      <a:lnTo>
                        <a:pt x="40" y="80"/>
                      </a:lnTo>
                      <a:lnTo>
                        <a:pt x="54" y="64"/>
                      </a:lnTo>
                      <a:lnTo>
                        <a:pt x="54" y="64"/>
                      </a:lnTo>
                      <a:lnTo>
                        <a:pt x="64" y="50"/>
                      </a:lnTo>
                      <a:lnTo>
                        <a:pt x="64" y="50"/>
                      </a:lnTo>
                      <a:lnTo>
                        <a:pt x="68" y="38"/>
                      </a:lnTo>
                      <a:lnTo>
                        <a:pt x="68" y="38"/>
                      </a:lnTo>
                      <a:lnTo>
                        <a:pt x="70" y="28"/>
                      </a:lnTo>
                      <a:lnTo>
                        <a:pt x="70" y="28"/>
                      </a:lnTo>
                      <a:lnTo>
                        <a:pt x="68" y="16"/>
                      </a:lnTo>
                      <a:lnTo>
                        <a:pt x="68" y="16"/>
                      </a:lnTo>
                      <a:lnTo>
                        <a:pt x="64" y="12"/>
                      </a:lnTo>
                      <a:lnTo>
                        <a:pt x="60" y="8"/>
                      </a:lnTo>
                      <a:lnTo>
                        <a:pt x="60" y="8"/>
                      </a:lnTo>
                      <a:lnTo>
                        <a:pt x="56" y="4"/>
                      </a:lnTo>
                      <a:lnTo>
                        <a:pt x="50" y="2"/>
                      </a:lnTo>
                      <a:lnTo>
                        <a:pt x="50" y="2"/>
                      </a:lnTo>
                      <a:lnTo>
                        <a:pt x="44" y="0"/>
                      </a:lnTo>
                      <a:lnTo>
                        <a:pt x="34" y="0"/>
                      </a:lnTo>
                      <a:lnTo>
                        <a:pt x="34" y="0"/>
                      </a:lnTo>
                      <a:lnTo>
                        <a:pt x="24" y="0"/>
                      </a:lnTo>
                      <a:lnTo>
                        <a:pt x="24" y="0"/>
                      </a:lnTo>
                      <a:lnTo>
                        <a:pt x="16" y="2"/>
                      </a:lnTo>
                      <a:lnTo>
                        <a:pt x="16" y="2"/>
                      </a:lnTo>
                      <a:lnTo>
                        <a:pt x="8" y="6"/>
                      </a:lnTo>
                      <a:lnTo>
                        <a:pt x="8" y="6"/>
                      </a:lnTo>
                      <a:lnTo>
                        <a:pt x="4" y="8"/>
                      </a:lnTo>
                      <a:lnTo>
                        <a:pt x="4" y="8"/>
                      </a:lnTo>
                      <a:lnTo>
                        <a:pt x="2" y="10"/>
                      </a:lnTo>
                      <a:lnTo>
                        <a:pt x="2" y="10"/>
                      </a:lnTo>
                      <a:lnTo>
                        <a:pt x="2" y="12"/>
                      </a:lnTo>
                      <a:lnTo>
                        <a:pt x="2" y="12"/>
                      </a:lnTo>
                      <a:lnTo>
                        <a:pt x="2" y="14"/>
                      </a:lnTo>
                      <a:lnTo>
                        <a:pt x="2" y="14"/>
                      </a:lnTo>
                      <a:lnTo>
                        <a:pt x="2" y="18"/>
                      </a:lnTo>
                      <a:lnTo>
                        <a:pt x="2" y="18"/>
                      </a:lnTo>
                      <a:lnTo>
                        <a:pt x="2" y="22"/>
                      </a:lnTo>
                      <a:lnTo>
                        <a:pt x="2" y="22"/>
                      </a:lnTo>
                      <a:lnTo>
                        <a:pt x="2" y="26"/>
                      </a:lnTo>
                      <a:lnTo>
                        <a:pt x="2" y="26"/>
                      </a:lnTo>
                      <a:lnTo>
                        <a:pt x="2" y="28"/>
                      </a:lnTo>
                      <a:lnTo>
                        <a:pt x="2" y="28"/>
                      </a:lnTo>
                      <a:lnTo>
                        <a:pt x="4" y="28"/>
                      </a:lnTo>
                      <a:lnTo>
                        <a:pt x="4" y="28"/>
                      </a:lnTo>
                      <a:lnTo>
                        <a:pt x="8" y="26"/>
                      </a:lnTo>
                      <a:lnTo>
                        <a:pt x="8" y="26"/>
                      </a:lnTo>
                      <a:lnTo>
                        <a:pt x="12" y="24"/>
                      </a:lnTo>
                      <a:lnTo>
                        <a:pt x="12" y="24"/>
                      </a:lnTo>
                      <a:lnTo>
                        <a:pt x="20" y="20"/>
                      </a:lnTo>
                      <a:lnTo>
                        <a:pt x="20" y="20"/>
                      </a:lnTo>
                      <a:lnTo>
                        <a:pt x="28" y="20"/>
                      </a:lnTo>
                      <a:lnTo>
                        <a:pt x="28" y="20"/>
                      </a:lnTo>
                      <a:lnTo>
                        <a:pt x="34" y="20"/>
                      </a:lnTo>
                      <a:lnTo>
                        <a:pt x="34" y="20"/>
                      </a:lnTo>
                      <a:lnTo>
                        <a:pt x="38" y="24"/>
                      </a:lnTo>
                      <a:lnTo>
                        <a:pt x="38" y="24"/>
                      </a:lnTo>
                      <a:lnTo>
                        <a:pt x="42" y="28"/>
                      </a:lnTo>
                      <a:lnTo>
                        <a:pt x="42" y="28"/>
                      </a:lnTo>
                      <a:lnTo>
                        <a:pt x="42" y="34"/>
                      </a:lnTo>
                      <a:lnTo>
                        <a:pt x="42" y="34"/>
                      </a:lnTo>
                      <a:lnTo>
                        <a:pt x="42" y="40"/>
                      </a:lnTo>
                      <a:lnTo>
                        <a:pt x="42" y="40"/>
                      </a:lnTo>
                      <a:lnTo>
                        <a:pt x="40" y="48"/>
                      </a:lnTo>
                      <a:lnTo>
                        <a:pt x="40" y="48"/>
                      </a:lnTo>
                      <a:lnTo>
                        <a:pt x="34" y="56"/>
                      </a:lnTo>
                      <a:lnTo>
                        <a:pt x="34" y="56"/>
                      </a:lnTo>
                      <a:lnTo>
                        <a:pt x="24" y="68"/>
                      </a:lnTo>
                      <a:lnTo>
                        <a:pt x="6" y="88"/>
                      </a:lnTo>
                      <a:lnTo>
                        <a:pt x="6" y="88"/>
                      </a:lnTo>
                      <a:lnTo>
                        <a:pt x="2" y="92"/>
                      </a:lnTo>
                      <a:lnTo>
                        <a:pt x="2" y="92"/>
                      </a:lnTo>
                      <a:lnTo>
                        <a:pt x="0" y="94"/>
                      </a:lnTo>
                      <a:lnTo>
                        <a:pt x="0" y="94"/>
                      </a:lnTo>
                      <a:lnTo>
                        <a:pt x="0" y="98"/>
                      </a:lnTo>
                      <a:lnTo>
                        <a:pt x="0" y="98"/>
                      </a:lnTo>
                      <a:lnTo>
                        <a:pt x="0" y="102"/>
                      </a:lnTo>
                      <a:lnTo>
                        <a:pt x="0" y="102"/>
                      </a:lnTo>
                      <a:lnTo>
                        <a:pt x="0" y="108"/>
                      </a:lnTo>
                      <a:lnTo>
                        <a:pt x="0" y="108"/>
                      </a:lnTo>
                      <a:lnTo>
                        <a:pt x="0" y="110"/>
                      </a:lnTo>
                      <a:lnTo>
                        <a:pt x="0" y="110"/>
                      </a:lnTo>
                      <a:lnTo>
                        <a:pt x="4" y="112"/>
                      </a:lnTo>
                      <a:lnTo>
                        <a:pt x="4" y="112"/>
                      </a:lnTo>
                      <a:lnTo>
                        <a:pt x="6" y="112"/>
                      </a:lnTo>
                      <a:lnTo>
                        <a:pt x="70" y="112"/>
                      </a:lnTo>
                      <a:lnTo>
                        <a:pt x="70" y="112"/>
                      </a:lnTo>
                      <a:lnTo>
                        <a:pt x="72" y="112"/>
                      </a:lnTo>
                      <a:lnTo>
                        <a:pt x="72" y="112"/>
                      </a:lnTo>
                      <a:lnTo>
                        <a:pt x="74" y="110"/>
                      </a:lnTo>
                      <a:lnTo>
                        <a:pt x="74" y="110"/>
                      </a:lnTo>
                      <a:lnTo>
                        <a:pt x="74" y="108"/>
                      </a:lnTo>
                      <a:lnTo>
                        <a:pt x="74" y="108"/>
                      </a:lnTo>
                      <a:lnTo>
                        <a:pt x="74" y="104"/>
                      </a:lnTo>
                      <a:lnTo>
                        <a:pt x="74" y="104"/>
                      </a:lnTo>
                      <a:lnTo>
                        <a:pt x="74" y="98"/>
                      </a:lnTo>
                      <a:lnTo>
                        <a:pt x="74"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5" name="Freeform 21"/>
                <p:cNvSpPr>
                  <a:spLocks noEditPoints="1"/>
                </p:cNvSpPr>
                <p:nvPr/>
              </p:nvSpPr>
              <p:spPr bwMode="auto">
                <a:xfrm>
                  <a:off x="3491" y="4603"/>
                  <a:ext cx="82" cy="112"/>
                </a:xfrm>
                <a:custGeom>
                  <a:avLst/>
                  <a:gdLst>
                    <a:gd name="T0" fmla="*/ 82 w 82"/>
                    <a:gd name="T1" fmla="*/ 74 h 112"/>
                    <a:gd name="T2" fmla="*/ 70 w 82"/>
                    <a:gd name="T3" fmla="*/ 72 h 112"/>
                    <a:gd name="T4" fmla="*/ 70 w 82"/>
                    <a:gd name="T5" fmla="*/ 4 h 112"/>
                    <a:gd name="T6" fmla="*/ 68 w 82"/>
                    <a:gd name="T7" fmla="*/ 2 h 112"/>
                    <a:gd name="T8" fmla="*/ 66 w 82"/>
                    <a:gd name="T9" fmla="*/ 2 h 112"/>
                    <a:gd name="T10" fmla="*/ 60 w 82"/>
                    <a:gd name="T11" fmla="*/ 0 h 112"/>
                    <a:gd name="T12" fmla="*/ 54 w 82"/>
                    <a:gd name="T13" fmla="*/ 0 h 112"/>
                    <a:gd name="T14" fmla="*/ 46 w 82"/>
                    <a:gd name="T15" fmla="*/ 0 h 112"/>
                    <a:gd name="T16" fmla="*/ 42 w 82"/>
                    <a:gd name="T17" fmla="*/ 2 h 112"/>
                    <a:gd name="T18" fmla="*/ 40 w 82"/>
                    <a:gd name="T19" fmla="*/ 2 h 112"/>
                    <a:gd name="T20" fmla="*/ 4 w 82"/>
                    <a:gd name="T21" fmla="*/ 64 h 112"/>
                    <a:gd name="T22" fmla="*/ 2 w 82"/>
                    <a:gd name="T23" fmla="*/ 68 h 112"/>
                    <a:gd name="T24" fmla="*/ 0 w 82"/>
                    <a:gd name="T25" fmla="*/ 70 h 112"/>
                    <a:gd name="T26" fmla="*/ 0 w 82"/>
                    <a:gd name="T27" fmla="*/ 74 h 112"/>
                    <a:gd name="T28" fmla="*/ 0 w 82"/>
                    <a:gd name="T29" fmla="*/ 80 h 112"/>
                    <a:gd name="T30" fmla="*/ 0 w 82"/>
                    <a:gd name="T31" fmla="*/ 84 h 112"/>
                    <a:gd name="T32" fmla="*/ 2 w 82"/>
                    <a:gd name="T33" fmla="*/ 88 h 112"/>
                    <a:gd name="T34" fmla="*/ 4 w 82"/>
                    <a:gd name="T35" fmla="*/ 88 h 112"/>
                    <a:gd name="T36" fmla="*/ 6 w 82"/>
                    <a:gd name="T37" fmla="*/ 90 h 112"/>
                    <a:gd name="T38" fmla="*/ 48 w 82"/>
                    <a:gd name="T39" fmla="*/ 110 h 112"/>
                    <a:gd name="T40" fmla="*/ 48 w 82"/>
                    <a:gd name="T41" fmla="*/ 110 h 112"/>
                    <a:gd name="T42" fmla="*/ 50 w 82"/>
                    <a:gd name="T43" fmla="*/ 112 h 112"/>
                    <a:gd name="T44" fmla="*/ 54 w 82"/>
                    <a:gd name="T45" fmla="*/ 112 h 112"/>
                    <a:gd name="T46" fmla="*/ 58 w 82"/>
                    <a:gd name="T47" fmla="*/ 112 h 112"/>
                    <a:gd name="T48" fmla="*/ 64 w 82"/>
                    <a:gd name="T49" fmla="*/ 112 h 112"/>
                    <a:gd name="T50" fmla="*/ 68 w 82"/>
                    <a:gd name="T51" fmla="*/ 112 h 112"/>
                    <a:gd name="T52" fmla="*/ 68 w 82"/>
                    <a:gd name="T53" fmla="*/ 110 h 112"/>
                    <a:gd name="T54" fmla="*/ 70 w 82"/>
                    <a:gd name="T55" fmla="*/ 110 h 112"/>
                    <a:gd name="T56" fmla="*/ 80 w 82"/>
                    <a:gd name="T57" fmla="*/ 90 h 112"/>
                    <a:gd name="T58" fmla="*/ 82 w 82"/>
                    <a:gd name="T59" fmla="*/ 86 h 112"/>
                    <a:gd name="T60" fmla="*/ 82 w 82"/>
                    <a:gd name="T61" fmla="*/ 80 h 112"/>
                    <a:gd name="T62" fmla="*/ 82 w 82"/>
                    <a:gd name="T63" fmla="*/ 74 h 112"/>
                    <a:gd name="T64" fmla="*/ 48 w 82"/>
                    <a:gd name="T65" fmla="*/ 72 h 112"/>
                    <a:gd name="T66" fmla="*/ 48 w 82"/>
                    <a:gd name="T67" fmla="*/ 20 h 112"/>
                    <a:gd name="T68" fmla="*/ 48 w 82"/>
                    <a:gd name="T69" fmla="*/ 7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 h="112">
                      <a:moveTo>
                        <a:pt x="82" y="74"/>
                      </a:moveTo>
                      <a:lnTo>
                        <a:pt x="82" y="74"/>
                      </a:lnTo>
                      <a:lnTo>
                        <a:pt x="80" y="72"/>
                      </a:lnTo>
                      <a:lnTo>
                        <a:pt x="70" y="72"/>
                      </a:lnTo>
                      <a:lnTo>
                        <a:pt x="70" y="4"/>
                      </a:lnTo>
                      <a:lnTo>
                        <a:pt x="70" y="4"/>
                      </a:lnTo>
                      <a:lnTo>
                        <a:pt x="68" y="2"/>
                      </a:lnTo>
                      <a:lnTo>
                        <a:pt x="68" y="2"/>
                      </a:lnTo>
                      <a:lnTo>
                        <a:pt x="66" y="2"/>
                      </a:lnTo>
                      <a:lnTo>
                        <a:pt x="66" y="2"/>
                      </a:lnTo>
                      <a:lnTo>
                        <a:pt x="60" y="0"/>
                      </a:lnTo>
                      <a:lnTo>
                        <a:pt x="60" y="0"/>
                      </a:lnTo>
                      <a:lnTo>
                        <a:pt x="54" y="0"/>
                      </a:lnTo>
                      <a:lnTo>
                        <a:pt x="54" y="0"/>
                      </a:lnTo>
                      <a:lnTo>
                        <a:pt x="46" y="0"/>
                      </a:lnTo>
                      <a:lnTo>
                        <a:pt x="46" y="0"/>
                      </a:lnTo>
                      <a:lnTo>
                        <a:pt x="42" y="2"/>
                      </a:lnTo>
                      <a:lnTo>
                        <a:pt x="42" y="2"/>
                      </a:lnTo>
                      <a:lnTo>
                        <a:pt x="40" y="2"/>
                      </a:lnTo>
                      <a:lnTo>
                        <a:pt x="40" y="2"/>
                      </a:lnTo>
                      <a:lnTo>
                        <a:pt x="38" y="4"/>
                      </a:lnTo>
                      <a:lnTo>
                        <a:pt x="4" y="64"/>
                      </a:lnTo>
                      <a:lnTo>
                        <a:pt x="4" y="64"/>
                      </a:lnTo>
                      <a:lnTo>
                        <a:pt x="2" y="68"/>
                      </a:lnTo>
                      <a:lnTo>
                        <a:pt x="2" y="68"/>
                      </a:lnTo>
                      <a:lnTo>
                        <a:pt x="0" y="70"/>
                      </a:lnTo>
                      <a:lnTo>
                        <a:pt x="0" y="70"/>
                      </a:lnTo>
                      <a:lnTo>
                        <a:pt x="0" y="74"/>
                      </a:lnTo>
                      <a:lnTo>
                        <a:pt x="0" y="74"/>
                      </a:lnTo>
                      <a:lnTo>
                        <a:pt x="0" y="80"/>
                      </a:lnTo>
                      <a:lnTo>
                        <a:pt x="0" y="80"/>
                      </a:lnTo>
                      <a:lnTo>
                        <a:pt x="0" y="84"/>
                      </a:lnTo>
                      <a:lnTo>
                        <a:pt x="0" y="84"/>
                      </a:lnTo>
                      <a:lnTo>
                        <a:pt x="2" y="88"/>
                      </a:lnTo>
                      <a:lnTo>
                        <a:pt x="2" y="88"/>
                      </a:lnTo>
                      <a:lnTo>
                        <a:pt x="4" y="88"/>
                      </a:lnTo>
                      <a:lnTo>
                        <a:pt x="4" y="88"/>
                      </a:lnTo>
                      <a:lnTo>
                        <a:pt x="6" y="90"/>
                      </a:lnTo>
                      <a:lnTo>
                        <a:pt x="48" y="90"/>
                      </a:lnTo>
                      <a:lnTo>
                        <a:pt x="48" y="110"/>
                      </a:lnTo>
                      <a:lnTo>
                        <a:pt x="48" y="110"/>
                      </a:lnTo>
                      <a:lnTo>
                        <a:pt x="48" y="110"/>
                      </a:lnTo>
                      <a:lnTo>
                        <a:pt x="48" y="110"/>
                      </a:lnTo>
                      <a:lnTo>
                        <a:pt x="50" y="112"/>
                      </a:lnTo>
                      <a:lnTo>
                        <a:pt x="50" y="112"/>
                      </a:lnTo>
                      <a:lnTo>
                        <a:pt x="54" y="112"/>
                      </a:lnTo>
                      <a:lnTo>
                        <a:pt x="54" y="112"/>
                      </a:lnTo>
                      <a:lnTo>
                        <a:pt x="58" y="112"/>
                      </a:lnTo>
                      <a:lnTo>
                        <a:pt x="58" y="112"/>
                      </a:lnTo>
                      <a:lnTo>
                        <a:pt x="64" y="112"/>
                      </a:lnTo>
                      <a:lnTo>
                        <a:pt x="64" y="112"/>
                      </a:lnTo>
                      <a:lnTo>
                        <a:pt x="68" y="112"/>
                      </a:lnTo>
                      <a:lnTo>
                        <a:pt x="68" y="112"/>
                      </a:lnTo>
                      <a:lnTo>
                        <a:pt x="68" y="110"/>
                      </a:lnTo>
                      <a:lnTo>
                        <a:pt x="68" y="110"/>
                      </a:lnTo>
                      <a:lnTo>
                        <a:pt x="70" y="110"/>
                      </a:lnTo>
                      <a:lnTo>
                        <a:pt x="70" y="90"/>
                      </a:lnTo>
                      <a:lnTo>
                        <a:pt x="80" y="90"/>
                      </a:lnTo>
                      <a:lnTo>
                        <a:pt x="80" y="90"/>
                      </a:lnTo>
                      <a:lnTo>
                        <a:pt x="82" y="86"/>
                      </a:lnTo>
                      <a:lnTo>
                        <a:pt x="82" y="86"/>
                      </a:lnTo>
                      <a:lnTo>
                        <a:pt x="82" y="80"/>
                      </a:lnTo>
                      <a:lnTo>
                        <a:pt x="82" y="80"/>
                      </a:lnTo>
                      <a:lnTo>
                        <a:pt x="82" y="74"/>
                      </a:lnTo>
                      <a:lnTo>
                        <a:pt x="82" y="74"/>
                      </a:lnTo>
                      <a:close/>
                      <a:moveTo>
                        <a:pt x="48" y="72"/>
                      </a:moveTo>
                      <a:lnTo>
                        <a:pt x="18" y="72"/>
                      </a:lnTo>
                      <a:lnTo>
                        <a:pt x="48" y="20"/>
                      </a:lnTo>
                      <a:lnTo>
                        <a:pt x="48" y="20"/>
                      </a:lnTo>
                      <a:lnTo>
                        <a:pt x="48" y="72"/>
                      </a:lnTo>
                      <a:lnTo>
                        <a:pt x="4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6" name="Line 22"/>
                <p:cNvSpPr>
                  <a:spLocks noChangeShapeType="1"/>
                </p:cNvSpPr>
                <p:nvPr/>
              </p:nvSpPr>
              <p:spPr bwMode="auto">
                <a:xfrm flipV="1">
                  <a:off x="4009"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7" name="Freeform 23"/>
                <p:cNvSpPr>
                  <a:spLocks/>
                </p:cNvSpPr>
                <p:nvPr/>
              </p:nvSpPr>
              <p:spPr bwMode="auto">
                <a:xfrm>
                  <a:off x="3927" y="4603"/>
                  <a:ext cx="74" cy="114"/>
                </a:xfrm>
                <a:custGeom>
                  <a:avLst/>
                  <a:gdLst>
                    <a:gd name="T0" fmla="*/ 66 w 74"/>
                    <a:gd name="T1" fmla="*/ 62 h 114"/>
                    <a:gd name="T2" fmla="*/ 60 w 74"/>
                    <a:gd name="T3" fmla="*/ 56 h 114"/>
                    <a:gd name="T4" fmla="*/ 48 w 74"/>
                    <a:gd name="T5" fmla="*/ 54 h 114"/>
                    <a:gd name="T6" fmla="*/ 64 w 74"/>
                    <a:gd name="T7" fmla="*/ 44 h 114"/>
                    <a:gd name="T8" fmla="*/ 68 w 74"/>
                    <a:gd name="T9" fmla="*/ 36 h 114"/>
                    <a:gd name="T10" fmla="*/ 66 w 74"/>
                    <a:gd name="T11" fmla="*/ 16 h 114"/>
                    <a:gd name="T12" fmla="*/ 60 w 74"/>
                    <a:gd name="T13" fmla="*/ 6 h 114"/>
                    <a:gd name="T14" fmla="*/ 50 w 74"/>
                    <a:gd name="T15" fmla="*/ 0 h 114"/>
                    <a:gd name="T16" fmla="*/ 24 w 74"/>
                    <a:gd name="T17" fmla="*/ 0 h 114"/>
                    <a:gd name="T18" fmla="*/ 14 w 74"/>
                    <a:gd name="T19" fmla="*/ 2 h 114"/>
                    <a:gd name="T20" fmla="*/ 4 w 74"/>
                    <a:gd name="T21" fmla="*/ 8 h 114"/>
                    <a:gd name="T22" fmla="*/ 2 w 74"/>
                    <a:gd name="T23" fmla="*/ 10 h 114"/>
                    <a:gd name="T24" fmla="*/ 2 w 74"/>
                    <a:gd name="T25" fmla="*/ 14 h 114"/>
                    <a:gd name="T26" fmla="*/ 2 w 74"/>
                    <a:gd name="T27" fmla="*/ 18 h 114"/>
                    <a:gd name="T28" fmla="*/ 2 w 74"/>
                    <a:gd name="T29" fmla="*/ 24 h 114"/>
                    <a:gd name="T30" fmla="*/ 4 w 74"/>
                    <a:gd name="T31" fmla="*/ 26 h 114"/>
                    <a:gd name="T32" fmla="*/ 8 w 74"/>
                    <a:gd name="T33" fmla="*/ 24 h 114"/>
                    <a:gd name="T34" fmla="*/ 14 w 74"/>
                    <a:gd name="T35" fmla="*/ 22 h 114"/>
                    <a:gd name="T36" fmla="*/ 28 w 74"/>
                    <a:gd name="T37" fmla="*/ 18 h 114"/>
                    <a:gd name="T38" fmla="*/ 36 w 74"/>
                    <a:gd name="T39" fmla="*/ 18 h 114"/>
                    <a:gd name="T40" fmla="*/ 44 w 74"/>
                    <a:gd name="T41" fmla="*/ 26 h 114"/>
                    <a:gd name="T42" fmla="*/ 44 w 74"/>
                    <a:gd name="T43" fmla="*/ 30 h 114"/>
                    <a:gd name="T44" fmla="*/ 38 w 74"/>
                    <a:gd name="T45" fmla="*/ 42 h 114"/>
                    <a:gd name="T46" fmla="*/ 32 w 74"/>
                    <a:gd name="T47" fmla="*/ 46 h 114"/>
                    <a:gd name="T48" fmla="*/ 14 w 74"/>
                    <a:gd name="T49" fmla="*/ 48 h 114"/>
                    <a:gd name="T50" fmla="*/ 10 w 74"/>
                    <a:gd name="T51" fmla="*/ 48 h 114"/>
                    <a:gd name="T52" fmla="*/ 10 w 74"/>
                    <a:gd name="T53" fmla="*/ 52 h 114"/>
                    <a:gd name="T54" fmla="*/ 10 w 74"/>
                    <a:gd name="T55" fmla="*/ 60 h 114"/>
                    <a:gd name="T56" fmla="*/ 10 w 74"/>
                    <a:gd name="T57" fmla="*/ 62 h 114"/>
                    <a:gd name="T58" fmla="*/ 14 w 74"/>
                    <a:gd name="T59" fmla="*/ 64 h 114"/>
                    <a:gd name="T60" fmla="*/ 34 w 74"/>
                    <a:gd name="T61" fmla="*/ 66 h 114"/>
                    <a:gd name="T62" fmla="*/ 42 w 74"/>
                    <a:gd name="T63" fmla="*/ 68 h 114"/>
                    <a:gd name="T64" fmla="*/ 48 w 74"/>
                    <a:gd name="T65" fmla="*/ 80 h 114"/>
                    <a:gd name="T66" fmla="*/ 46 w 74"/>
                    <a:gd name="T67" fmla="*/ 88 h 114"/>
                    <a:gd name="T68" fmla="*/ 36 w 74"/>
                    <a:gd name="T69" fmla="*/ 96 h 114"/>
                    <a:gd name="T70" fmla="*/ 28 w 74"/>
                    <a:gd name="T71" fmla="*/ 96 h 114"/>
                    <a:gd name="T72" fmla="*/ 10 w 74"/>
                    <a:gd name="T73" fmla="*/ 92 h 114"/>
                    <a:gd name="T74" fmla="*/ 4 w 74"/>
                    <a:gd name="T75" fmla="*/ 90 h 114"/>
                    <a:gd name="T76" fmla="*/ 0 w 74"/>
                    <a:gd name="T77" fmla="*/ 90 h 114"/>
                    <a:gd name="T78" fmla="*/ 0 w 74"/>
                    <a:gd name="T79" fmla="*/ 96 h 114"/>
                    <a:gd name="T80" fmla="*/ 0 w 74"/>
                    <a:gd name="T81" fmla="*/ 104 h 114"/>
                    <a:gd name="T82" fmla="*/ 0 w 74"/>
                    <a:gd name="T83" fmla="*/ 106 h 114"/>
                    <a:gd name="T84" fmla="*/ 4 w 74"/>
                    <a:gd name="T85" fmla="*/ 108 h 114"/>
                    <a:gd name="T86" fmla="*/ 12 w 74"/>
                    <a:gd name="T87" fmla="*/ 112 h 114"/>
                    <a:gd name="T88" fmla="*/ 30 w 74"/>
                    <a:gd name="T89" fmla="*/ 114 h 114"/>
                    <a:gd name="T90" fmla="*/ 48 w 74"/>
                    <a:gd name="T91" fmla="*/ 112 h 114"/>
                    <a:gd name="T92" fmla="*/ 62 w 74"/>
                    <a:gd name="T93" fmla="*/ 106 h 114"/>
                    <a:gd name="T94" fmla="*/ 70 w 74"/>
                    <a:gd name="T95" fmla="*/ 94 h 114"/>
                    <a:gd name="T96" fmla="*/ 74 w 74"/>
                    <a:gd name="T97" fmla="*/ 80 h 114"/>
                    <a:gd name="T98" fmla="*/ 72 w 74"/>
                    <a:gd name="T99" fmla="*/ 7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 h="114">
                      <a:moveTo>
                        <a:pt x="72" y="70"/>
                      </a:moveTo>
                      <a:lnTo>
                        <a:pt x="72" y="70"/>
                      </a:lnTo>
                      <a:lnTo>
                        <a:pt x="66" y="62"/>
                      </a:lnTo>
                      <a:lnTo>
                        <a:pt x="66" y="62"/>
                      </a:lnTo>
                      <a:lnTo>
                        <a:pt x="60" y="56"/>
                      </a:lnTo>
                      <a:lnTo>
                        <a:pt x="60" y="56"/>
                      </a:lnTo>
                      <a:lnTo>
                        <a:pt x="48" y="54"/>
                      </a:lnTo>
                      <a:lnTo>
                        <a:pt x="48" y="54"/>
                      </a:lnTo>
                      <a:lnTo>
                        <a:pt x="48" y="54"/>
                      </a:lnTo>
                      <a:lnTo>
                        <a:pt x="58" y="50"/>
                      </a:lnTo>
                      <a:lnTo>
                        <a:pt x="58" y="50"/>
                      </a:lnTo>
                      <a:lnTo>
                        <a:pt x="64" y="44"/>
                      </a:lnTo>
                      <a:lnTo>
                        <a:pt x="64" y="44"/>
                      </a:lnTo>
                      <a:lnTo>
                        <a:pt x="68" y="36"/>
                      </a:lnTo>
                      <a:lnTo>
                        <a:pt x="68" y="36"/>
                      </a:lnTo>
                      <a:lnTo>
                        <a:pt x="68" y="26"/>
                      </a:lnTo>
                      <a:lnTo>
                        <a:pt x="68" y="26"/>
                      </a:lnTo>
                      <a:lnTo>
                        <a:pt x="66" y="16"/>
                      </a:lnTo>
                      <a:lnTo>
                        <a:pt x="66" y="16"/>
                      </a:lnTo>
                      <a:lnTo>
                        <a:pt x="64" y="10"/>
                      </a:lnTo>
                      <a:lnTo>
                        <a:pt x="60" y="6"/>
                      </a:lnTo>
                      <a:lnTo>
                        <a:pt x="60" y="6"/>
                      </a:lnTo>
                      <a:lnTo>
                        <a:pt x="50" y="0"/>
                      </a:lnTo>
                      <a:lnTo>
                        <a:pt x="50" y="0"/>
                      </a:lnTo>
                      <a:lnTo>
                        <a:pt x="36" y="0"/>
                      </a:lnTo>
                      <a:lnTo>
                        <a:pt x="36" y="0"/>
                      </a:lnTo>
                      <a:lnTo>
                        <a:pt x="24" y="0"/>
                      </a:lnTo>
                      <a:lnTo>
                        <a:pt x="24" y="0"/>
                      </a:lnTo>
                      <a:lnTo>
                        <a:pt x="14" y="2"/>
                      </a:lnTo>
                      <a:lnTo>
                        <a:pt x="14" y="2"/>
                      </a:lnTo>
                      <a:lnTo>
                        <a:pt x="8" y="6"/>
                      </a:lnTo>
                      <a:lnTo>
                        <a:pt x="8" y="6"/>
                      </a:lnTo>
                      <a:lnTo>
                        <a:pt x="4" y="8"/>
                      </a:lnTo>
                      <a:lnTo>
                        <a:pt x="4" y="8"/>
                      </a:lnTo>
                      <a:lnTo>
                        <a:pt x="2" y="10"/>
                      </a:lnTo>
                      <a:lnTo>
                        <a:pt x="2" y="10"/>
                      </a:lnTo>
                      <a:lnTo>
                        <a:pt x="2" y="12"/>
                      </a:lnTo>
                      <a:lnTo>
                        <a:pt x="2" y="12"/>
                      </a:lnTo>
                      <a:lnTo>
                        <a:pt x="2" y="14"/>
                      </a:lnTo>
                      <a:lnTo>
                        <a:pt x="2" y="14"/>
                      </a:lnTo>
                      <a:lnTo>
                        <a:pt x="2" y="18"/>
                      </a:lnTo>
                      <a:lnTo>
                        <a:pt x="2" y="18"/>
                      </a:lnTo>
                      <a:lnTo>
                        <a:pt x="2" y="22"/>
                      </a:lnTo>
                      <a:lnTo>
                        <a:pt x="2" y="22"/>
                      </a:lnTo>
                      <a:lnTo>
                        <a:pt x="2" y="24"/>
                      </a:lnTo>
                      <a:lnTo>
                        <a:pt x="2" y="24"/>
                      </a:lnTo>
                      <a:lnTo>
                        <a:pt x="4" y="26"/>
                      </a:lnTo>
                      <a:lnTo>
                        <a:pt x="4" y="26"/>
                      </a:lnTo>
                      <a:lnTo>
                        <a:pt x="4" y="26"/>
                      </a:lnTo>
                      <a:lnTo>
                        <a:pt x="4" y="26"/>
                      </a:lnTo>
                      <a:lnTo>
                        <a:pt x="8" y="24"/>
                      </a:lnTo>
                      <a:lnTo>
                        <a:pt x="8" y="24"/>
                      </a:lnTo>
                      <a:lnTo>
                        <a:pt x="14" y="22"/>
                      </a:lnTo>
                      <a:lnTo>
                        <a:pt x="14" y="22"/>
                      </a:lnTo>
                      <a:lnTo>
                        <a:pt x="20" y="18"/>
                      </a:lnTo>
                      <a:lnTo>
                        <a:pt x="20" y="18"/>
                      </a:lnTo>
                      <a:lnTo>
                        <a:pt x="28" y="18"/>
                      </a:lnTo>
                      <a:lnTo>
                        <a:pt x="28" y="18"/>
                      </a:lnTo>
                      <a:lnTo>
                        <a:pt x="36" y="18"/>
                      </a:lnTo>
                      <a:lnTo>
                        <a:pt x="36" y="18"/>
                      </a:lnTo>
                      <a:lnTo>
                        <a:pt x="40" y="22"/>
                      </a:lnTo>
                      <a:lnTo>
                        <a:pt x="40" y="22"/>
                      </a:lnTo>
                      <a:lnTo>
                        <a:pt x="44" y="26"/>
                      </a:lnTo>
                      <a:lnTo>
                        <a:pt x="44" y="26"/>
                      </a:lnTo>
                      <a:lnTo>
                        <a:pt x="44" y="30"/>
                      </a:lnTo>
                      <a:lnTo>
                        <a:pt x="44" y="30"/>
                      </a:lnTo>
                      <a:lnTo>
                        <a:pt x="42" y="38"/>
                      </a:lnTo>
                      <a:lnTo>
                        <a:pt x="42" y="38"/>
                      </a:lnTo>
                      <a:lnTo>
                        <a:pt x="38" y="42"/>
                      </a:lnTo>
                      <a:lnTo>
                        <a:pt x="38" y="42"/>
                      </a:lnTo>
                      <a:lnTo>
                        <a:pt x="32" y="46"/>
                      </a:lnTo>
                      <a:lnTo>
                        <a:pt x="32" y="46"/>
                      </a:lnTo>
                      <a:lnTo>
                        <a:pt x="24" y="48"/>
                      </a:lnTo>
                      <a:lnTo>
                        <a:pt x="14" y="48"/>
                      </a:lnTo>
                      <a:lnTo>
                        <a:pt x="14" y="48"/>
                      </a:lnTo>
                      <a:lnTo>
                        <a:pt x="12" y="48"/>
                      </a:lnTo>
                      <a:lnTo>
                        <a:pt x="12" y="48"/>
                      </a:lnTo>
                      <a:lnTo>
                        <a:pt x="10" y="48"/>
                      </a:lnTo>
                      <a:lnTo>
                        <a:pt x="10" y="48"/>
                      </a:lnTo>
                      <a:lnTo>
                        <a:pt x="10" y="52"/>
                      </a:lnTo>
                      <a:lnTo>
                        <a:pt x="10" y="52"/>
                      </a:lnTo>
                      <a:lnTo>
                        <a:pt x="10" y="56"/>
                      </a:lnTo>
                      <a:lnTo>
                        <a:pt x="10" y="56"/>
                      </a:lnTo>
                      <a:lnTo>
                        <a:pt x="10" y="60"/>
                      </a:lnTo>
                      <a:lnTo>
                        <a:pt x="10" y="60"/>
                      </a:lnTo>
                      <a:lnTo>
                        <a:pt x="10" y="62"/>
                      </a:lnTo>
                      <a:lnTo>
                        <a:pt x="10" y="62"/>
                      </a:lnTo>
                      <a:lnTo>
                        <a:pt x="12" y="64"/>
                      </a:lnTo>
                      <a:lnTo>
                        <a:pt x="12" y="64"/>
                      </a:lnTo>
                      <a:lnTo>
                        <a:pt x="14" y="64"/>
                      </a:lnTo>
                      <a:lnTo>
                        <a:pt x="24" y="64"/>
                      </a:lnTo>
                      <a:lnTo>
                        <a:pt x="24" y="64"/>
                      </a:lnTo>
                      <a:lnTo>
                        <a:pt x="34" y="66"/>
                      </a:lnTo>
                      <a:lnTo>
                        <a:pt x="34" y="66"/>
                      </a:lnTo>
                      <a:lnTo>
                        <a:pt x="42" y="68"/>
                      </a:lnTo>
                      <a:lnTo>
                        <a:pt x="42" y="68"/>
                      </a:lnTo>
                      <a:lnTo>
                        <a:pt x="46" y="74"/>
                      </a:lnTo>
                      <a:lnTo>
                        <a:pt x="46" y="74"/>
                      </a:lnTo>
                      <a:lnTo>
                        <a:pt x="48" y="80"/>
                      </a:lnTo>
                      <a:lnTo>
                        <a:pt x="48" y="80"/>
                      </a:lnTo>
                      <a:lnTo>
                        <a:pt x="46" y="88"/>
                      </a:lnTo>
                      <a:lnTo>
                        <a:pt x="46" y="88"/>
                      </a:lnTo>
                      <a:lnTo>
                        <a:pt x="42" y="92"/>
                      </a:lnTo>
                      <a:lnTo>
                        <a:pt x="42" y="92"/>
                      </a:lnTo>
                      <a:lnTo>
                        <a:pt x="36" y="96"/>
                      </a:lnTo>
                      <a:lnTo>
                        <a:pt x="36" y="96"/>
                      </a:lnTo>
                      <a:lnTo>
                        <a:pt x="28" y="96"/>
                      </a:lnTo>
                      <a:lnTo>
                        <a:pt x="28" y="96"/>
                      </a:lnTo>
                      <a:lnTo>
                        <a:pt x="18" y="96"/>
                      </a:lnTo>
                      <a:lnTo>
                        <a:pt x="18" y="96"/>
                      </a:lnTo>
                      <a:lnTo>
                        <a:pt x="10" y="92"/>
                      </a:lnTo>
                      <a:lnTo>
                        <a:pt x="10" y="92"/>
                      </a:lnTo>
                      <a:lnTo>
                        <a:pt x="4" y="90"/>
                      </a:lnTo>
                      <a:lnTo>
                        <a:pt x="4" y="90"/>
                      </a:lnTo>
                      <a:lnTo>
                        <a:pt x="2" y="88"/>
                      </a:lnTo>
                      <a:lnTo>
                        <a:pt x="2" y="88"/>
                      </a:lnTo>
                      <a:lnTo>
                        <a:pt x="0" y="90"/>
                      </a:lnTo>
                      <a:lnTo>
                        <a:pt x="0" y="90"/>
                      </a:lnTo>
                      <a:lnTo>
                        <a:pt x="0" y="96"/>
                      </a:lnTo>
                      <a:lnTo>
                        <a:pt x="0" y="96"/>
                      </a:lnTo>
                      <a:lnTo>
                        <a:pt x="0" y="100"/>
                      </a:lnTo>
                      <a:lnTo>
                        <a:pt x="0" y="100"/>
                      </a:lnTo>
                      <a:lnTo>
                        <a:pt x="0" y="104"/>
                      </a:lnTo>
                      <a:lnTo>
                        <a:pt x="0" y="104"/>
                      </a:lnTo>
                      <a:lnTo>
                        <a:pt x="0" y="106"/>
                      </a:lnTo>
                      <a:lnTo>
                        <a:pt x="0" y="106"/>
                      </a:lnTo>
                      <a:lnTo>
                        <a:pt x="2" y="106"/>
                      </a:lnTo>
                      <a:lnTo>
                        <a:pt x="2" y="106"/>
                      </a:lnTo>
                      <a:lnTo>
                        <a:pt x="4" y="108"/>
                      </a:lnTo>
                      <a:lnTo>
                        <a:pt x="4" y="108"/>
                      </a:lnTo>
                      <a:lnTo>
                        <a:pt x="12" y="112"/>
                      </a:lnTo>
                      <a:lnTo>
                        <a:pt x="12" y="112"/>
                      </a:lnTo>
                      <a:lnTo>
                        <a:pt x="20" y="114"/>
                      </a:lnTo>
                      <a:lnTo>
                        <a:pt x="20" y="114"/>
                      </a:lnTo>
                      <a:lnTo>
                        <a:pt x="30" y="114"/>
                      </a:lnTo>
                      <a:lnTo>
                        <a:pt x="30" y="114"/>
                      </a:lnTo>
                      <a:lnTo>
                        <a:pt x="40" y="114"/>
                      </a:lnTo>
                      <a:lnTo>
                        <a:pt x="48" y="112"/>
                      </a:lnTo>
                      <a:lnTo>
                        <a:pt x="48" y="112"/>
                      </a:lnTo>
                      <a:lnTo>
                        <a:pt x="56" y="110"/>
                      </a:lnTo>
                      <a:lnTo>
                        <a:pt x="62" y="106"/>
                      </a:lnTo>
                      <a:lnTo>
                        <a:pt x="62" y="106"/>
                      </a:lnTo>
                      <a:lnTo>
                        <a:pt x="66" y="100"/>
                      </a:lnTo>
                      <a:lnTo>
                        <a:pt x="70" y="94"/>
                      </a:lnTo>
                      <a:lnTo>
                        <a:pt x="70" y="94"/>
                      </a:lnTo>
                      <a:lnTo>
                        <a:pt x="72" y="88"/>
                      </a:lnTo>
                      <a:lnTo>
                        <a:pt x="74" y="80"/>
                      </a:lnTo>
                      <a:lnTo>
                        <a:pt x="74" y="80"/>
                      </a:lnTo>
                      <a:lnTo>
                        <a:pt x="72" y="70"/>
                      </a:lnTo>
                      <a:lnTo>
                        <a:pt x="72"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8" name="Freeform 24"/>
                <p:cNvSpPr>
                  <a:spLocks noEditPoints="1"/>
                </p:cNvSpPr>
                <p:nvPr/>
              </p:nvSpPr>
              <p:spPr bwMode="auto">
                <a:xfrm>
                  <a:off x="4013" y="4603"/>
                  <a:ext cx="80" cy="114"/>
                </a:xfrm>
                <a:custGeom>
                  <a:avLst/>
                  <a:gdLst>
                    <a:gd name="T0" fmla="*/ 78 w 80"/>
                    <a:gd name="T1" fmla="*/ 32 h 114"/>
                    <a:gd name="T2" fmla="*/ 72 w 80"/>
                    <a:gd name="T3" fmla="*/ 14 h 114"/>
                    <a:gd name="T4" fmla="*/ 66 w 80"/>
                    <a:gd name="T5" fmla="*/ 8 h 114"/>
                    <a:gd name="T6" fmla="*/ 60 w 80"/>
                    <a:gd name="T7" fmla="*/ 4 h 114"/>
                    <a:gd name="T8" fmla="*/ 42 w 80"/>
                    <a:gd name="T9" fmla="*/ 0 h 114"/>
                    <a:gd name="T10" fmla="*/ 30 w 80"/>
                    <a:gd name="T11" fmla="*/ 0 h 114"/>
                    <a:gd name="T12" fmla="*/ 22 w 80"/>
                    <a:gd name="T13" fmla="*/ 4 h 114"/>
                    <a:gd name="T14" fmla="*/ 10 w 80"/>
                    <a:gd name="T15" fmla="*/ 14 h 114"/>
                    <a:gd name="T16" fmla="*/ 6 w 80"/>
                    <a:gd name="T17" fmla="*/ 24 h 114"/>
                    <a:gd name="T18" fmla="*/ 2 w 80"/>
                    <a:gd name="T19" fmla="*/ 34 h 114"/>
                    <a:gd name="T20" fmla="*/ 0 w 80"/>
                    <a:gd name="T21" fmla="*/ 58 h 114"/>
                    <a:gd name="T22" fmla="*/ 2 w 80"/>
                    <a:gd name="T23" fmla="*/ 82 h 114"/>
                    <a:gd name="T24" fmla="*/ 4 w 80"/>
                    <a:gd name="T25" fmla="*/ 90 h 114"/>
                    <a:gd name="T26" fmla="*/ 8 w 80"/>
                    <a:gd name="T27" fmla="*/ 100 h 114"/>
                    <a:gd name="T28" fmla="*/ 20 w 80"/>
                    <a:gd name="T29" fmla="*/ 110 h 114"/>
                    <a:gd name="T30" fmla="*/ 28 w 80"/>
                    <a:gd name="T31" fmla="*/ 114 h 114"/>
                    <a:gd name="T32" fmla="*/ 38 w 80"/>
                    <a:gd name="T33" fmla="*/ 114 h 114"/>
                    <a:gd name="T34" fmla="*/ 58 w 80"/>
                    <a:gd name="T35" fmla="*/ 110 h 114"/>
                    <a:gd name="T36" fmla="*/ 66 w 80"/>
                    <a:gd name="T37" fmla="*/ 106 h 114"/>
                    <a:gd name="T38" fmla="*/ 70 w 80"/>
                    <a:gd name="T39" fmla="*/ 98 h 114"/>
                    <a:gd name="T40" fmla="*/ 78 w 80"/>
                    <a:gd name="T41" fmla="*/ 80 h 114"/>
                    <a:gd name="T42" fmla="*/ 80 w 80"/>
                    <a:gd name="T43" fmla="*/ 56 h 114"/>
                    <a:gd name="T44" fmla="*/ 78 w 80"/>
                    <a:gd name="T45" fmla="*/ 32 h 114"/>
                    <a:gd name="T46" fmla="*/ 56 w 80"/>
                    <a:gd name="T47" fmla="*/ 70 h 114"/>
                    <a:gd name="T48" fmla="*/ 56 w 80"/>
                    <a:gd name="T49" fmla="*/ 80 h 114"/>
                    <a:gd name="T50" fmla="*/ 54 w 80"/>
                    <a:gd name="T51" fmla="*/ 86 h 114"/>
                    <a:gd name="T52" fmla="*/ 50 w 80"/>
                    <a:gd name="T53" fmla="*/ 92 h 114"/>
                    <a:gd name="T54" fmla="*/ 46 w 80"/>
                    <a:gd name="T55" fmla="*/ 96 h 114"/>
                    <a:gd name="T56" fmla="*/ 40 w 80"/>
                    <a:gd name="T57" fmla="*/ 96 h 114"/>
                    <a:gd name="T58" fmla="*/ 32 w 80"/>
                    <a:gd name="T59" fmla="*/ 94 h 114"/>
                    <a:gd name="T60" fmla="*/ 30 w 80"/>
                    <a:gd name="T61" fmla="*/ 92 h 114"/>
                    <a:gd name="T62" fmla="*/ 26 w 80"/>
                    <a:gd name="T63" fmla="*/ 88 h 114"/>
                    <a:gd name="T64" fmla="*/ 24 w 80"/>
                    <a:gd name="T65" fmla="*/ 76 h 114"/>
                    <a:gd name="T66" fmla="*/ 24 w 80"/>
                    <a:gd name="T67" fmla="*/ 56 h 114"/>
                    <a:gd name="T68" fmla="*/ 24 w 80"/>
                    <a:gd name="T69" fmla="*/ 38 h 114"/>
                    <a:gd name="T70" fmla="*/ 26 w 80"/>
                    <a:gd name="T71" fmla="*/ 26 h 114"/>
                    <a:gd name="T72" fmla="*/ 32 w 80"/>
                    <a:gd name="T73" fmla="*/ 20 h 114"/>
                    <a:gd name="T74" fmla="*/ 36 w 80"/>
                    <a:gd name="T75" fmla="*/ 18 h 114"/>
                    <a:gd name="T76" fmla="*/ 40 w 80"/>
                    <a:gd name="T77" fmla="*/ 16 h 114"/>
                    <a:gd name="T78" fmla="*/ 46 w 80"/>
                    <a:gd name="T79" fmla="*/ 18 h 114"/>
                    <a:gd name="T80" fmla="*/ 50 w 80"/>
                    <a:gd name="T81" fmla="*/ 20 h 114"/>
                    <a:gd name="T82" fmla="*/ 52 w 80"/>
                    <a:gd name="T83" fmla="*/ 26 h 114"/>
                    <a:gd name="T84" fmla="*/ 56 w 80"/>
                    <a:gd name="T85" fmla="*/ 32 h 114"/>
                    <a:gd name="T86" fmla="*/ 56 w 80"/>
                    <a:gd name="T87" fmla="*/ 44 h 114"/>
                    <a:gd name="T88" fmla="*/ 56 w 80"/>
                    <a:gd name="T89" fmla="*/ 58 h 114"/>
                    <a:gd name="T90" fmla="*/ 56 w 80"/>
                    <a:gd name="T91" fmla="*/ 7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114">
                      <a:moveTo>
                        <a:pt x="78" y="32"/>
                      </a:moveTo>
                      <a:lnTo>
                        <a:pt x="78" y="32"/>
                      </a:lnTo>
                      <a:lnTo>
                        <a:pt x="76" y="22"/>
                      </a:lnTo>
                      <a:lnTo>
                        <a:pt x="72" y="14"/>
                      </a:lnTo>
                      <a:lnTo>
                        <a:pt x="72" y="14"/>
                      </a:lnTo>
                      <a:lnTo>
                        <a:pt x="66" y="8"/>
                      </a:lnTo>
                      <a:lnTo>
                        <a:pt x="60" y="4"/>
                      </a:lnTo>
                      <a:lnTo>
                        <a:pt x="60" y="4"/>
                      </a:lnTo>
                      <a:lnTo>
                        <a:pt x="52" y="0"/>
                      </a:lnTo>
                      <a:lnTo>
                        <a:pt x="42" y="0"/>
                      </a:lnTo>
                      <a:lnTo>
                        <a:pt x="42" y="0"/>
                      </a:lnTo>
                      <a:lnTo>
                        <a:pt x="30" y="0"/>
                      </a:lnTo>
                      <a:lnTo>
                        <a:pt x="22" y="4"/>
                      </a:lnTo>
                      <a:lnTo>
                        <a:pt x="22" y="4"/>
                      </a:lnTo>
                      <a:lnTo>
                        <a:pt x="16" y="8"/>
                      </a:lnTo>
                      <a:lnTo>
                        <a:pt x="10" y="14"/>
                      </a:lnTo>
                      <a:lnTo>
                        <a:pt x="10" y="14"/>
                      </a:lnTo>
                      <a:lnTo>
                        <a:pt x="6" y="24"/>
                      </a:lnTo>
                      <a:lnTo>
                        <a:pt x="2" y="34"/>
                      </a:lnTo>
                      <a:lnTo>
                        <a:pt x="2" y="34"/>
                      </a:lnTo>
                      <a:lnTo>
                        <a:pt x="0" y="44"/>
                      </a:lnTo>
                      <a:lnTo>
                        <a:pt x="0" y="58"/>
                      </a:lnTo>
                      <a:lnTo>
                        <a:pt x="0" y="58"/>
                      </a:lnTo>
                      <a:lnTo>
                        <a:pt x="2" y="82"/>
                      </a:lnTo>
                      <a:lnTo>
                        <a:pt x="2" y="82"/>
                      </a:lnTo>
                      <a:lnTo>
                        <a:pt x="4" y="90"/>
                      </a:lnTo>
                      <a:lnTo>
                        <a:pt x="8" y="100"/>
                      </a:lnTo>
                      <a:lnTo>
                        <a:pt x="8" y="100"/>
                      </a:lnTo>
                      <a:lnTo>
                        <a:pt x="14" y="106"/>
                      </a:lnTo>
                      <a:lnTo>
                        <a:pt x="20" y="110"/>
                      </a:lnTo>
                      <a:lnTo>
                        <a:pt x="20" y="110"/>
                      </a:lnTo>
                      <a:lnTo>
                        <a:pt x="28" y="114"/>
                      </a:lnTo>
                      <a:lnTo>
                        <a:pt x="38" y="114"/>
                      </a:lnTo>
                      <a:lnTo>
                        <a:pt x="38" y="114"/>
                      </a:lnTo>
                      <a:lnTo>
                        <a:pt x="50" y="114"/>
                      </a:lnTo>
                      <a:lnTo>
                        <a:pt x="58" y="110"/>
                      </a:lnTo>
                      <a:lnTo>
                        <a:pt x="58" y="110"/>
                      </a:lnTo>
                      <a:lnTo>
                        <a:pt x="66" y="106"/>
                      </a:lnTo>
                      <a:lnTo>
                        <a:pt x="70" y="98"/>
                      </a:lnTo>
                      <a:lnTo>
                        <a:pt x="70" y="98"/>
                      </a:lnTo>
                      <a:lnTo>
                        <a:pt x="74" y="90"/>
                      </a:lnTo>
                      <a:lnTo>
                        <a:pt x="78" y="80"/>
                      </a:lnTo>
                      <a:lnTo>
                        <a:pt x="78" y="80"/>
                      </a:lnTo>
                      <a:lnTo>
                        <a:pt x="80" y="56"/>
                      </a:lnTo>
                      <a:lnTo>
                        <a:pt x="80" y="56"/>
                      </a:lnTo>
                      <a:lnTo>
                        <a:pt x="78" y="32"/>
                      </a:lnTo>
                      <a:lnTo>
                        <a:pt x="78" y="32"/>
                      </a:lnTo>
                      <a:close/>
                      <a:moveTo>
                        <a:pt x="56" y="70"/>
                      </a:moveTo>
                      <a:lnTo>
                        <a:pt x="56" y="70"/>
                      </a:lnTo>
                      <a:lnTo>
                        <a:pt x="56" y="80"/>
                      </a:lnTo>
                      <a:lnTo>
                        <a:pt x="56" y="80"/>
                      </a:lnTo>
                      <a:lnTo>
                        <a:pt x="54" y="86"/>
                      </a:lnTo>
                      <a:lnTo>
                        <a:pt x="54" y="86"/>
                      </a:lnTo>
                      <a:lnTo>
                        <a:pt x="50" y="92"/>
                      </a:lnTo>
                      <a:lnTo>
                        <a:pt x="50" y="92"/>
                      </a:lnTo>
                      <a:lnTo>
                        <a:pt x="46" y="96"/>
                      </a:lnTo>
                      <a:lnTo>
                        <a:pt x="46" y="96"/>
                      </a:lnTo>
                      <a:lnTo>
                        <a:pt x="40" y="96"/>
                      </a:lnTo>
                      <a:lnTo>
                        <a:pt x="40" y="96"/>
                      </a:lnTo>
                      <a:lnTo>
                        <a:pt x="32" y="94"/>
                      </a:lnTo>
                      <a:lnTo>
                        <a:pt x="32" y="94"/>
                      </a:lnTo>
                      <a:lnTo>
                        <a:pt x="30" y="92"/>
                      </a:lnTo>
                      <a:lnTo>
                        <a:pt x="26" y="88"/>
                      </a:lnTo>
                      <a:lnTo>
                        <a:pt x="26" y="88"/>
                      </a:lnTo>
                      <a:lnTo>
                        <a:pt x="24" y="76"/>
                      </a:lnTo>
                      <a:lnTo>
                        <a:pt x="24" y="76"/>
                      </a:lnTo>
                      <a:lnTo>
                        <a:pt x="24" y="56"/>
                      </a:lnTo>
                      <a:lnTo>
                        <a:pt x="24" y="56"/>
                      </a:lnTo>
                      <a:lnTo>
                        <a:pt x="24" y="38"/>
                      </a:lnTo>
                      <a:lnTo>
                        <a:pt x="24" y="38"/>
                      </a:lnTo>
                      <a:lnTo>
                        <a:pt x="26" y="26"/>
                      </a:lnTo>
                      <a:lnTo>
                        <a:pt x="26" y="26"/>
                      </a:lnTo>
                      <a:lnTo>
                        <a:pt x="28" y="22"/>
                      </a:lnTo>
                      <a:lnTo>
                        <a:pt x="32" y="20"/>
                      </a:lnTo>
                      <a:lnTo>
                        <a:pt x="32" y="20"/>
                      </a:lnTo>
                      <a:lnTo>
                        <a:pt x="36" y="18"/>
                      </a:lnTo>
                      <a:lnTo>
                        <a:pt x="40" y="16"/>
                      </a:lnTo>
                      <a:lnTo>
                        <a:pt x="40" y="16"/>
                      </a:lnTo>
                      <a:lnTo>
                        <a:pt x="46" y="18"/>
                      </a:lnTo>
                      <a:lnTo>
                        <a:pt x="46" y="18"/>
                      </a:lnTo>
                      <a:lnTo>
                        <a:pt x="50" y="20"/>
                      </a:lnTo>
                      <a:lnTo>
                        <a:pt x="50" y="20"/>
                      </a:lnTo>
                      <a:lnTo>
                        <a:pt x="52" y="26"/>
                      </a:lnTo>
                      <a:lnTo>
                        <a:pt x="52" y="26"/>
                      </a:lnTo>
                      <a:lnTo>
                        <a:pt x="56" y="32"/>
                      </a:lnTo>
                      <a:lnTo>
                        <a:pt x="56" y="32"/>
                      </a:lnTo>
                      <a:lnTo>
                        <a:pt x="56" y="44"/>
                      </a:lnTo>
                      <a:lnTo>
                        <a:pt x="56" y="44"/>
                      </a:lnTo>
                      <a:lnTo>
                        <a:pt x="56" y="58"/>
                      </a:lnTo>
                      <a:lnTo>
                        <a:pt x="56" y="58"/>
                      </a:lnTo>
                      <a:lnTo>
                        <a:pt x="56" y="70"/>
                      </a:lnTo>
                      <a:lnTo>
                        <a:pt x="5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9" name="Line 25"/>
                <p:cNvSpPr>
                  <a:spLocks noChangeShapeType="1"/>
                </p:cNvSpPr>
                <p:nvPr/>
              </p:nvSpPr>
              <p:spPr bwMode="auto">
                <a:xfrm flipV="1">
                  <a:off x="4535"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0" name="Freeform 26"/>
                <p:cNvSpPr>
                  <a:spLocks/>
                </p:cNvSpPr>
                <p:nvPr/>
              </p:nvSpPr>
              <p:spPr bwMode="auto">
                <a:xfrm>
                  <a:off x="4453" y="4603"/>
                  <a:ext cx="74" cy="114"/>
                </a:xfrm>
                <a:custGeom>
                  <a:avLst/>
                  <a:gdLst>
                    <a:gd name="T0" fmla="*/ 68 w 74"/>
                    <a:gd name="T1" fmla="*/ 62 h 114"/>
                    <a:gd name="T2" fmla="*/ 60 w 74"/>
                    <a:gd name="T3" fmla="*/ 56 h 114"/>
                    <a:gd name="T4" fmla="*/ 48 w 74"/>
                    <a:gd name="T5" fmla="*/ 54 h 114"/>
                    <a:gd name="T6" fmla="*/ 64 w 74"/>
                    <a:gd name="T7" fmla="*/ 44 h 114"/>
                    <a:gd name="T8" fmla="*/ 68 w 74"/>
                    <a:gd name="T9" fmla="*/ 36 h 114"/>
                    <a:gd name="T10" fmla="*/ 66 w 74"/>
                    <a:gd name="T11" fmla="*/ 16 h 114"/>
                    <a:gd name="T12" fmla="*/ 60 w 74"/>
                    <a:gd name="T13" fmla="*/ 6 h 114"/>
                    <a:gd name="T14" fmla="*/ 50 w 74"/>
                    <a:gd name="T15" fmla="*/ 0 h 114"/>
                    <a:gd name="T16" fmla="*/ 24 w 74"/>
                    <a:gd name="T17" fmla="*/ 0 h 114"/>
                    <a:gd name="T18" fmla="*/ 14 w 74"/>
                    <a:gd name="T19" fmla="*/ 2 h 114"/>
                    <a:gd name="T20" fmla="*/ 4 w 74"/>
                    <a:gd name="T21" fmla="*/ 8 h 114"/>
                    <a:gd name="T22" fmla="*/ 2 w 74"/>
                    <a:gd name="T23" fmla="*/ 10 h 114"/>
                    <a:gd name="T24" fmla="*/ 2 w 74"/>
                    <a:gd name="T25" fmla="*/ 14 h 114"/>
                    <a:gd name="T26" fmla="*/ 2 w 74"/>
                    <a:gd name="T27" fmla="*/ 18 h 114"/>
                    <a:gd name="T28" fmla="*/ 2 w 74"/>
                    <a:gd name="T29" fmla="*/ 24 h 114"/>
                    <a:gd name="T30" fmla="*/ 4 w 74"/>
                    <a:gd name="T31" fmla="*/ 26 h 114"/>
                    <a:gd name="T32" fmla="*/ 8 w 74"/>
                    <a:gd name="T33" fmla="*/ 24 h 114"/>
                    <a:gd name="T34" fmla="*/ 14 w 74"/>
                    <a:gd name="T35" fmla="*/ 22 h 114"/>
                    <a:gd name="T36" fmla="*/ 28 w 74"/>
                    <a:gd name="T37" fmla="*/ 18 h 114"/>
                    <a:gd name="T38" fmla="*/ 36 w 74"/>
                    <a:gd name="T39" fmla="*/ 18 h 114"/>
                    <a:gd name="T40" fmla="*/ 44 w 74"/>
                    <a:gd name="T41" fmla="*/ 26 h 114"/>
                    <a:gd name="T42" fmla="*/ 44 w 74"/>
                    <a:gd name="T43" fmla="*/ 30 h 114"/>
                    <a:gd name="T44" fmla="*/ 38 w 74"/>
                    <a:gd name="T45" fmla="*/ 42 h 114"/>
                    <a:gd name="T46" fmla="*/ 32 w 74"/>
                    <a:gd name="T47" fmla="*/ 46 h 114"/>
                    <a:gd name="T48" fmla="*/ 14 w 74"/>
                    <a:gd name="T49" fmla="*/ 48 h 114"/>
                    <a:gd name="T50" fmla="*/ 10 w 74"/>
                    <a:gd name="T51" fmla="*/ 48 h 114"/>
                    <a:gd name="T52" fmla="*/ 10 w 74"/>
                    <a:gd name="T53" fmla="*/ 52 h 114"/>
                    <a:gd name="T54" fmla="*/ 10 w 74"/>
                    <a:gd name="T55" fmla="*/ 60 h 114"/>
                    <a:gd name="T56" fmla="*/ 10 w 74"/>
                    <a:gd name="T57" fmla="*/ 62 h 114"/>
                    <a:gd name="T58" fmla="*/ 14 w 74"/>
                    <a:gd name="T59" fmla="*/ 64 h 114"/>
                    <a:gd name="T60" fmla="*/ 34 w 74"/>
                    <a:gd name="T61" fmla="*/ 66 h 114"/>
                    <a:gd name="T62" fmla="*/ 42 w 74"/>
                    <a:gd name="T63" fmla="*/ 68 h 114"/>
                    <a:gd name="T64" fmla="*/ 48 w 74"/>
                    <a:gd name="T65" fmla="*/ 80 h 114"/>
                    <a:gd name="T66" fmla="*/ 46 w 74"/>
                    <a:gd name="T67" fmla="*/ 88 h 114"/>
                    <a:gd name="T68" fmla="*/ 36 w 74"/>
                    <a:gd name="T69" fmla="*/ 96 h 114"/>
                    <a:gd name="T70" fmla="*/ 28 w 74"/>
                    <a:gd name="T71" fmla="*/ 96 h 114"/>
                    <a:gd name="T72" fmla="*/ 10 w 74"/>
                    <a:gd name="T73" fmla="*/ 92 h 114"/>
                    <a:gd name="T74" fmla="*/ 6 w 74"/>
                    <a:gd name="T75" fmla="*/ 90 h 114"/>
                    <a:gd name="T76" fmla="*/ 0 w 74"/>
                    <a:gd name="T77" fmla="*/ 90 h 114"/>
                    <a:gd name="T78" fmla="*/ 0 w 74"/>
                    <a:gd name="T79" fmla="*/ 96 h 114"/>
                    <a:gd name="T80" fmla="*/ 0 w 74"/>
                    <a:gd name="T81" fmla="*/ 104 h 114"/>
                    <a:gd name="T82" fmla="*/ 0 w 74"/>
                    <a:gd name="T83" fmla="*/ 106 h 114"/>
                    <a:gd name="T84" fmla="*/ 6 w 74"/>
                    <a:gd name="T85" fmla="*/ 108 h 114"/>
                    <a:gd name="T86" fmla="*/ 12 w 74"/>
                    <a:gd name="T87" fmla="*/ 112 h 114"/>
                    <a:gd name="T88" fmla="*/ 30 w 74"/>
                    <a:gd name="T89" fmla="*/ 114 h 114"/>
                    <a:gd name="T90" fmla="*/ 48 w 74"/>
                    <a:gd name="T91" fmla="*/ 112 h 114"/>
                    <a:gd name="T92" fmla="*/ 62 w 74"/>
                    <a:gd name="T93" fmla="*/ 106 h 114"/>
                    <a:gd name="T94" fmla="*/ 70 w 74"/>
                    <a:gd name="T95" fmla="*/ 94 h 114"/>
                    <a:gd name="T96" fmla="*/ 74 w 74"/>
                    <a:gd name="T97" fmla="*/ 80 h 114"/>
                    <a:gd name="T98" fmla="*/ 72 w 74"/>
                    <a:gd name="T99" fmla="*/ 7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 h="114">
                      <a:moveTo>
                        <a:pt x="72" y="70"/>
                      </a:moveTo>
                      <a:lnTo>
                        <a:pt x="72" y="70"/>
                      </a:lnTo>
                      <a:lnTo>
                        <a:pt x="68" y="62"/>
                      </a:lnTo>
                      <a:lnTo>
                        <a:pt x="68" y="62"/>
                      </a:lnTo>
                      <a:lnTo>
                        <a:pt x="60" y="56"/>
                      </a:lnTo>
                      <a:lnTo>
                        <a:pt x="60" y="56"/>
                      </a:lnTo>
                      <a:lnTo>
                        <a:pt x="48" y="54"/>
                      </a:lnTo>
                      <a:lnTo>
                        <a:pt x="48" y="54"/>
                      </a:lnTo>
                      <a:lnTo>
                        <a:pt x="48" y="54"/>
                      </a:lnTo>
                      <a:lnTo>
                        <a:pt x="58" y="50"/>
                      </a:lnTo>
                      <a:lnTo>
                        <a:pt x="58" y="50"/>
                      </a:lnTo>
                      <a:lnTo>
                        <a:pt x="64" y="44"/>
                      </a:lnTo>
                      <a:lnTo>
                        <a:pt x="64" y="44"/>
                      </a:lnTo>
                      <a:lnTo>
                        <a:pt x="68" y="36"/>
                      </a:lnTo>
                      <a:lnTo>
                        <a:pt x="68" y="36"/>
                      </a:lnTo>
                      <a:lnTo>
                        <a:pt x="68" y="26"/>
                      </a:lnTo>
                      <a:lnTo>
                        <a:pt x="68" y="26"/>
                      </a:lnTo>
                      <a:lnTo>
                        <a:pt x="66" y="16"/>
                      </a:lnTo>
                      <a:lnTo>
                        <a:pt x="66" y="16"/>
                      </a:lnTo>
                      <a:lnTo>
                        <a:pt x="64" y="10"/>
                      </a:lnTo>
                      <a:lnTo>
                        <a:pt x="60" y="6"/>
                      </a:lnTo>
                      <a:lnTo>
                        <a:pt x="60" y="6"/>
                      </a:lnTo>
                      <a:lnTo>
                        <a:pt x="50" y="0"/>
                      </a:lnTo>
                      <a:lnTo>
                        <a:pt x="50" y="0"/>
                      </a:lnTo>
                      <a:lnTo>
                        <a:pt x="36" y="0"/>
                      </a:lnTo>
                      <a:lnTo>
                        <a:pt x="36" y="0"/>
                      </a:lnTo>
                      <a:lnTo>
                        <a:pt x="24" y="0"/>
                      </a:lnTo>
                      <a:lnTo>
                        <a:pt x="24" y="0"/>
                      </a:lnTo>
                      <a:lnTo>
                        <a:pt x="14" y="2"/>
                      </a:lnTo>
                      <a:lnTo>
                        <a:pt x="14" y="2"/>
                      </a:lnTo>
                      <a:lnTo>
                        <a:pt x="8" y="6"/>
                      </a:lnTo>
                      <a:lnTo>
                        <a:pt x="8" y="6"/>
                      </a:lnTo>
                      <a:lnTo>
                        <a:pt x="4" y="8"/>
                      </a:lnTo>
                      <a:lnTo>
                        <a:pt x="4" y="8"/>
                      </a:lnTo>
                      <a:lnTo>
                        <a:pt x="2" y="10"/>
                      </a:lnTo>
                      <a:lnTo>
                        <a:pt x="2" y="10"/>
                      </a:lnTo>
                      <a:lnTo>
                        <a:pt x="2" y="12"/>
                      </a:lnTo>
                      <a:lnTo>
                        <a:pt x="2" y="12"/>
                      </a:lnTo>
                      <a:lnTo>
                        <a:pt x="2" y="14"/>
                      </a:lnTo>
                      <a:lnTo>
                        <a:pt x="2" y="14"/>
                      </a:lnTo>
                      <a:lnTo>
                        <a:pt x="2" y="18"/>
                      </a:lnTo>
                      <a:lnTo>
                        <a:pt x="2" y="18"/>
                      </a:lnTo>
                      <a:lnTo>
                        <a:pt x="2" y="22"/>
                      </a:lnTo>
                      <a:lnTo>
                        <a:pt x="2" y="22"/>
                      </a:lnTo>
                      <a:lnTo>
                        <a:pt x="2" y="24"/>
                      </a:lnTo>
                      <a:lnTo>
                        <a:pt x="2" y="24"/>
                      </a:lnTo>
                      <a:lnTo>
                        <a:pt x="4" y="26"/>
                      </a:lnTo>
                      <a:lnTo>
                        <a:pt x="4" y="26"/>
                      </a:lnTo>
                      <a:lnTo>
                        <a:pt x="4" y="26"/>
                      </a:lnTo>
                      <a:lnTo>
                        <a:pt x="4" y="26"/>
                      </a:lnTo>
                      <a:lnTo>
                        <a:pt x="8" y="24"/>
                      </a:lnTo>
                      <a:lnTo>
                        <a:pt x="8" y="24"/>
                      </a:lnTo>
                      <a:lnTo>
                        <a:pt x="14" y="22"/>
                      </a:lnTo>
                      <a:lnTo>
                        <a:pt x="14" y="22"/>
                      </a:lnTo>
                      <a:lnTo>
                        <a:pt x="20" y="18"/>
                      </a:lnTo>
                      <a:lnTo>
                        <a:pt x="20" y="18"/>
                      </a:lnTo>
                      <a:lnTo>
                        <a:pt x="28" y="18"/>
                      </a:lnTo>
                      <a:lnTo>
                        <a:pt x="28" y="18"/>
                      </a:lnTo>
                      <a:lnTo>
                        <a:pt x="36" y="18"/>
                      </a:lnTo>
                      <a:lnTo>
                        <a:pt x="36" y="18"/>
                      </a:lnTo>
                      <a:lnTo>
                        <a:pt x="40" y="22"/>
                      </a:lnTo>
                      <a:lnTo>
                        <a:pt x="40" y="22"/>
                      </a:lnTo>
                      <a:lnTo>
                        <a:pt x="44" y="26"/>
                      </a:lnTo>
                      <a:lnTo>
                        <a:pt x="44" y="26"/>
                      </a:lnTo>
                      <a:lnTo>
                        <a:pt x="44" y="30"/>
                      </a:lnTo>
                      <a:lnTo>
                        <a:pt x="44" y="30"/>
                      </a:lnTo>
                      <a:lnTo>
                        <a:pt x="42" y="38"/>
                      </a:lnTo>
                      <a:lnTo>
                        <a:pt x="42" y="38"/>
                      </a:lnTo>
                      <a:lnTo>
                        <a:pt x="38" y="42"/>
                      </a:lnTo>
                      <a:lnTo>
                        <a:pt x="38" y="42"/>
                      </a:lnTo>
                      <a:lnTo>
                        <a:pt x="32" y="46"/>
                      </a:lnTo>
                      <a:lnTo>
                        <a:pt x="32" y="46"/>
                      </a:lnTo>
                      <a:lnTo>
                        <a:pt x="24" y="48"/>
                      </a:lnTo>
                      <a:lnTo>
                        <a:pt x="14" y="48"/>
                      </a:lnTo>
                      <a:lnTo>
                        <a:pt x="14" y="48"/>
                      </a:lnTo>
                      <a:lnTo>
                        <a:pt x="12" y="48"/>
                      </a:lnTo>
                      <a:lnTo>
                        <a:pt x="12" y="48"/>
                      </a:lnTo>
                      <a:lnTo>
                        <a:pt x="10" y="48"/>
                      </a:lnTo>
                      <a:lnTo>
                        <a:pt x="10" y="48"/>
                      </a:lnTo>
                      <a:lnTo>
                        <a:pt x="10" y="52"/>
                      </a:lnTo>
                      <a:lnTo>
                        <a:pt x="10" y="52"/>
                      </a:lnTo>
                      <a:lnTo>
                        <a:pt x="10" y="56"/>
                      </a:lnTo>
                      <a:lnTo>
                        <a:pt x="10" y="56"/>
                      </a:lnTo>
                      <a:lnTo>
                        <a:pt x="10" y="60"/>
                      </a:lnTo>
                      <a:lnTo>
                        <a:pt x="10" y="60"/>
                      </a:lnTo>
                      <a:lnTo>
                        <a:pt x="10" y="62"/>
                      </a:lnTo>
                      <a:lnTo>
                        <a:pt x="10" y="62"/>
                      </a:lnTo>
                      <a:lnTo>
                        <a:pt x="12" y="64"/>
                      </a:lnTo>
                      <a:lnTo>
                        <a:pt x="12" y="64"/>
                      </a:lnTo>
                      <a:lnTo>
                        <a:pt x="14" y="64"/>
                      </a:lnTo>
                      <a:lnTo>
                        <a:pt x="24" y="64"/>
                      </a:lnTo>
                      <a:lnTo>
                        <a:pt x="24" y="64"/>
                      </a:lnTo>
                      <a:lnTo>
                        <a:pt x="34" y="66"/>
                      </a:lnTo>
                      <a:lnTo>
                        <a:pt x="34" y="66"/>
                      </a:lnTo>
                      <a:lnTo>
                        <a:pt x="42" y="68"/>
                      </a:lnTo>
                      <a:lnTo>
                        <a:pt x="42" y="68"/>
                      </a:lnTo>
                      <a:lnTo>
                        <a:pt x="46" y="74"/>
                      </a:lnTo>
                      <a:lnTo>
                        <a:pt x="46" y="74"/>
                      </a:lnTo>
                      <a:lnTo>
                        <a:pt x="48" y="80"/>
                      </a:lnTo>
                      <a:lnTo>
                        <a:pt x="48" y="80"/>
                      </a:lnTo>
                      <a:lnTo>
                        <a:pt x="46" y="88"/>
                      </a:lnTo>
                      <a:lnTo>
                        <a:pt x="46" y="88"/>
                      </a:lnTo>
                      <a:lnTo>
                        <a:pt x="42" y="92"/>
                      </a:lnTo>
                      <a:lnTo>
                        <a:pt x="42" y="92"/>
                      </a:lnTo>
                      <a:lnTo>
                        <a:pt x="36" y="96"/>
                      </a:lnTo>
                      <a:lnTo>
                        <a:pt x="36" y="96"/>
                      </a:lnTo>
                      <a:lnTo>
                        <a:pt x="28" y="96"/>
                      </a:lnTo>
                      <a:lnTo>
                        <a:pt x="28" y="96"/>
                      </a:lnTo>
                      <a:lnTo>
                        <a:pt x="18" y="96"/>
                      </a:lnTo>
                      <a:lnTo>
                        <a:pt x="18" y="96"/>
                      </a:lnTo>
                      <a:lnTo>
                        <a:pt x="10" y="92"/>
                      </a:lnTo>
                      <a:lnTo>
                        <a:pt x="10" y="92"/>
                      </a:lnTo>
                      <a:lnTo>
                        <a:pt x="6" y="90"/>
                      </a:lnTo>
                      <a:lnTo>
                        <a:pt x="6" y="90"/>
                      </a:lnTo>
                      <a:lnTo>
                        <a:pt x="2" y="88"/>
                      </a:lnTo>
                      <a:lnTo>
                        <a:pt x="2" y="88"/>
                      </a:lnTo>
                      <a:lnTo>
                        <a:pt x="0" y="90"/>
                      </a:lnTo>
                      <a:lnTo>
                        <a:pt x="0" y="90"/>
                      </a:lnTo>
                      <a:lnTo>
                        <a:pt x="0" y="96"/>
                      </a:lnTo>
                      <a:lnTo>
                        <a:pt x="0" y="96"/>
                      </a:lnTo>
                      <a:lnTo>
                        <a:pt x="0" y="100"/>
                      </a:lnTo>
                      <a:lnTo>
                        <a:pt x="0" y="100"/>
                      </a:lnTo>
                      <a:lnTo>
                        <a:pt x="0" y="104"/>
                      </a:lnTo>
                      <a:lnTo>
                        <a:pt x="0" y="104"/>
                      </a:lnTo>
                      <a:lnTo>
                        <a:pt x="0" y="106"/>
                      </a:lnTo>
                      <a:lnTo>
                        <a:pt x="0" y="106"/>
                      </a:lnTo>
                      <a:lnTo>
                        <a:pt x="2" y="106"/>
                      </a:lnTo>
                      <a:lnTo>
                        <a:pt x="2" y="106"/>
                      </a:lnTo>
                      <a:lnTo>
                        <a:pt x="6" y="108"/>
                      </a:lnTo>
                      <a:lnTo>
                        <a:pt x="6" y="108"/>
                      </a:lnTo>
                      <a:lnTo>
                        <a:pt x="12" y="112"/>
                      </a:lnTo>
                      <a:lnTo>
                        <a:pt x="12" y="112"/>
                      </a:lnTo>
                      <a:lnTo>
                        <a:pt x="20" y="114"/>
                      </a:lnTo>
                      <a:lnTo>
                        <a:pt x="20" y="114"/>
                      </a:lnTo>
                      <a:lnTo>
                        <a:pt x="30" y="114"/>
                      </a:lnTo>
                      <a:lnTo>
                        <a:pt x="30" y="114"/>
                      </a:lnTo>
                      <a:lnTo>
                        <a:pt x="40" y="114"/>
                      </a:lnTo>
                      <a:lnTo>
                        <a:pt x="48" y="112"/>
                      </a:lnTo>
                      <a:lnTo>
                        <a:pt x="48" y="112"/>
                      </a:lnTo>
                      <a:lnTo>
                        <a:pt x="56" y="110"/>
                      </a:lnTo>
                      <a:lnTo>
                        <a:pt x="62" y="106"/>
                      </a:lnTo>
                      <a:lnTo>
                        <a:pt x="62" y="106"/>
                      </a:lnTo>
                      <a:lnTo>
                        <a:pt x="66" y="100"/>
                      </a:lnTo>
                      <a:lnTo>
                        <a:pt x="70" y="94"/>
                      </a:lnTo>
                      <a:lnTo>
                        <a:pt x="70" y="94"/>
                      </a:lnTo>
                      <a:lnTo>
                        <a:pt x="72" y="88"/>
                      </a:lnTo>
                      <a:lnTo>
                        <a:pt x="74" y="80"/>
                      </a:lnTo>
                      <a:lnTo>
                        <a:pt x="74" y="80"/>
                      </a:lnTo>
                      <a:lnTo>
                        <a:pt x="72" y="70"/>
                      </a:lnTo>
                      <a:lnTo>
                        <a:pt x="72"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1" name="Freeform 27"/>
                <p:cNvSpPr>
                  <a:spLocks noEditPoints="1"/>
                </p:cNvSpPr>
                <p:nvPr/>
              </p:nvSpPr>
              <p:spPr bwMode="auto">
                <a:xfrm>
                  <a:off x="4541" y="4603"/>
                  <a:ext cx="78" cy="114"/>
                </a:xfrm>
                <a:custGeom>
                  <a:avLst/>
                  <a:gdLst>
                    <a:gd name="T0" fmla="*/ 74 w 78"/>
                    <a:gd name="T1" fmla="*/ 56 h 114"/>
                    <a:gd name="T2" fmla="*/ 66 w 78"/>
                    <a:gd name="T3" fmla="*/ 48 h 114"/>
                    <a:gd name="T4" fmla="*/ 54 w 78"/>
                    <a:gd name="T5" fmla="*/ 42 h 114"/>
                    <a:gd name="T6" fmla="*/ 38 w 78"/>
                    <a:gd name="T7" fmla="*/ 42 h 114"/>
                    <a:gd name="T8" fmla="*/ 32 w 78"/>
                    <a:gd name="T9" fmla="*/ 44 h 114"/>
                    <a:gd name="T10" fmla="*/ 22 w 78"/>
                    <a:gd name="T11" fmla="*/ 48 h 114"/>
                    <a:gd name="T12" fmla="*/ 24 w 78"/>
                    <a:gd name="T13" fmla="*/ 36 h 114"/>
                    <a:gd name="T14" fmla="*/ 32 w 78"/>
                    <a:gd name="T15" fmla="*/ 22 h 114"/>
                    <a:gd name="T16" fmla="*/ 42 w 78"/>
                    <a:gd name="T17" fmla="*/ 18 h 114"/>
                    <a:gd name="T18" fmla="*/ 56 w 78"/>
                    <a:gd name="T19" fmla="*/ 16 h 114"/>
                    <a:gd name="T20" fmla="*/ 60 w 78"/>
                    <a:gd name="T21" fmla="*/ 18 h 114"/>
                    <a:gd name="T22" fmla="*/ 68 w 78"/>
                    <a:gd name="T23" fmla="*/ 20 h 114"/>
                    <a:gd name="T24" fmla="*/ 68 w 78"/>
                    <a:gd name="T25" fmla="*/ 20 h 114"/>
                    <a:gd name="T26" fmla="*/ 70 w 78"/>
                    <a:gd name="T27" fmla="*/ 16 h 114"/>
                    <a:gd name="T28" fmla="*/ 70 w 78"/>
                    <a:gd name="T29" fmla="*/ 10 h 114"/>
                    <a:gd name="T30" fmla="*/ 70 w 78"/>
                    <a:gd name="T31" fmla="*/ 6 h 114"/>
                    <a:gd name="T32" fmla="*/ 70 w 78"/>
                    <a:gd name="T33" fmla="*/ 4 h 114"/>
                    <a:gd name="T34" fmla="*/ 66 w 78"/>
                    <a:gd name="T35" fmla="*/ 2 h 114"/>
                    <a:gd name="T36" fmla="*/ 62 w 78"/>
                    <a:gd name="T37" fmla="*/ 0 h 114"/>
                    <a:gd name="T38" fmla="*/ 48 w 78"/>
                    <a:gd name="T39" fmla="*/ 0 h 114"/>
                    <a:gd name="T40" fmla="*/ 30 w 78"/>
                    <a:gd name="T41" fmla="*/ 2 h 114"/>
                    <a:gd name="T42" fmla="*/ 18 w 78"/>
                    <a:gd name="T43" fmla="*/ 10 h 114"/>
                    <a:gd name="T44" fmla="*/ 10 w 78"/>
                    <a:gd name="T45" fmla="*/ 20 h 114"/>
                    <a:gd name="T46" fmla="*/ 4 w 78"/>
                    <a:gd name="T47" fmla="*/ 34 h 114"/>
                    <a:gd name="T48" fmla="*/ 0 w 78"/>
                    <a:gd name="T49" fmla="*/ 62 h 114"/>
                    <a:gd name="T50" fmla="*/ 2 w 78"/>
                    <a:gd name="T51" fmla="*/ 76 h 114"/>
                    <a:gd name="T52" fmla="*/ 8 w 78"/>
                    <a:gd name="T53" fmla="*/ 100 h 114"/>
                    <a:gd name="T54" fmla="*/ 14 w 78"/>
                    <a:gd name="T55" fmla="*/ 108 h 114"/>
                    <a:gd name="T56" fmla="*/ 38 w 78"/>
                    <a:gd name="T57" fmla="*/ 114 h 114"/>
                    <a:gd name="T58" fmla="*/ 54 w 78"/>
                    <a:gd name="T59" fmla="*/ 112 h 114"/>
                    <a:gd name="T60" fmla="*/ 68 w 78"/>
                    <a:gd name="T61" fmla="*/ 104 h 114"/>
                    <a:gd name="T62" fmla="*/ 74 w 78"/>
                    <a:gd name="T63" fmla="*/ 90 h 114"/>
                    <a:gd name="T64" fmla="*/ 78 w 78"/>
                    <a:gd name="T65" fmla="*/ 76 h 114"/>
                    <a:gd name="T66" fmla="*/ 76 w 78"/>
                    <a:gd name="T67" fmla="*/ 62 h 114"/>
                    <a:gd name="T68" fmla="*/ 52 w 78"/>
                    <a:gd name="T69" fmla="*/ 92 h 114"/>
                    <a:gd name="T70" fmla="*/ 46 w 78"/>
                    <a:gd name="T71" fmla="*/ 96 h 114"/>
                    <a:gd name="T72" fmla="*/ 32 w 78"/>
                    <a:gd name="T73" fmla="*/ 96 h 114"/>
                    <a:gd name="T74" fmla="*/ 28 w 78"/>
                    <a:gd name="T75" fmla="*/ 90 h 114"/>
                    <a:gd name="T76" fmla="*/ 24 w 78"/>
                    <a:gd name="T77" fmla="*/ 66 h 114"/>
                    <a:gd name="T78" fmla="*/ 26 w 78"/>
                    <a:gd name="T79" fmla="*/ 62 h 114"/>
                    <a:gd name="T80" fmla="*/ 36 w 78"/>
                    <a:gd name="T81" fmla="*/ 60 h 114"/>
                    <a:gd name="T82" fmla="*/ 40 w 78"/>
                    <a:gd name="T83" fmla="*/ 60 h 114"/>
                    <a:gd name="T84" fmla="*/ 52 w 78"/>
                    <a:gd name="T85" fmla="*/ 64 h 114"/>
                    <a:gd name="T86" fmla="*/ 54 w 78"/>
                    <a:gd name="T87" fmla="*/ 70 h 114"/>
                    <a:gd name="T88" fmla="*/ 54 w 78"/>
                    <a:gd name="T8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114">
                      <a:moveTo>
                        <a:pt x="76" y="62"/>
                      </a:moveTo>
                      <a:lnTo>
                        <a:pt x="76" y="62"/>
                      </a:lnTo>
                      <a:lnTo>
                        <a:pt x="74" y="56"/>
                      </a:lnTo>
                      <a:lnTo>
                        <a:pt x="70" y="52"/>
                      </a:lnTo>
                      <a:lnTo>
                        <a:pt x="70" y="52"/>
                      </a:lnTo>
                      <a:lnTo>
                        <a:pt x="66" y="48"/>
                      </a:lnTo>
                      <a:lnTo>
                        <a:pt x="60" y="44"/>
                      </a:lnTo>
                      <a:lnTo>
                        <a:pt x="60" y="44"/>
                      </a:lnTo>
                      <a:lnTo>
                        <a:pt x="54" y="42"/>
                      </a:lnTo>
                      <a:lnTo>
                        <a:pt x="46" y="42"/>
                      </a:lnTo>
                      <a:lnTo>
                        <a:pt x="46" y="42"/>
                      </a:lnTo>
                      <a:lnTo>
                        <a:pt x="38" y="42"/>
                      </a:lnTo>
                      <a:lnTo>
                        <a:pt x="38" y="42"/>
                      </a:lnTo>
                      <a:lnTo>
                        <a:pt x="32" y="44"/>
                      </a:lnTo>
                      <a:lnTo>
                        <a:pt x="32" y="44"/>
                      </a:lnTo>
                      <a:lnTo>
                        <a:pt x="26" y="46"/>
                      </a:lnTo>
                      <a:lnTo>
                        <a:pt x="26" y="46"/>
                      </a:lnTo>
                      <a:lnTo>
                        <a:pt x="22" y="48"/>
                      </a:lnTo>
                      <a:lnTo>
                        <a:pt x="22" y="48"/>
                      </a:lnTo>
                      <a:lnTo>
                        <a:pt x="24" y="36"/>
                      </a:lnTo>
                      <a:lnTo>
                        <a:pt x="24" y="36"/>
                      </a:lnTo>
                      <a:lnTo>
                        <a:pt x="28" y="26"/>
                      </a:lnTo>
                      <a:lnTo>
                        <a:pt x="28" y="26"/>
                      </a:lnTo>
                      <a:lnTo>
                        <a:pt x="32" y="22"/>
                      </a:lnTo>
                      <a:lnTo>
                        <a:pt x="36" y="20"/>
                      </a:lnTo>
                      <a:lnTo>
                        <a:pt x="36" y="20"/>
                      </a:lnTo>
                      <a:lnTo>
                        <a:pt x="42" y="18"/>
                      </a:lnTo>
                      <a:lnTo>
                        <a:pt x="48" y="16"/>
                      </a:lnTo>
                      <a:lnTo>
                        <a:pt x="48" y="16"/>
                      </a:lnTo>
                      <a:lnTo>
                        <a:pt x="56" y="16"/>
                      </a:lnTo>
                      <a:lnTo>
                        <a:pt x="56" y="16"/>
                      </a:lnTo>
                      <a:lnTo>
                        <a:pt x="60" y="18"/>
                      </a:lnTo>
                      <a:lnTo>
                        <a:pt x="60" y="18"/>
                      </a:lnTo>
                      <a:lnTo>
                        <a:pt x="64" y="20"/>
                      </a:lnTo>
                      <a:lnTo>
                        <a:pt x="64" y="20"/>
                      </a:lnTo>
                      <a:lnTo>
                        <a:pt x="68" y="20"/>
                      </a:lnTo>
                      <a:lnTo>
                        <a:pt x="68" y="20"/>
                      </a:lnTo>
                      <a:lnTo>
                        <a:pt x="68" y="20"/>
                      </a:lnTo>
                      <a:lnTo>
                        <a:pt x="68" y="20"/>
                      </a:lnTo>
                      <a:lnTo>
                        <a:pt x="70" y="18"/>
                      </a:lnTo>
                      <a:lnTo>
                        <a:pt x="70" y="18"/>
                      </a:lnTo>
                      <a:lnTo>
                        <a:pt x="70" y="16"/>
                      </a:lnTo>
                      <a:lnTo>
                        <a:pt x="70" y="16"/>
                      </a:lnTo>
                      <a:lnTo>
                        <a:pt x="70" y="10"/>
                      </a:lnTo>
                      <a:lnTo>
                        <a:pt x="70" y="10"/>
                      </a:lnTo>
                      <a:lnTo>
                        <a:pt x="70" y="8"/>
                      </a:lnTo>
                      <a:lnTo>
                        <a:pt x="70" y="8"/>
                      </a:lnTo>
                      <a:lnTo>
                        <a:pt x="70" y="6"/>
                      </a:lnTo>
                      <a:lnTo>
                        <a:pt x="70" y="6"/>
                      </a:lnTo>
                      <a:lnTo>
                        <a:pt x="70" y="4"/>
                      </a:lnTo>
                      <a:lnTo>
                        <a:pt x="70" y="4"/>
                      </a:lnTo>
                      <a:lnTo>
                        <a:pt x="68" y="4"/>
                      </a:lnTo>
                      <a:lnTo>
                        <a:pt x="68" y="4"/>
                      </a:lnTo>
                      <a:lnTo>
                        <a:pt x="66" y="2"/>
                      </a:lnTo>
                      <a:lnTo>
                        <a:pt x="66" y="2"/>
                      </a:lnTo>
                      <a:lnTo>
                        <a:pt x="62" y="0"/>
                      </a:lnTo>
                      <a:lnTo>
                        <a:pt x="62" y="0"/>
                      </a:lnTo>
                      <a:lnTo>
                        <a:pt x="54" y="0"/>
                      </a:lnTo>
                      <a:lnTo>
                        <a:pt x="54" y="0"/>
                      </a:lnTo>
                      <a:lnTo>
                        <a:pt x="48" y="0"/>
                      </a:lnTo>
                      <a:lnTo>
                        <a:pt x="48" y="0"/>
                      </a:lnTo>
                      <a:lnTo>
                        <a:pt x="38" y="0"/>
                      </a:lnTo>
                      <a:lnTo>
                        <a:pt x="30" y="2"/>
                      </a:lnTo>
                      <a:lnTo>
                        <a:pt x="30" y="2"/>
                      </a:lnTo>
                      <a:lnTo>
                        <a:pt x="24" y="6"/>
                      </a:lnTo>
                      <a:lnTo>
                        <a:pt x="18" y="10"/>
                      </a:lnTo>
                      <a:lnTo>
                        <a:pt x="18" y="10"/>
                      </a:lnTo>
                      <a:lnTo>
                        <a:pt x="12" y="14"/>
                      </a:lnTo>
                      <a:lnTo>
                        <a:pt x="10" y="20"/>
                      </a:lnTo>
                      <a:lnTo>
                        <a:pt x="10" y="20"/>
                      </a:lnTo>
                      <a:lnTo>
                        <a:pt x="4" y="34"/>
                      </a:lnTo>
                      <a:lnTo>
                        <a:pt x="4" y="34"/>
                      </a:lnTo>
                      <a:lnTo>
                        <a:pt x="2" y="48"/>
                      </a:lnTo>
                      <a:lnTo>
                        <a:pt x="2" y="48"/>
                      </a:lnTo>
                      <a:lnTo>
                        <a:pt x="0" y="62"/>
                      </a:lnTo>
                      <a:lnTo>
                        <a:pt x="0" y="62"/>
                      </a:lnTo>
                      <a:lnTo>
                        <a:pt x="2" y="76"/>
                      </a:lnTo>
                      <a:lnTo>
                        <a:pt x="2" y="76"/>
                      </a:lnTo>
                      <a:lnTo>
                        <a:pt x="4" y="88"/>
                      </a:lnTo>
                      <a:lnTo>
                        <a:pt x="4" y="88"/>
                      </a:lnTo>
                      <a:lnTo>
                        <a:pt x="8" y="100"/>
                      </a:lnTo>
                      <a:lnTo>
                        <a:pt x="8" y="100"/>
                      </a:lnTo>
                      <a:lnTo>
                        <a:pt x="14" y="108"/>
                      </a:lnTo>
                      <a:lnTo>
                        <a:pt x="14" y="108"/>
                      </a:lnTo>
                      <a:lnTo>
                        <a:pt x="24" y="112"/>
                      </a:lnTo>
                      <a:lnTo>
                        <a:pt x="24" y="112"/>
                      </a:lnTo>
                      <a:lnTo>
                        <a:pt x="38" y="114"/>
                      </a:lnTo>
                      <a:lnTo>
                        <a:pt x="38" y="114"/>
                      </a:lnTo>
                      <a:lnTo>
                        <a:pt x="48" y="114"/>
                      </a:lnTo>
                      <a:lnTo>
                        <a:pt x="54" y="112"/>
                      </a:lnTo>
                      <a:lnTo>
                        <a:pt x="54" y="112"/>
                      </a:lnTo>
                      <a:lnTo>
                        <a:pt x="62" y="108"/>
                      </a:lnTo>
                      <a:lnTo>
                        <a:pt x="68" y="104"/>
                      </a:lnTo>
                      <a:lnTo>
                        <a:pt x="68" y="104"/>
                      </a:lnTo>
                      <a:lnTo>
                        <a:pt x="72" y="98"/>
                      </a:lnTo>
                      <a:lnTo>
                        <a:pt x="74" y="90"/>
                      </a:lnTo>
                      <a:lnTo>
                        <a:pt x="74" y="90"/>
                      </a:lnTo>
                      <a:lnTo>
                        <a:pt x="76" y="84"/>
                      </a:lnTo>
                      <a:lnTo>
                        <a:pt x="78" y="76"/>
                      </a:lnTo>
                      <a:lnTo>
                        <a:pt x="78" y="76"/>
                      </a:lnTo>
                      <a:lnTo>
                        <a:pt x="76" y="62"/>
                      </a:lnTo>
                      <a:lnTo>
                        <a:pt x="76" y="62"/>
                      </a:lnTo>
                      <a:close/>
                      <a:moveTo>
                        <a:pt x="54" y="86"/>
                      </a:moveTo>
                      <a:lnTo>
                        <a:pt x="54" y="86"/>
                      </a:lnTo>
                      <a:lnTo>
                        <a:pt x="52" y="92"/>
                      </a:lnTo>
                      <a:lnTo>
                        <a:pt x="52" y="92"/>
                      </a:lnTo>
                      <a:lnTo>
                        <a:pt x="46" y="96"/>
                      </a:lnTo>
                      <a:lnTo>
                        <a:pt x="46" y="96"/>
                      </a:lnTo>
                      <a:lnTo>
                        <a:pt x="40" y="96"/>
                      </a:lnTo>
                      <a:lnTo>
                        <a:pt x="40" y="96"/>
                      </a:lnTo>
                      <a:lnTo>
                        <a:pt x="32" y="96"/>
                      </a:lnTo>
                      <a:lnTo>
                        <a:pt x="32" y="96"/>
                      </a:lnTo>
                      <a:lnTo>
                        <a:pt x="28" y="90"/>
                      </a:lnTo>
                      <a:lnTo>
                        <a:pt x="28" y="90"/>
                      </a:lnTo>
                      <a:lnTo>
                        <a:pt x="24" y="80"/>
                      </a:lnTo>
                      <a:lnTo>
                        <a:pt x="24" y="80"/>
                      </a:lnTo>
                      <a:lnTo>
                        <a:pt x="24" y="66"/>
                      </a:lnTo>
                      <a:lnTo>
                        <a:pt x="24" y="66"/>
                      </a:lnTo>
                      <a:lnTo>
                        <a:pt x="26" y="62"/>
                      </a:lnTo>
                      <a:lnTo>
                        <a:pt x="26" y="62"/>
                      </a:lnTo>
                      <a:lnTo>
                        <a:pt x="32" y="62"/>
                      </a:lnTo>
                      <a:lnTo>
                        <a:pt x="32" y="62"/>
                      </a:lnTo>
                      <a:lnTo>
                        <a:pt x="36" y="60"/>
                      </a:lnTo>
                      <a:lnTo>
                        <a:pt x="36" y="60"/>
                      </a:lnTo>
                      <a:lnTo>
                        <a:pt x="40" y="60"/>
                      </a:lnTo>
                      <a:lnTo>
                        <a:pt x="40" y="60"/>
                      </a:lnTo>
                      <a:lnTo>
                        <a:pt x="48" y="60"/>
                      </a:lnTo>
                      <a:lnTo>
                        <a:pt x="48" y="60"/>
                      </a:lnTo>
                      <a:lnTo>
                        <a:pt x="52" y="64"/>
                      </a:lnTo>
                      <a:lnTo>
                        <a:pt x="52" y="64"/>
                      </a:lnTo>
                      <a:lnTo>
                        <a:pt x="54" y="70"/>
                      </a:lnTo>
                      <a:lnTo>
                        <a:pt x="54" y="70"/>
                      </a:lnTo>
                      <a:lnTo>
                        <a:pt x="56" y="78"/>
                      </a:lnTo>
                      <a:lnTo>
                        <a:pt x="56" y="78"/>
                      </a:lnTo>
                      <a:lnTo>
                        <a:pt x="54" y="86"/>
                      </a:lnTo>
                      <a:lnTo>
                        <a:pt x="54"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2" name="Line 28"/>
                <p:cNvSpPr>
                  <a:spLocks noChangeShapeType="1"/>
                </p:cNvSpPr>
                <p:nvPr/>
              </p:nvSpPr>
              <p:spPr bwMode="auto">
                <a:xfrm flipV="1">
                  <a:off x="5057"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3" name="Freeform 29"/>
                <p:cNvSpPr>
                  <a:spLocks noEditPoints="1"/>
                </p:cNvSpPr>
                <p:nvPr/>
              </p:nvSpPr>
              <p:spPr bwMode="auto">
                <a:xfrm>
                  <a:off x="4971" y="4603"/>
                  <a:ext cx="82" cy="112"/>
                </a:xfrm>
                <a:custGeom>
                  <a:avLst/>
                  <a:gdLst>
                    <a:gd name="T0" fmla="*/ 82 w 82"/>
                    <a:gd name="T1" fmla="*/ 74 h 112"/>
                    <a:gd name="T2" fmla="*/ 68 w 82"/>
                    <a:gd name="T3" fmla="*/ 72 h 112"/>
                    <a:gd name="T4" fmla="*/ 68 w 82"/>
                    <a:gd name="T5" fmla="*/ 4 h 112"/>
                    <a:gd name="T6" fmla="*/ 68 w 82"/>
                    <a:gd name="T7" fmla="*/ 2 h 112"/>
                    <a:gd name="T8" fmla="*/ 66 w 82"/>
                    <a:gd name="T9" fmla="*/ 2 h 112"/>
                    <a:gd name="T10" fmla="*/ 60 w 82"/>
                    <a:gd name="T11" fmla="*/ 0 h 112"/>
                    <a:gd name="T12" fmla="*/ 52 w 82"/>
                    <a:gd name="T13" fmla="*/ 0 h 112"/>
                    <a:gd name="T14" fmla="*/ 46 w 82"/>
                    <a:gd name="T15" fmla="*/ 0 h 112"/>
                    <a:gd name="T16" fmla="*/ 42 w 82"/>
                    <a:gd name="T17" fmla="*/ 2 h 112"/>
                    <a:gd name="T18" fmla="*/ 38 w 82"/>
                    <a:gd name="T19" fmla="*/ 2 h 112"/>
                    <a:gd name="T20" fmla="*/ 2 w 82"/>
                    <a:gd name="T21" fmla="*/ 64 h 112"/>
                    <a:gd name="T22" fmla="*/ 2 w 82"/>
                    <a:gd name="T23" fmla="*/ 68 h 112"/>
                    <a:gd name="T24" fmla="*/ 0 w 82"/>
                    <a:gd name="T25" fmla="*/ 70 h 112"/>
                    <a:gd name="T26" fmla="*/ 0 w 82"/>
                    <a:gd name="T27" fmla="*/ 74 h 112"/>
                    <a:gd name="T28" fmla="*/ 0 w 82"/>
                    <a:gd name="T29" fmla="*/ 80 h 112"/>
                    <a:gd name="T30" fmla="*/ 0 w 82"/>
                    <a:gd name="T31" fmla="*/ 84 h 112"/>
                    <a:gd name="T32" fmla="*/ 0 w 82"/>
                    <a:gd name="T33" fmla="*/ 88 h 112"/>
                    <a:gd name="T34" fmla="*/ 2 w 82"/>
                    <a:gd name="T35" fmla="*/ 88 h 112"/>
                    <a:gd name="T36" fmla="*/ 4 w 82"/>
                    <a:gd name="T37" fmla="*/ 90 h 112"/>
                    <a:gd name="T38" fmla="*/ 48 w 82"/>
                    <a:gd name="T39" fmla="*/ 110 h 112"/>
                    <a:gd name="T40" fmla="*/ 48 w 82"/>
                    <a:gd name="T41" fmla="*/ 110 h 112"/>
                    <a:gd name="T42" fmla="*/ 50 w 82"/>
                    <a:gd name="T43" fmla="*/ 112 h 112"/>
                    <a:gd name="T44" fmla="*/ 52 w 82"/>
                    <a:gd name="T45" fmla="*/ 112 h 112"/>
                    <a:gd name="T46" fmla="*/ 58 w 82"/>
                    <a:gd name="T47" fmla="*/ 112 h 112"/>
                    <a:gd name="T48" fmla="*/ 64 w 82"/>
                    <a:gd name="T49" fmla="*/ 112 h 112"/>
                    <a:gd name="T50" fmla="*/ 66 w 82"/>
                    <a:gd name="T51" fmla="*/ 112 h 112"/>
                    <a:gd name="T52" fmla="*/ 68 w 82"/>
                    <a:gd name="T53" fmla="*/ 110 h 112"/>
                    <a:gd name="T54" fmla="*/ 68 w 82"/>
                    <a:gd name="T55" fmla="*/ 110 h 112"/>
                    <a:gd name="T56" fmla="*/ 78 w 82"/>
                    <a:gd name="T57" fmla="*/ 90 h 112"/>
                    <a:gd name="T58" fmla="*/ 82 w 82"/>
                    <a:gd name="T59" fmla="*/ 86 h 112"/>
                    <a:gd name="T60" fmla="*/ 82 w 82"/>
                    <a:gd name="T61" fmla="*/ 80 h 112"/>
                    <a:gd name="T62" fmla="*/ 82 w 82"/>
                    <a:gd name="T63" fmla="*/ 74 h 112"/>
                    <a:gd name="T64" fmla="*/ 48 w 82"/>
                    <a:gd name="T65" fmla="*/ 72 h 112"/>
                    <a:gd name="T66" fmla="*/ 48 w 82"/>
                    <a:gd name="T67" fmla="*/ 20 h 112"/>
                    <a:gd name="T68" fmla="*/ 48 w 82"/>
                    <a:gd name="T69" fmla="*/ 7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 h="112">
                      <a:moveTo>
                        <a:pt x="82" y="74"/>
                      </a:moveTo>
                      <a:lnTo>
                        <a:pt x="82" y="74"/>
                      </a:lnTo>
                      <a:lnTo>
                        <a:pt x="78" y="72"/>
                      </a:lnTo>
                      <a:lnTo>
                        <a:pt x="68" y="72"/>
                      </a:lnTo>
                      <a:lnTo>
                        <a:pt x="68" y="4"/>
                      </a:lnTo>
                      <a:lnTo>
                        <a:pt x="68" y="4"/>
                      </a:lnTo>
                      <a:lnTo>
                        <a:pt x="68" y="2"/>
                      </a:lnTo>
                      <a:lnTo>
                        <a:pt x="68" y="2"/>
                      </a:lnTo>
                      <a:lnTo>
                        <a:pt x="66" y="2"/>
                      </a:lnTo>
                      <a:lnTo>
                        <a:pt x="66" y="2"/>
                      </a:lnTo>
                      <a:lnTo>
                        <a:pt x="60" y="0"/>
                      </a:lnTo>
                      <a:lnTo>
                        <a:pt x="60" y="0"/>
                      </a:lnTo>
                      <a:lnTo>
                        <a:pt x="52" y="0"/>
                      </a:lnTo>
                      <a:lnTo>
                        <a:pt x="52" y="0"/>
                      </a:lnTo>
                      <a:lnTo>
                        <a:pt x="46" y="0"/>
                      </a:lnTo>
                      <a:lnTo>
                        <a:pt x="46" y="0"/>
                      </a:lnTo>
                      <a:lnTo>
                        <a:pt x="42" y="2"/>
                      </a:lnTo>
                      <a:lnTo>
                        <a:pt x="42" y="2"/>
                      </a:lnTo>
                      <a:lnTo>
                        <a:pt x="38" y="2"/>
                      </a:lnTo>
                      <a:lnTo>
                        <a:pt x="38" y="2"/>
                      </a:lnTo>
                      <a:lnTo>
                        <a:pt x="38" y="4"/>
                      </a:lnTo>
                      <a:lnTo>
                        <a:pt x="2" y="64"/>
                      </a:lnTo>
                      <a:lnTo>
                        <a:pt x="2" y="64"/>
                      </a:lnTo>
                      <a:lnTo>
                        <a:pt x="2" y="68"/>
                      </a:lnTo>
                      <a:lnTo>
                        <a:pt x="2" y="68"/>
                      </a:lnTo>
                      <a:lnTo>
                        <a:pt x="0" y="70"/>
                      </a:lnTo>
                      <a:lnTo>
                        <a:pt x="0" y="70"/>
                      </a:lnTo>
                      <a:lnTo>
                        <a:pt x="0" y="74"/>
                      </a:lnTo>
                      <a:lnTo>
                        <a:pt x="0" y="74"/>
                      </a:lnTo>
                      <a:lnTo>
                        <a:pt x="0" y="80"/>
                      </a:lnTo>
                      <a:lnTo>
                        <a:pt x="0" y="80"/>
                      </a:lnTo>
                      <a:lnTo>
                        <a:pt x="0" y="84"/>
                      </a:lnTo>
                      <a:lnTo>
                        <a:pt x="0" y="84"/>
                      </a:lnTo>
                      <a:lnTo>
                        <a:pt x="0" y="88"/>
                      </a:lnTo>
                      <a:lnTo>
                        <a:pt x="0" y="88"/>
                      </a:lnTo>
                      <a:lnTo>
                        <a:pt x="2" y="88"/>
                      </a:lnTo>
                      <a:lnTo>
                        <a:pt x="2" y="88"/>
                      </a:lnTo>
                      <a:lnTo>
                        <a:pt x="4" y="90"/>
                      </a:lnTo>
                      <a:lnTo>
                        <a:pt x="48" y="90"/>
                      </a:lnTo>
                      <a:lnTo>
                        <a:pt x="48" y="110"/>
                      </a:lnTo>
                      <a:lnTo>
                        <a:pt x="48" y="110"/>
                      </a:lnTo>
                      <a:lnTo>
                        <a:pt x="48" y="110"/>
                      </a:lnTo>
                      <a:lnTo>
                        <a:pt x="48" y="110"/>
                      </a:lnTo>
                      <a:lnTo>
                        <a:pt x="50" y="112"/>
                      </a:lnTo>
                      <a:lnTo>
                        <a:pt x="50" y="112"/>
                      </a:lnTo>
                      <a:lnTo>
                        <a:pt x="52" y="112"/>
                      </a:lnTo>
                      <a:lnTo>
                        <a:pt x="52" y="112"/>
                      </a:lnTo>
                      <a:lnTo>
                        <a:pt x="58" y="112"/>
                      </a:lnTo>
                      <a:lnTo>
                        <a:pt x="58" y="112"/>
                      </a:lnTo>
                      <a:lnTo>
                        <a:pt x="64" y="112"/>
                      </a:lnTo>
                      <a:lnTo>
                        <a:pt x="64" y="112"/>
                      </a:lnTo>
                      <a:lnTo>
                        <a:pt x="66" y="112"/>
                      </a:lnTo>
                      <a:lnTo>
                        <a:pt x="66" y="112"/>
                      </a:lnTo>
                      <a:lnTo>
                        <a:pt x="68" y="110"/>
                      </a:lnTo>
                      <a:lnTo>
                        <a:pt x="68" y="110"/>
                      </a:lnTo>
                      <a:lnTo>
                        <a:pt x="68" y="110"/>
                      </a:lnTo>
                      <a:lnTo>
                        <a:pt x="68" y="90"/>
                      </a:lnTo>
                      <a:lnTo>
                        <a:pt x="78" y="90"/>
                      </a:lnTo>
                      <a:lnTo>
                        <a:pt x="78" y="90"/>
                      </a:lnTo>
                      <a:lnTo>
                        <a:pt x="82" y="86"/>
                      </a:lnTo>
                      <a:lnTo>
                        <a:pt x="82" y="86"/>
                      </a:lnTo>
                      <a:lnTo>
                        <a:pt x="82" y="80"/>
                      </a:lnTo>
                      <a:lnTo>
                        <a:pt x="82" y="80"/>
                      </a:lnTo>
                      <a:lnTo>
                        <a:pt x="82" y="74"/>
                      </a:lnTo>
                      <a:lnTo>
                        <a:pt x="82" y="74"/>
                      </a:lnTo>
                      <a:close/>
                      <a:moveTo>
                        <a:pt x="48" y="72"/>
                      </a:moveTo>
                      <a:lnTo>
                        <a:pt x="18" y="72"/>
                      </a:lnTo>
                      <a:lnTo>
                        <a:pt x="48" y="20"/>
                      </a:lnTo>
                      <a:lnTo>
                        <a:pt x="48" y="20"/>
                      </a:lnTo>
                      <a:lnTo>
                        <a:pt x="48" y="72"/>
                      </a:lnTo>
                      <a:lnTo>
                        <a:pt x="4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4" name="Freeform 30"/>
                <p:cNvSpPr>
                  <a:spLocks/>
                </p:cNvSpPr>
                <p:nvPr/>
              </p:nvSpPr>
              <p:spPr bwMode="auto">
                <a:xfrm>
                  <a:off x="5065" y="4603"/>
                  <a:ext cx="74" cy="112"/>
                </a:xfrm>
                <a:custGeom>
                  <a:avLst/>
                  <a:gdLst>
                    <a:gd name="T0" fmla="*/ 74 w 74"/>
                    <a:gd name="T1" fmla="*/ 98 h 112"/>
                    <a:gd name="T2" fmla="*/ 74 w 74"/>
                    <a:gd name="T3" fmla="*/ 96 h 112"/>
                    <a:gd name="T4" fmla="*/ 72 w 74"/>
                    <a:gd name="T5" fmla="*/ 94 h 112"/>
                    <a:gd name="T6" fmla="*/ 26 w 74"/>
                    <a:gd name="T7" fmla="*/ 94 h 112"/>
                    <a:gd name="T8" fmla="*/ 40 w 74"/>
                    <a:gd name="T9" fmla="*/ 80 h 112"/>
                    <a:gd name="T10" fmla="*/ 56 w 74"/>
                    <a:gd name="T11" fmla="*/ 64 h 112"/>
                    <a:gd name="T12" fmla="*/ 64 w 74"/>
                    <a:gd name="T13" fmla="*/ 50 h 112"/>
                    <a:gd name="T14" fmla="*/ 68 w 74"/>
                    <a:gd name="T15" fmla="*/ 38 h 112"/>
                    <a:gd name="T16" fmla="*/ 70 w 74"/>
                    <a:gd name="T17" fmla="*/ 28 h 112"/>
                    <a:gd name="T18" fmla="*/ 68 w 74"/>
                    <a:gd name="T19" fmla="*/ 16 h 112"/>
                    <a:gd name="T20" fmla="*/ 62 w 74"/>
                    <a:gd name="T21" fmla="*/ 8 h 112"/>
                    <a:gd name="T22" fmla="*/ 56 w 74"/>
                    <a:gd name="T23" fmla="*/ 4 h 112"/>
                    <a:gd name="T24" fmla="*/ 50 w 74"/>
                    <a:gd name="T25" fmla="*/ 2 h 112"/>
                    <a:gd name="T26" fmla="*/ 36 w 74"/>
                    <a:gd name="T27" fmla="*/ 0 h 112"/>
                    <a:gd name="T28" fmla="*/ 24 w 74"/>
                    <a:gd name="T29" fmla="*/ 0 h 112"/>
                    <a:gd name="T30" fmla="*/ 16 w 74"/>
                    <a:gd name="T31" fmla="*/ 2 h 112"/>
                    <a:gd name="T32" fmla="*/ 8 w 74"/>
                    <a:gd name="T33" fmla="*/ 6 h 112"/>
                    <a:gd name="T34" fmla="*/ 4 w 74"/>
                    <a:gd name="T35" fmla="*/ 8 h 112"/>
                    <a:gd name="T36" fmla="*/ 2 w 74"/>
                    <a:gd name="T37" fmla="*/ 10 h 112"/>
                    <a:gd name="T38" fmla="*/ 2 w 74"/>
                    <a:gd name="T39" fmla="*/ 12 h 112"/>
                    <a:gd name="T40" fmla="*/ 2 w 74"/>
                    <a:gd name="T41" fmla="*/ 14 h 112"/>
                    <a:gd name="T42" fmla="*/ 2 w 74"/>
                    <a:gd name="T43" fmla="*/ 18 h 112"/>
                    <a:gd name="T44" fmla="*/ 2 w 74"/>
                    <a:gd name="T45" fmla="*/ 22 h 112"/>
                    <a:gd name="T46" fmla="*/ 2 w 74"/>
                    <a:gd name="T47" fmla="*/ 26 h 112"/>
                    <a:gd name="T48" fmla="*/ 4 w 74"/>
                    <a:gd name="T49" fmla="*/ 28 h 112"/>
                    <a:gd name="T50" fmla="*/ 4 w 74"/>
                    <a:gd name="T51" fmla="*/ 28 h 112"/>
                    <a:gd name="T52" fmla="*/ 8 w 74"/>
                    <a:gd name="T53" fmla="*/ 26 h 112"/>
                    <a:gd name="T54" fmla="*/ 12 w 74"/>
                    <a:gd name="T55" fmla="*/ 24 h 112"/>
                    <a:gd name="T56" fmla="*/ 20 w 74"/>
                    <a:gd name="T57" fmla="*/ 20 h 112"/>
                    <a:gd name="T58" fmla="*/ 28 w 74"/>
                    <a:gd name="T59" fmla="*/ 20 h 112"/>
                    <a:gd name="T60" fmla="*/ 34 w 74"/>
                    <a:gd name="T61" fmla="*/ 20 h 112"/>
                    <a:gd name="T62" fmla="*/ 40 w 74"/>
                    <a:gd name="T63" fmla="*/ 24 h 112"/>
                    <a:gd name="T64" fmla="*/ 42 w 74"/>
                    <a:gd name="T65" fmla="*/ 28 h 112"/>
                    <a:gd name="T66" fmla="*/ 42 w 74"/>
                    <a:gd name="T67" fmla="*/ 34 h 112"/>
                    <a:gd name="T68" fmla="*/ 42 w 74"/>
                    <a:gd name="T69" fmla="*/ 40 h 112"/>
                    <a:gd name="T70" fmla="*/ 40 w 74"/>
                    <a:gd name="T71" fmla="*/ 48 h 112"/>
                    <a:gd name="T72" fmla="*/ 34 w 74"/>
                    <a:gd name="T73" fmla="*/ 56 h 112"/>
                    <a:gd name="T74" fmla="*/ 24 w 74"/>
                    <a:gd name="T75" fmla="*/ 68 h 112"/>
                    <a:gd name="T76" fmla="*/ 6 w 74"/>
                    <a:gd name="T77" fmla="*/ 88 h 112"/>
                    <a:gd name="T78" fmla="*/ 2 w 74"/>
                    <a:gd name="T79" fmla="*/ 92 h 112"/>
                    <a:gd name="T80" fmla="*/ 0 w 74"/>
                    <a:gd name="T81" fmla="*/ 94 h 112"/>
                    <a:gd name="T82" fmla="*/ 0 w 74"/>
                    <a:gd name="T83" fmla="*/ 98 h 112"/>
                    <a:gd name="T84" fmla="*/ 0 w 74"/>
                    <a:gd name="T85" fmla="*/ 102 h 112"/>
                    <a:gd name="T86" fmla="*/ 0 w 74"/>
                    <a:gd name="T87" fmla="*/ 108 h 112"/>
                    <a:gd name="T88" fmla="*/ 2 w 74"/>
                    <a:gd name="T89" fmla="*/ 110 h 112"/>
                    <a:gd name="T90" fmla="*/ 4 w 74"/>
                    <a:gd name="T91" fmla="*/ 112 h 112"/>
                    <a:gd name="T92" fmla="*/ 70 w 74"/>
                    <a:gd name="T93" fmla="*/ 112 h 112"/>
                    <a:gd name="T94" fmla="*/ 72 w 74"/>
                    <a:gd name="T95" fmla="*/ 112 h 112"/>
                    <a:gd name="T96" fmla="*/ 74 w 74"/>
                    <a:gd name="T97" fmla="*/ 110 h 112"/>
                    <a:gd name="T98" fmla="*/ 74 w 74"/>
                    <a:gd name="T99" fmla="*/ 108 h 112"/>
                    <a:gd name="T100" fmla="*/ 74 w 74"/>
                    <a:gd name="T101" fmla="*/ 104 h 112"/>
                    <a:gd name="T102" fmla="*/ 74 w 74"/>
                    <a:gd name="T103" fmla="*/ 9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112">
                      <a:moveTo>
                        <a:pt x="74" y="98"/>
                      </a:moveTo>
                      <a:lnTo>
                        <a:pt x="74" y="98"/>
                      </a:lnTo>
                      <a:lnTo>
                        <a:pt x="74" y="96"/>
                      </a:lnTo>
                      <a:lnTo>
                        <a:pt x="74" y="96"/>
                      </a:lnTo>
                      <a:lnTo>
                        <a:pt x="72" y="94"/>
                      </a:lnTo>
                      <a:lnTo>
                        <a:pt x="72" y="94"/>
                      </a:lnTo>
                      <a:lnTo>
                        <a:pt x="70" y="94"/>
                      </a:lnTo>
                      <a:lnTo>
                        <a:pt x="26" y="94"/>
                      </a:lnTo>
                      <a:lnTo>
                        <a:pt x="40" y="80"/>
                      </a:lnTo>
                      <a:lnTo>
                        <a:pt x="40" y="80"/>
                      </a:lnTo>
                      <a:lnTo>
                        <a:pt x="56" y="64"/>
                      </a:lnTo>
                      <a:lnTo>
                        <a:pt x="56" y="64"/>
                      </a:lnTo>
                      <a:lnTo>
                        <a:pt x="64" y="50"/>
                      </a:lnTo>
                      <a:lnTo>
                        <a:pt x="64" y="50"/>
                      </a:lnTo>
                      <a:lnTo>
                        <a:pt x="68" y="38"/>
                      </a:lnTo>
                      <a:lnTo>
                        <a:pt x="68" y="38"/>
                      </a:lnTo>
                      <a:lnTo>
                        <a:pt x="70" y="28"/>
                      </a:lnTo>
                      <a:lnTo>
                        <a:pt x="70" y="28"/>
                      </a:lnTo>
                      <a:lnTo>
                        <a:pt x="68" y="16"/>
                      </a:lnTo>
                      <a:lnTo>
                        <a:pt x="68" y="16"/>
                      </a:lnTo>
                      <a:lnTo>
                        <a:pt x="64" y="12"/>
                      </a:lnTo>
                      <a:lnTo>
                        <a:pt x="62" y="8"/>
                      </a:lnTo>
                      <a:lnTo>
                        <a:pt x="62" y="8"/>
                      </a:lnTo>
                      <a:lnTo>
                        <a:pt x="56" y="4"/>
                      </a:lnTo>
                      <a:lnTo>
                        <a:pt x="50" y="2"/>
                      </a:lnTo>
                      <a:lnTo>
                        <a:pt x="50" y="2"/>
                      </a:lnTo>
                      <a:lnTo>
                        <a:pt x="44" y="0"/>
                      </a:lnTo>
                      <a:lnTo>
                        <a:pt x="36" y="0"/>
                      </a:lnTo>
                      <a:lnTo>
                        <a:pt x="36" y="0"/>
                      </a:lnTo>
                      <a:lnTo>
                        <a:pt x="24" y="0"/>
                      </a:lnTo>
                      <a:lnTo>
                        <a:pt x="24" y="0"/>
                      </a:lnTo>
                      <a:lnTo>
                        <a:pt x="16" y="2"/>
                      </a:lnTo>
                      <a:lnTo>
                        <a:pt x="16" y="2"/>
                      </a:lnTo>
                      <a:lnTo>
                        <a:pt x="8" y="6"/>
                      </a:lnTo>
                      <a:lnTo>
                        <a:pt x="8" y="6"/>
                      </a:lnTo>
                      <a:lnTo>
                        <a:pt x="4" y="8"/>
                      </a:lnTo>
                      <a:lnTo>
                        <a:pt x="4" y="8"/>
                      </a:lnTo>
                      <a:lnTo>
                        <a:pt x="2" y="10"/>
                      </a:lnTo>
                      <a:lnTo>
                        <a:pt x="2" y="10"/>
                      </a:lnTo>
                      <a:lnTo>
                        <a:pt x="2" y="12"/>
                      </a:lnTo>
                      <a:lnTo>
                        <a:pt x="2" y="12"/>
                      </a:lnTo>
                      <a:lnTo>
                        <a:pt x="2" y="14"/>
                      </a:lnTo>
                      <a:lnTo>
                        <a:pt x="2" y="14"/>
                      </a:lnTo>
                      <a:lnTo>
                        <a:pt x="2" y="18"/>
                      </a:lnTo>
                      <a:lnTo>
                        <a:pt x="2" y="18"/>
                      </a:lnTo>
                      <a:lnTo>
                        <a:pt x="2" y="22"/>
                      </a:lnTo>
                      <a:lnTo>
                        <a:pt x="2" y="22"/>
                      </a:lnTo>
                      <a:lnTo>
                        <a:pt x="2" y="26"/>
                      </a:lnTo>
                      <a:lnTo>
                        <a:pt x="2" y="26"/>
                      </a:lnTo>
                      <a:lnTo>
                        <a:pt x="4" y="28"/>
                      </a:lnTo>
                      <a:lnTo>
                        <a:pt x="4" y="28"/>
                      </a:lnTo>
                      <a:lnTo>
                        <a:pt x="4" y="28"/>
                      </a:lnTo>
                      <a:lnTo>
                        <a:pt x="4" y="28"/>
                      </a:lnTo>
                      <a:lnTo>
                        <a:pt x="8" y="26"/>
                      </a:lnTo>
                      <a:lnTo>
                        <a:pt x="8" y="26"/>
                      </a:lnTo>
                      <a:lnTo>
                        <a:pt x="12" y="24"/>
                      </a:lnTo>
                      <a:lnTo>
                        <a:pt x="12" y="24"/>
                      </a:lnTo>
                      <a:lnTo>
                        <a:pt x="20" y="20"/>
                      </a:lnTo>
                      <a:lnTo>
                        <a:pt x="20" y="20"/>
                      </a:lnTo>
                      <a:lnTo>
                        <a:pt x="28" y="20"/>
                      </a:lnTo>
                      <a:lnTo>
                        <a:pt x="28" y="20"/>
                      </a:lnTo>
                      <a:lnTo>
                        <a:pt x="34" y="20"/>
                      </a:lnTo>
                      <a:lnTo>
                        <a:pt x="34" y="20"/>
                      </a:lnTo>
                      <a:lnTo>
                        <a:pt x="40" y="24"/>
                      </a:lnTo>
                      <a:lnTo>
                        <a:pt x="40" y="24"/>
                      </a:lnTo>
                      <a:lnTo>
                        <a:pt x="42" y="28"/>
                      </a:lnTo>
                      <a:lnTo>
                        <a:pt x="42" y="28"/>
                      </a:lnTo>
                      <a:lnTo>
                        <a:pt x="42" y="34"/>
                      </a:lnTo>
                      <a:lnTo>
                        <a:pt x="42" y="34"/>
                      </a:lnTo>
                      <a:lnTo>
                        <a:pt x="42" y="40"/>
                      </a:lnTo>
                      <a:lnTo>
                        <a:pt x="42" y="40"/>
                      </a:lnTo>
                      <a:lnTo>
                        <a:pt x="40" y="48"/>
                      </a:lnTo>
                      <a:lnTo>
                        <a:pt x="40" y="48"/>
                      </a:lnTo>
                      <a:lnTo>
                        <a:pt x="34" y="56"/>
                      </a:lnTo>
                      <a:lnTo>
                        <a:pt x="34" y="56"/>
                      </a:lnTo>
                      <a:lnTo>
                        <a:pt x="24" y="68"/>
                      </a:lnTo>
                      <a:lnTo>
                        <a:pt x="6" y="88"/>
                      </a:lnTo>
                      <a:lnTo>
                        <a:pt x="6" y="88"/>
                      </a:lnTo>
                      <a:lnTo>
                        <a:pt x="2" y="92"/>
                      </a:lnTo>
                      <a:lnTo>
                        <a:pt x="2" y="92"/>
                      </a:lnTo>
                      <a:lnTo>
                        <a:pt x="0" y="94"/>
                      </a:lnTo>
                      <a:lnTo>
                        <a:pt x="0" y="94"/>
                      </a:lnTo>
                      <a:lnTo>
                        <a:pt x="0" y="98"/>
                      </a:lnTo>
                      <a:lnTo>
                        <a:pt x="0" y="98"/>
                      </a:lnTo>
                      <a:lnTo>
                        <a:pt x="0" y="102"/>
                      </a:lnTo>
                      <a:lnTo>
                        <a:pt x="0" y="102"/>
                      </a:lnTo>
                      <a:lnTo>
                        <a:pt x="0" y="108"/>
                      </a:lnTo>
                      <a:lnTo>
                        <a:pt x="0" y="108"/>
                      </a:lnTo>
                      <a:lnTo>
                        <a:pt x="2" y="110"/>
                      </a:lnTo>
                      <a:lnTo>
                        <a:pt x="2" y="110"/>
                      </a:lnTo>
                      <a:lnTo>
                        <a:pt x="4" y="112"/>
                      </a:lnTo>
                      <a:lnTo>
                        <a:pt x="4" y="112"/>
                      </a:lnTo>
                      <a:lnTo>
                        <a:pt x="6" y="112"/>
                      </a:lnTo>
                      <a:lnTo>
                        <a:pt x="70" y="112"/>
                      </a:lnTo>
                      <a:lnTo>
                        <a:pt x="70" y="112"/>
                      </a:lnTo>
                      <a:lnTo>
                        <a:pt x="72" y="112"/>
                      </a:lnTo>
                      <a:lnTo>
                        <a:pt x="72" y="112"/>
                      </a:lnTo>
                      <a:lnTo>
                        <a:pt x="74" y="110"/>
                      </a:lnTo>
                      <a:lnTo>
                        <a:pt x="74" y="110"/>
                      </a:lnTo>
                      <a:lnTo>
                        <a:pt x="74" y="108"/>
                      </a:lnTo>
                      <a:lnTo>
                        <a:pt x="74" y="108"/>
                      </a:lnTo>
                      <a:lnTo>
                        <a:pt x="74" y="104"/>
                      </a:lnTo>
                      <a:lnTo>
                        <a:pt x="74" y="104"/>
                      </a:lnTo>
                      <a:lnTo>
                        <a:pt x="74" y="98"/>
                      </a:lnTo>
                      <a:lnTo>
                        <a:pt x="74"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5" name="Line 31"/>
                <p:cNvSpPr>
                  <a:spLocks noChangeShapeType="1"/>
                </p:cNvSpPr>
                <p:nvPr/>
              </p:nvSpPr>
              <p:spPr bwMode="auto">
                <a:xfrm flipV="1">
                  <a:off x="6627"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6" name="Freeform 32"/>
                <p:cNvSpPr>
                  <a:spLocks noEditPoints="1"/>
                </p:cNvSpPr>
                <p:nvPr/>
              </p:nvSpPr>
              <p:spPr bwMode="auto">
                <a:xfrm>
                  <a:off x="6545" y="4603"/>
                  <a:ext cx="78" cy="114"/>
                </a:xfrm>
                <a:custGeom>
                  <a:avLst/>
                  <a:gdLst>
                    <a:gd name="T0" fmla="*/ 72 w 78"/>
                    <a:gd name="T1" fmla="*/ 56 h 114"/>
                    <a:gd name="T2" fmla="*/ 66 w 78"/>
                    <a:gd name="T3" fmla="*/ 48 h 114"/>
                    <a:gd name="T4" fmla="*/ 54 w 78"/>
                    <a:gd name="T5" fmla="*/ 42 h 114"/>
                    <a:gd name="T6" fmla="*/ 38 w 78"/>
                    <a:gd name="T7" fmla="*/ 42 h 114"/>
                    <a:gd name="T8" fmla="*/ 32 w 78"/>
                    <a:gd name="T9" fmla="*/ 44 h 114"/>
                    <a:gd name="T10" fmla="*/ 22 w 78"/>
                    <a:gd name="T11" fmla="*/ 48 h 114"/>
                    <a:gd name="T12" fmla="*/ 24 w 78"/>
                    <a:gd name="T13" fmla="*/ 36 h 114"/>
                    <a:gd name="T14" fmla="*/ 32 w 78"/>
                    <a:gd name="T15" fmla="*/ 22 h 114"/>
                    <a:gd name="T16" fmla="*/ 42 w 78"/>
                    <a:gd name="T17" fmla="*/ 18 h 114"/>
                    <a:gd name="T18" fmla="*/ 56 w 78"/>
                    <a:gd name="T19" fmla="*/ 16 h 114"/>
                    <a:gd name="T20" fmla="*/ 60 w 78"/>
                    <a:gd name="T21" fmla="*/ 18 h 114"/>
                    <a:gd name="T22" fmla="*/ 68 w 78"/>
                    <a:gd name="T23" fmla="*/ 20 h 114"/>
                    <a:gd name="T24" fmla="*/ 68 w 78"/>
                    <a:gd name="T25" fmla="*/ 20 h 114"/>
                    <a:gd name="T26" fmla="*/ 70 w 78"/>
                    <a:gd name="T27" fmla="*/ 16 h 114"/>
                    <a:gd name="T28" fmla="*/ 70 w 78"/>
                    <a:gd name="T29" fmla="*/ 10 h 114"/>
                    <a:gd name="T30" fmla="*/ 70 w 78"/>
                    <a:gd name="T31" fmla="*/ 6 h 114"/>
                    <a:gd name="T32" fmla="*/ 70 w 78"/>
                    <a:gd name="T33" fmla="*/ 4 h 114"/>
                    <a:gd name="T34" fmla="*/ 66 w 78"/>
                    <a:gd name="T35" fmla="*/ 2 h 114"/>
                    <a:gd name="T36" fmla="*/ 60 w 78"/>
                    <a:gd name="T37" fmla="*/ 0 h 114"/>
                    <a:gd name="T38" fmla="*/ 48 w 78"/>
                    <a:gd name="T39" fmla="*/ 0 h 114"/>
                    <a:gd name="T40" fmla="*/ 30 w 78"/>
                    <a:gd name="T41" fmla="*/ 2 h 114"/>
                    <a:gd name="T42" fmla="*/ 18 w 78"/>
                    <a:gd name="T43" fmla="*/ 10 h 114"/>
                    <a:gd name="T44" fmla="*/ 8 w 78"/>
                    <a:gd name="T45" fmla="*/ 20 h 114"/>
                    <a:gd name="T46" fmla="*/ 4 w 78"/>
                    <a:gd name="T47" fmla="*/ 34 h 114"/>
                    <a:gd name="T48" fmla="*/ 0 w 78"/>
                    <a:gd name="T49" fmla="*/ 62 h 114"/>
                    <a:gd name="T50" fmla="*/ 0 w 78"/>
                    <a:gd name="T51" fmla="*/ 76 h 114"/>
                    <a:gd name="T52" fmla="*/ 8 w 78"/>
                    <a:gd name="T53" fmla="*/ 100 h 114"/>
                    <a:gd name="T54" fmla="*/ 14 w 78"/>
                    <a:gd name="T55" fmla="*/ 108 h 114"/>
                    <a:gd name="T56" fmla="*/ 38 w 78"/>
                    <a:gd name="T57" fmla="*/ 114 h 114"/>
                    <a:gd name="T58" fmla="*/ 54 w 78"/>
                    <a:gd name="T59" fmla="*/ 112 h 114"/>
                    <a:gd name="T60" fmla="*/ 66 w 78"/>
                    <a:gd name="T61" fmla="*/ 104 h 114"/>
                    <a:gd name="T62" fmla="*/ 74 w 78"/>
                    <a:gd name="T63" fmla="*/ 90 h 114"/>
                    <a:gd name="T64" fmla="*/ 78 w 78"/>
                    <a:gd name="T65" fmla="*/ 76 h 114"/>
                    <a:gd name="T66" fmla="*/ 76 w 78"/>
                    <a:gd name="T67" fmla="*/ 62 h 114"/>
                    <a:gd name="T68" fmla="*/ 50 w 78"/>
                    <a:gd name="T69" fmla="*/ 92 h 114"/>
                    <a:gd name="T70" fmla="*/ 46 w 78"/>
                    <a:gd name="T71" fmla="*/ 96 h 114"/>
                    <a:gd name="T72" fmla="*/ 32 w 78"/>
                    <a:gd name="T73" fmla="*/ 96 h 114"/>
                    <a:gd name="T74" fmla="*/ 26 w 78"/>
                    <a:gd name="T75" fmla="*/ 90 h 114"/>
                    <a:gd name="T76" fmla="*/ 22 w 78"/>
                    <a:gd name="T77" fmla="*/ 66 h 114"/>
                    <a:gd name="T78" fmla="*/ 26 w 78"/>
                    <a:gd name="T79" fmla="*/ 62 h 114"/>
                    <a:gd name="T80" fmla="*/ 36 w 78"/>
                    <a:gd name="T81" fmla="*/ 60 h 114"/>
                    <a:gd name="T82" fmla="*/ 40 w 78"/>
                    <a:gd name="T83" fmla="*/ 60 h 114"/>
                    <a:gd name="T84" fmla="*/ 52 w 78"/>
                    <a:gd name="T85" fmla="*/ 64 h 114"/>
                    <a:gd name="T86" fmla="*/ 54 w 78"/>
                    <a:gd name="T87" fmla="*/ 70 h 114"/>
                    <a:gd name="T88" fmla="*/ 54 w 78"/>
                    <a:gd name="T8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114">
                      <a:moveTo>
                        <a:pt x="76" y="62"/>
                      </a:moveTo>
                      <a:lnTo>
                        <a:pt x="76" y="62"/>
                      </a:lnTo>
                      <a:lnTo>
                        <a:pt x="72" y="56"/>
                      </a:lnTo>
                      <a:lnTo>
                        <a:pt x="70" y="52"/>
                      </a:lnTo>
                      <a:lnTo>
                        <a:pt x="70" y="52"/>
                      </a:lnTo>
                      <a:lnTo>
                        <a:pt x="66" y="48"/>
                      </a:lnTo>
                      <a:lnTo>
                        <a:pt x="60" y="44"/>
                      </a:lnTo>
                      <a:lnTo>
                        <a:pt x="60" y="44"/>
                      </a:lnTo>
                      <a:lnTo>
                        <a:pt x="54" y="42"/>
                      </a:lnTo>
                      <a:lnTo>
                        <a:pt x="46" y="42"/>
                      </a:lnTo>
                      <a:lnTo>
                        <a:pt x="46" y="42"/>
                      </a:lnTo>
                      <a:lnTo>
                        <a:pt x="38" y="42"/>
                      </a:lnTo>
                      <a:lnTo>
                        <a:pt x="38" y="42"/>
                      </a:lnTo>
                      <a:lnTo>
                        <a:pt x="32" y="44"/>
                      </a:lnTo>
                      <a:lnTo>
                        <a:pt x="32" y="44"/>
                      </a:lnTo>
                      <a:lnTo>
                        <a:pt x="26" y="46"/>
                      </a:lnTo>
                      <a:lnTo>
                        <a:pt x="26" y="46"/>
                      </a:lnTo>
                      <a:lnTo>
                        <a:pt x="22" y="48"/>
                      </a:lnTo>
                      <a:lnTo>
                        <a:pt x="22" y="48"/>
                      </a:lnTo>
                      <a:lnTo>
                        <a:pt x="24" y="36"/>
                      </a:lnTo>
                      <a:lnTo>
                        <a:pt x="24" y="36"/>
                      </a:lnTo>
                      <a:lnTo>
                        <a:pt x="28" y="26"/>
                      </a:lnTo>
                      <a:lnTo>
                        <a:pt x="28" y="26"/>
                      </a:lnTo>
                      <a:lnTo>
                        <a:pt x="32" y="22"/>
                      </a:lnTo>
                      <a:lnTo>
                        <a:pt x="36" y="20"/>
                      </a:lnTo>
                      <a:lnTo>
                        <a:pt x="36" y="20"/>
                      </a:lnTo>
                      <a:lnTo>
                        <a:pt x="42" y="18"/>
                      </a:lnTo>
                      <a:lnTo>
                        <a:pt x="48" y="16"/>
                      </a:lnTo>
                      <a:lnTo>
                        <a:pt x="48" y="16"/>
                      </a:lnTo>
                      <a:lnTo>
                        <a:pt x="56" y="16"/>
                      </a:lnTo>
                      <a:lnTo>
                        <a:pt x="56" y="16"/>
                      </a:lnTo>
                      <a:lnTo>
                        <a:pt x="60" y="18"/>
                      </a:lnTo>
                      <a:lnTo>
                        <a:pt x="60" y="18"/>
                      </a:lnTo>
                      <a:lnTo>
                        <a:pt x="64" y="20"/>
                      </a:lnTo>
                      <a:lnTo>
                        <a:pt x="64" y="20"/>
                      </a:lnTo>
                      <a:lnTo>
                        <a:pt x="68" y="20"/>
                      </a:lnTo>
                      <a:lnTo>
                        <a:pt x="68" y="20"/>
                      </a:lnTo>
                      <a:lnTo>
                        <a:pt x="68" y="20"/>
                      </a:lnTo>
                      <a:lnTo>
                        <a:pt x="68" y="20"/>
                      </a:lnTo>
                      <a:lnTo>
                        <a:pt x="70" y="18"/>
                      </a:lnTo>
                      <a:lnTo>
                        <a:pt x="70" y="18"/>
                      </a:lnTo>
                      <a:lnTo>
                        <a:pt x="70" y="16"/>
                      </a:lnTo>
                      <a:lnTo>
                        <a:pt x="70" y="16"/>
                      </a:lnTo>
                      <a:lnTo>
                        <a:pt x="70" y="10"/>
                      </a:lnTo>
                      <a:lnTo>
                        <a:pt x="70" y="10"/>
                      </a:lnTo>
                      <a:lnTo>
                        <a:pt x="70" y="8"/>
                      </a:lnTo>
                      <a:lnTo>
                        <a:pt x="70" y="8"/>
                      </a:lnTo>
                      <a:lnTo>
                        <a:pt x="70" y="6"/>
                      </a:lnTo>
                      <a:lnTo>
                        <a:pt x="70" y="6"/>
                      </a:lnTo>
                      <a:lnTo>
                        <a:pt x="70" y="4"/>
                      </a:lnTo>
                      <a:lnTo>
                        <a:pt x="70" y="4"/>
                      </a:lnTo>
                      <a:lnTo>
                        <a:pt x="68" y="4"/>
                      </a:lnTo>
                      <a:lnTo>
                        <a:pt x="68" y="4"/>
                      </a:lnTo>
                      <a:lnTo>
                        <a:pt x="66" y="2"/>
                      </a:lnTo>
                      <a:lnTo>
                        <a:pt x="66" y="2"/>
                      </a:lnTo>
                      <a:lnTo>
                        <a:pt x="60" y="0"/>
                      </a:lnTo>
                      <a:lnTo>
                        <a:pt x="60" y="0"/>
                      </a:lnTo>
                      <a:lnTo>
                        <a:pt x="54" y="0"/>
                      </a:lnTo>
                      <a:lnTo>
                        <a:pt x="54" y="0"/>
                      </a:lnTo>
                      <a:lnTo>
                        <a:pt x="48" y="0"/>
                      </a:lnTo>
                      <a:lnTo>
                        <a:pt x="48" y="0"/>
                      </a:lnTo>
                      <a:lnTo>
                        <a:pt x="38" y="0"/>
                      </a:lnTo>
                      <a:lnTo>
                        <a:pt x="30" y="2"/>
                      </a:lnTo>
                      <a:lnTo>
                        <a:pt x="30" y="2"/>
                      </a:lnTo>
                      <a:lnTo>
                        <a:pt x="24" y="6"/>
                      </a:lnTo>
                      <a:lnTo>
                        <a:pt x="18" y="10"/>
                      </a:lnTo>
                      <a:lnTo>
                        <a:pt x="18" y="10"/>
                      </a:lnTo>
                      <a:lnTo>
                        <a:pt x="12" y="14"/>
                      </a:lnTo>
                      <a:lnTo>
                        <a:pt x="8" y="20"/>
                      </a:lnTo>
                      <a:lnTo>
                        <a:pt x="8" y="20"/>
                      </a:lnTo>
                      <a:lnTo>
                        <a:pt x="4" y="34"/>
                      </a:lnTo>
                      <a:lnTo>
                        <a:pt x="4" y="34"/>
                      </a:lnTo>
                      <a:lnTo>
                        <a:pt x="2" y="48"/>
                      </a:lnTo>
                      <a:lnTo>
                        <a:pt x="2" y="48"/>
                      </a:lnTo>
                      <a:lnTo>
                        <a:pt x="0" y="62"/>
                      </a:lnTo>
                      <a:lnTo>
                        <a:pt x="0" y="62"/>
                      </a:lnTo>
                      <a:lnTo>
                        <a:pt x="0" y="76"/>
                      </a:lnTo>
                      <a:lnTo>
                        <a:pt x="0" y="76"/>
                      </a:lnTo>
                      <a:lnTo>
                        <a:pt x="4" y="88"/>
                      </a:lnTo>
                      <a:lnTo>
                        <a:pt x="4" y="88"/>
                      </a:lnTo>
                      <a:lnTo>
                        <a:pt x="8" y="100"/>
                      </a:lnTo>
                      <a:lnTo>
                        <a:pt x="8" y="100"/>
                      </a:lnTo>
                      <a:lnTo>
                        <a:pt x="14" y="108"/>
                      </a:lnTo>
                      <a:lnTo>
                        <a:pt x="14" y="108"/>
                      </a:lnTo>
                      <a:lnTo>
                        <a:pt x="24" y="112"/>
                      </a:lnTo>
                      <a:lnTo>
                        <a:pt x="24" y="112"/>
                      </a:lnTo>
                      <a:lnTo>
                        <a:pt x="38" y="114"/>
                      </a:lnTo>
                      <a:lnTo>
                        <a:pt x="38" y="114"/>
                      </a:lnTo>
                      <a:lnTo>
                        <a:pt x="46" y="114"/>
                      </a:lnTo>
                      <a:lnTo>
                        <a:pt x="54" y="112"/>
                      </a:lnTo>
                      <a:lnTo>
                        <a:pt x="54" y="112"/>
                      </a:lnTo>
                      <a:lnTo>
                        <a:pt x="62" y="108"/>
                      </a:lnTo>
                      <a:lnTo>
                        <a:pt x="66" y="104"/>
                      </a:lnTo>
                      <a:lnTo>
                        <a:pt x="66" y="104"/>
                      </a:lnTo>
                      <a:lnTo>
                        <a:pt x="72" y="98"/>
                      </a:lnTo>
                      <a:lnTo>
                        <a:pt x="74" y="90"/>
                      </a:lnTo>
                      <a:lnTo>
                        <a:pt x="74" y="90"/>
                      </a:lnTo>
                      <a:lnTo>
                        <a:pt x="76" y="84"/>
                      </a:lnTo>
                      <a:lnTo>
                        <a:pt x="78" y="76"/>
                      </a:lnTo>
                      <a:lnTo>
                        <a:pt x="78" y="76"/>
                      </a:lnTo>
                      <a:lnTo>
                        <a:pt x="76" y="62"/>
                      </a:lnTo>
                      <a:lnTo>
                        <a:pt x="76" y="62"/>
                      </a:lnTo>
                      <a:close/>
                      <a:moveTo>
                        <a:pt x="54" y="86"/>
                      </a:moveTo>
                      <a:lnTo>
                        <a:pt x="54" y="86"/>
                      </a:lnTo>
                      <a:lnTo>
                        <a:pt x="50" y="92"/>
                      </a:lnTo>
                      <a:lnTo>
                        <a:pt x="50" y="92"/>
                      </a:lnTo>
                      <a:lnTo>
                        <a:pt x="46" y="96"/>
                      </a:lnTo>
                      <a:lnTo>
                        <a:pt x="46" y="96"/>
                      </a:lnTo>
                      <a:lnTo>
                        <a:pt x="38" y="96"/>
                      </a:lnTo>
                      <a:lnTo>
                        <a:pt x="38" y="96"/>
                      </a:lnTo>
                      <a:lnTo>
                        <a:pt x="32" y="96"/>
                      </a:lnTo>
                      <a:lnTo>
                        <a:pt x="32" y="96"/>
                      </a:lnTo>
                      <a:lnTo>
                        <a:pt x="26" y="90"/>
                      </a:lnTo>
                      <a:lnTo>
                        <a:pt x="26" y="90"/>
                      </a:lnTo>
                      <a:lnTo>
                        <a:pt x="24" y="80"/>
                      </a:lnTo>
                      <a:lnTo>
                        <a:pt x="24" y="80"/>
                      </a:lnTo>
                      <a:lnTo>
                        <a:pt x="22" y="66"/>
                      </a:lnTo>
                      <a:lnTo>
                        <a:pt x="22" y="66"/>
                      </a:lnTo>
                      <a:lnTo>
                        <a:pt x="26" y="62"/>
                      </a:lnTo>
                      <a:lnTo>
                        <a:pt x="26" y="62"/>
                      </a:lnTo>
                      <a:lnTo>
                        <a:pt x="30" y="62"/>
                      </a:lnTo>
                      <a:lnTo>
                        <a:pt x="30" y="62"/>
                      </a:lnTo>
                      <a:lnTo>
                        <a:pt x="36" y="60"/>
                      </a:lnTo>
                      <a:lnTo>
                        <a:pt x="36" y="60"/>
                      </a:lnTo>
                      <a:lnTo>
                        <a:pt x="40" y="60"/>
                      </a:lnTo>
                      <a:lnTo>
                        <a:pt x="40" y="60"/>
                      </a:lnTo>
                      <a:lnTo>
                        <a:pt x="48" y="60"/>
                      </a:lnTo>
                      <a:lnTo>
                        <a:pt x="48" y="60"/>
                      </a:lnTo>
                      <a:lnTo>
                        <a:pt x="52" y="64"/>
                      </a:lnTo>
                      <a:lnTo>
                        <a:pt x="52" y="64"/>
                      </a:lnTo>
                      <a:lnTo>
                        <a:pt x="54" y="70"/>
                      </a:lnTo>
                      <a:lnTo>
                        <a:pt x="54" y="70"/>
                      </a:lnTo>
                      <a:lnTo>
                        <a:pt x="54" y="78"/>
                      </a:lnTo>
                      <a:lnTo>
                        <a:pt x="54" y="78"/>
                      </a:lnTo>
                      <a:lnTo>
                        <a:pt x="54" y="86"/>
                      </a:lnTo>
                      <a:lnTo>
                        <a:pt x="54"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7" name="Freeform 33"/>
                <p:cNvSpPr>
                  <a:spLocks noEditPoints="1"/>
                </p:cNvSpPr>
                <p:nvPr/>
              </p:nvSpPr>
              <p:spPr bwMode="auto">
                <a:xfrm>
                  <a:off x="6633" y="4603"/>
                  <a:ext cx="78" cy="114"/>
                </a:xfrm>
                <a:custGeom>
                  <a:avLst/>
                  <a:gdLst>
                    <a:gd name="T0" fmla="*/ 78 w 78"/>
                    <a:gd name="T1" fmla="*/ 32 h 114"/>
                    <a:gd name="T2" fmla="*/ 72 w 78"/>
                    <a:gd name="T3" fmla="*/ 14 h 114"/>
                    <a:gd name="T4" fmla="*/ 66 w 78"/>
                    <a:gd name="T5" fmla="*/ 8 h 114"/>
                    <a:gd name="T6" fmla="*/ 60 w 78"/>
                    <a:gd name="T7" fmla="*/ 4 h 114"/>
                    <a:gd name="T8" fmla="*/ 40 w 78"/>
                    <a:gd name="T9" fmla="*/ 0 h 114"/>
                    <a:gd name="T10" fmla="*/ 30 w 78"/>
                    <a:gd name="T11" fmla="*/ 0 h 114"/>
                    <a:gd name="T12" fmla="*/ 22 w 78"/>
                    <a:gd name="T13" fmla="*/ 4 h 114"/>
                    <a:gd name="T14" fmla="*/ 8 w 78"/>
                    <a:gd name="T15" fmla="*/ 14 h 114"/>
                    <a:gd name="T16" fmla="*/ 4 w 78"/>
                    <a:gd name="T17" fmla="*/ 24 h 114"/>
                    <a:gd name="T18" fmla="*/ 2 w 78"/>
                    <a:gd name="T19" fmla="*/ 34 h 114"/>
                    <a:gd name="T20" fmla="*/ 0 w 78"/>
                    <a:gd name="T21" fmla="*/ 58 h 114"/>
                    <a:gd name="T22" fmla="*/ 2 w 78"/>
                    <a:gd name="T23" fmla="*/ 82 h 114"/>
                    <a:gd name="T24" fmla="*/ 4 w 78"/>
                    <a:gd name="T25" fmla="*/ 90 h 114"/>
                    <a:gd name="T26" fmla="*/ 8 w 78"/>
                    <a:gd name="T27" fmla="*/ 100 h 114"/>
                    <a:gd name="T28" fmla="*/ 20 w 78"/>
                    <a:gd name="T29" fmla="*/ 110 h 114"/>
                    <a:gd name="T30" fmla="*/ 28 w 78"/>
                    <a:gd name="T31" fmla="*/ 114 h 114"/>
                    <a:gd name="T32" fmla="*/ 38 w 78"/>
                    <a:gd name="T33" fmla="*/ 114 h 114"/>
                    <a:gd name="T34" fmla="*/ 58 w 78"/>
                    <a:gd name="T35" fmla="*/ 110 h 114"/>
                    <a:gd name="T36" fmla="*/ 64 w 78"/>
                    <a:gd name="T37" fmla="*/ 106 h 114"/>
                    <a:gd name="T38" fmla="*/ 70 w 78"/>
                    <a:gd name="T39" fmla="*/ 98 h 114"/>
                    <a:gd name="T40" fmla="*/ 76 w 78"/>
                    <a:gd name="T41" fmla="*/ 80 h 114"/>
                    <a:gd name="T42" fmla="*/ 78 w 78"/>
                    <a:gd name="T43" fmla="*/ 56 h 114"/>
                    <a:gd name="T44" fmla="*/ 78 w 78"/>
                    <a:gd name="T45" fmla="*/ 32 h 114"/>
                    <a:gd name="T46" fmla="*/ 56 w 78"/>
                    <a:gd name="T47" fmla="*/ 70 h 114"/>
                    <a:gd name="T48" fmla="*/ 54 w 78"/>
                    <a:gd name="T49" fmla="*/ 80 h 114"/>
                    <a:gd name="T50" fmla="*/ 52 w 78"/>
                    <a:gd name="T51" fmla="*/ 86 h 114"/>
                    <a:gd name="T52" fmla="*/ 50 w 78"/>
                    <a:gd name="T53" fmla="*/ 92 h 114"/>
                    <a:gd name="T54" fmla="*/ 44 w 78"/>
                    <a:gd name="T55" fmla="*/ 96 h 114"/>
                    <a:gd name="T56" fmla="*/ 40 w 78"/>
                    <a:gd name="T57" fmla="*/ 96 h 114"/>
                    <a:gd name="T58" fmla="*/ 32 w 78"/>
                    <a:gd name="T59" fmla="*/ 94 h 114"/>
                    <a:gd name="T60" fmla="*/ 28 w 78"/>
                    <a:gd name="T61" fmla="*/ 92 h 114"/>
                    <a:gd name="T62" fmla="*/ 26 w 78"/>
                    <a:gd name="T63" fmla="*/ 88 h 114"/>
                    <a:gd name="T64" fmla="*/ 24 w 78"/>
                    <a:gd name="T65" fmla="*/ 76 h 114"/>
                    <a:gd name="T66" fmla="*/ 22 w 78"/>
                    <a:gd name="T67" fmla="*/ 56 h 114"/>
                    <a:gd name="T68" fmla="*/ 24 w 78"/>
                    <a:gd name="T69" fmla="*/ 38 h 114"/>
                    <a:gd name="T70" fmla="*/ 26 w 78"/>
                    <a:gd name="T71" fmla="*/ 26 h 114"/>
                    <a:gd name="T72" fmla="*/ 30 w 78"/>
                    <a:gd name="T73" fmla="*/ 20 h 114"/>
                    <a:gd name="T74" fmla="*/ 34 w 78"/>
                    <a:gd name="T75" fmla="*/ 18 h 114"/>
                    <a:gd name="T76" fmla="*/ 40 w 78"/>
                    <a:gd name="T77" fmla="*/ 16 h 114"/>
                    <a:gd name="T78" fmla="*/ 44 w 78"/>
                    <a:gd name="T79" fmla="*/ 18 h 114"/>
                    <a:gd name="T80" fmla="*/ 48 w 78"/>
                    <a:gd name="T81" fmla="*/ 20 h 114"/>
                    <a:gd name="T82" fmla="*/ 52 w 78"/>
                    <a:gd name="T83" fmla="*/ 26 h 114"/>
                    <a:gd name="T84" fmla="*/ 54 w 78"/>
                    <a:gd name="T85" fmla="*/ 32 h 114"/>
                    <a:gd name="T86" fmla="*/ 56 w 78"/>
                    <a:gd name="T87" fmla="*/ 44 h 114"/>
                    <a:gd name="T88" fmla="*/ 56 w 78"/>
                    <a:gd name="T89" fmla="*/ 58 h 114"/>
                    <a:gd name="T90" fmla="*/ 56 w 78"/>
                    <a:gd name="T91" fmla="*/ 7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114">
                      <a:moveTo>
                        <a:pt x="78" y="32"/>
                      </a:moveTo>
                      <a:lnTo>
                        <a:pt x="78" y="32"/>
                      </a:lnTo>
                      <a:lnTo>
                        <a:pt x="74" y="22"/>
                      </a:lnTo>
                      <a:lnTo>
                        <a:pt x="72" y="14"/>
                      </a:lnTo>
                      <a:lnTo>
                        <a:pt x="72" y="14"/>
                      </a:lnTo>
                      <a:lnTo>
                        <a:pt x="66" y="8"/>
                      </a:lnTo>
                      <a:lnTo>
                        <a:pt x="60" y="4"/>
                      </a:lnTo>
                      <a:lnTo>
                        <a:pt x="60" y="4"/>
                      </a:lnTo>
                      <a:lnTo>
                        <a:pt x="50" y="0"/>
                      </a:lnTo>
                      <a:lnTo>
                        <a:pt x="40" y="0"/>
                      </a:lnTo>
                      <a:lnTo>
                        <a:pt x="40" y="0"/>
                      </a:lnTo>
                      <a:lnTo>
                        <a:pt x="30" y="0"/>
                      </a:lnTo>
                      <a:lnTo>
                        <a:pt x="22" y="4"/>
                      </a:lnTo>
                      <a:lnTo>
                        <a:pt x="22" y="4"/>
                      </a:lnTo>
                      <a:lnTo>
                        <a:pt x="14" y="8"/>
                      </a:lnTo>
                      <a:lnTo>
                        <a:pt x="8" y="14"/>
                      </a:lnTo>
                      <a:lnTo>
                        <a:pt x="8" y="14"/>
                      </a:lnTo>
                      <a:lnTo>
                        <a:pt x="4" y="24"/>
                      </a:lnTo>
                      <a:lnTo>
                        <a:pt x="2" y="34"/>
                      </a:lnTo>
                      <a:lnTo>
                        <a:pt x="2" y="34"/>
                      </a:lnTo>
                      <a:lnTo>
                        <a:pt x="0" y="44"/>
                      </a:lnTo>
                      <a:lnTo>
                        <a:pt x="0" y="58"/>
                      </a:lnTo>
                      <a:lnTo>
                        <a:pt x="0" y="58"/>
                      </a:lnTo>
                      <a:lnTo>
                        <a:pt x="2" y="82"/>
                      </a:lnTo>
                      <a:lnTo>
                        <a:pt x="2" y="82"/>
                      </a:lnTo>
                      <a:lnTo>
                        <a:pt x="4" y="90"/>
                      </a:lnTo>
                      <a:lnTo>
                        <a:pt x="8" y="100"/>
                      </a:lnTo>
                      <a:lnTo>
                        <a:pt x="8" y="100"/>
                      </a:lnTo>
                      <a:lnTo>
                        <a:pt x="12" y="106"/>
                      </a:lnTo>
                      <a:lnTo>
                        <a:pt x="20" y="110"/>
                      </a:lnTo>
                      <a:lnTo>
                        <a:pt x="20" y="110"/>
                      </a:lnTo>
                      <a:lnTo>
                        <a:pt x="28" y="114"/>
                      </a:lnTo>
                      <a:lnTo>
                        <a:pt x="38" y="114"/>
                      </a:lnTo>
                      <a:lnTo>
                        <a:pt x="38" y="114"/>
                      </a:lnTo>
                      <a:lnTo>
                        <a:pt x="48" y="114"/>
                      </a:lnTo>
                      <a:lnTo>
                        <a:pt x="58" y="110"/>
                      </a:lnTo>
                      <a:lnTo>
                        <a:pt x="58" y="110"/>
                      </a:lnTo>
                      <a:lnTo>
                        <a:pt x="64" y="106"/>
                      </a:lnTo>
                      <a:lnTo>
                        <a:pt x="70" y="98"/>
                      </a:lnTo>
                      <a:lnTo>
                        <a:pt x="70" y="98"/>
                      </a:lnTo>
                      <a:lnTo>
                        <a:pt x="74" y="90"/>
                      </a:lnTo>
                      <a:lnTo>
                        <a:pt x="76" y="80"/>
                      </a:lnTo>
                      <a:lnTo>
                        <a:pt x="76" y="80"/>
                      </a:lnTo>
                      <a:lnTo>
                        <a:pt x="78" y="56"/>
                      </a:lnTo>
                      <a:lnTo>
                        <a:pt x="78" y="56"/>
                      </a:lnTo>
                      <a:lnTo>
                        <a:pt x="78" y="32"/>
                      </a:lnTo>
                      <a:lnTo>
                        <a:pt x="78" y="32"/>
                      </a:lnTo>
                      <a:close/>
                      <a:moveTo>
                        <a:pt x="56" y="70"/>
                      </a:moveTo>
                      <a:lnTo>
                        <a:pt x="56" y="70"/>
                      </a:lnTo>
                      <a:lnTo>
                        <a:pt x="54" y="80"/>
                      </a:lnTo>
                      <a:lnTo>
                        <a:pt x="54" y="80"/>
                      </a:lnTo>
                      <a:lnTo>
                        <a:pt x="52" y="86"/>
                      </a:lnTo>
                      <a:lnTo>
                        <a:pt x="52" y="86"/>
                      </a:lnTo>
                      <a:lnTo>
                        <a:pt x="50" y="92"/>
                      </a:lnTo>
                      <a:lnTo>
                        <a:pt x="50" y="92"/>
                      </a:lnTo>
                      <a:lnTo>
                        <a:pt x="44" y="96"/>
                      </a:lnTo>
                      <a:lnTo>
                        <a:pt x="44" y="96"/>
                      </a:lnTo>
                      <a:lnTo>
                        <a:pt x="40" y="96"/>
                      </a:lnTo>
                      <a:lnTo>
                        <a:pt x="40" y="96"/>
                      </a:lnTo>
                      <a:lnTo>
                        <a:pt x="32" y="94"/>
                      </a:lnTo>
                      <a:lnTo>
                        <a:pt x="32" y="94"/>
                      </a:lnTo>
                      <a:lnTo>
                        <a:pt x="28" y="92"/>
                      </a:lnTo>
                      <a:lnTo>
                        <a:pt x="26" y="88"/>
                      </a:lnTo>
                      <a:lnTo>
                        <a:pt x="26" y="88"/>
                      </a:lnTo>
                      <a:lnTo>
                        <a:pt x="24" y="76"/>
                      </a:lnTo>
                      <a:lnTo>
                        <a:pt x="24" y="76"/>
                      </a:lnTo>
                      <a:lnTo>
                        <a:pt x="22" y="56"/>
                      </a:lnTo>
                      <a:lnTo>
                        <a:pt x="22" y="56"/>
                      </a:lnTo>
                      <a:lnTo>
                        <a:pt x="24" y="38"/>
                      </a:lnTo>
                      <a:lnTo>
                        <a:pt x="24" y="38"/>
                      </a:lnTo>
                      <a:lnTo>
                        <a:pt x="26" y="26"/>
                      </a:lnTo>
                      <a:lnTo>
                        <a:pt x="26" y="26"/>
                      </a:lnTo>
                      <a:lnTo>
                        <a:pt x="28" y="22"/>
                      </a:lnTo>
                      <a:lnTo>
                        <a:pt x="30" y="20"/>
                      </a:lnTo>
                      <a:lnTo>
                        <a:pt x="30" y="20"/>
                      </a:lnTo>
                      <a:lnTo>
                        <a:pt x="34" y="18"/>
                      </a:lnTo>
                      <a:lnTo>
                        <a:pt x="40" y="16"/>
                      </a:lnTo>
                      <a:lnTo>
                        <a:pt x="40" y="16"/>
                      </a:lnTo>
                      <a:lnTo>
                        <a:pt x="44" y="18"/>
                      </a:lnTo>
                      <a:lnTo>
                        <a:pt x="44" y="18"/>
                      </a:lnTo>
                      <a:lnTo>
                        <a:pt x="48" y="20"/>
                      </a:lnTo>
                      <a:lnTo>
                        <a:pt x="48" y="20"/>
                      </a:lnTo>
                      <a:lnTo>
                        <a:pt x="52" y="26"/>
                      </a:lnTo>
                      <a:lnTo>
                        <a:pt x="52" y="26"/>
                      </a:lnTo>
                      <a:lnTo>
                        <a:pt x="54" y="32"/>
                      </a:lnTo>
                      <a:lnTo>
                        <a:pt x="54" y="32"/>
                      </a:lnTo>
                      <a:lnTo>
                        <a:pt x="56" y="44"/>
                      </a:lnTo>
                      <a:lnTo>
                        <a:pt x="56" y="44"/>
                      </a:lnTo>
                      <a:lnTo>
                        <a:pt x="56" y="58"/>
                      </a:lnTo>
                      <a:lnTo>
                        <a:pt x="56" y="58"/>
                      </a:lnTo>
                      <a:lnTo>
                        <a:pt x="56" y="70"/>
                      </a:lnTo>
                      <a:lnTo>
                        <a:pt x="5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8" name="Line 34"/>
                <p:cNvSpPr>
                  <a:spLocks noChangeShapeType="1"/>
                </p:cNvSpPr>
                <p:nvPr/>
              </p:nvSpPr>
              <p:spPr bwMode="auto">
                <a:xfrm flipV="1">
                  <a:off x="5579"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9" name="Freeform 35"/>
                <p:cNvSpPr>
                  <a:spLocks noEditPoints="1"/>
                </p:cNvSpPr>
                <p:nvPr/>
              </p:nvSpPr>
              <p:spPr bwMode="auto">
                <a:xfrm>
                  <a:off x="5493" y="4603"/>
                  <a:ext cx="82" cy="112"/>
                </a:xfrm>
                <a:custGeom>
                  <a:avLst/>
                  <a:gdLst>
                    <a:gd name="T0" fmla="*/ 82 w 82"/>
                    <a:gd name="T1" fmla="*/ 74 h 112"/>
                    <a:gd name="T2" fmla="*/ 70 w 82"/>
                    <a:gd name="T3" fmla="*/ 72 h 112"/>
                    <a:gd name="T4" fmla="*/ 70 w 82"/>
                    <a:gd name="T5" fmla="*/ 4 h 112"/>
                    <a:gd name="T6" fmla="*/ 68 w 82"/>
                    <a:gd name="T7" fmla="*/ 2 h 112"/>
                    <a:gd name="T8" fmla="*/ 66 w 82"/>
                    <a:gd name="T9" fmla="*/ 2 h 112"/>
                    <a:gd name="T10" fmla="*/ 60 w 82"/>
                    <a:gd name="T11" fmla="*/ 0 h 112"/>
                    <a:gd name="T12" fmla="*/ 54 w 82"/>
                    <a:gd name="T13" fmla="*/ 0 h 112"/>
                    <a:gd name="T14" fmla="*/ 46 w 82"/>
                    <a:gd name="T15" fmla="*/ 0 h 112"/>
                    <a:gd name="T16" fmla="*/ 42 w 82"/>
                    <a:gd name="T17" fmla="*/ 2 h 112"/>
                    <a:gd name="T18" fmla="*/ 38 w 82"/>
                    <a:gd name="T19" fmla="*/ 2 h 112"/>
                    <a:gd name="T20" fmla="*/ 2 w 82"/>
                    <a:gd name="T21" fmla="*/ 64 h 112"/>
                    <a:gd name="T22" fmla="*/ 2 w 82"/>
                    <a:gd name="T23" fmla="*/ 68 h 112"/>
                    <a:gd name="T24" fmla="*/ 0 w 82"/>
                    <a:gd name="T25" fmla="*/ 70 h 112"/>
                    <a:gd name="T26" fmla="*/ 0 w 82"/>
                    <a:gd name="T27" fmla="*/ 74 h 112"/>
                    <a:gd name="T28" fmla="*/ 0 w 82"/>
                    <a:gd name="T29" fmla="*/ 80 h 112"/>
                    <a:gd name="T30" fmla="*/ 0 w 82"/>
                    <a:gd name="T31" fmla="*/ 84 h 112"/>
                    <a:gd name="T32" fmla="*/ 2 w 82"/>
                    <a:gd name="T33" fmla="*/ 88 h 112"/>
                    <a:gd name="T34" fmla="*/ 2 w 82"/>
                    <a:gd name="T35" fmla="*/ 88 h 112"/>
                    <a:gd name="T36" fmla="*/ 4 w 82"/>
                    <a:gd name="T37" fmla="*/ 90 h 112"/>
                    <a:gd name="T38" fmla="*/ 48 w 82"/>
                    <a:gd name="T39" fmla="*/ 110 h 112"/>
                    <a:gd name="T40" fmla="*/ 48 w 82"/>
                    <a:gd name="T41" fmla="*/ 110 h 112"/>
                    <a:gd name="T42" fmla="*/ 50 w 82"/>
                    <a:gd name="T43" fmla="*/ 112 h 112"/>
                    <a:gd name="T44" fmla="*/ 52 w 82"/>
                    <a:gd name="T45" fmla="*/ 112 h 112"/>
                    <a:gd name="T46" fmla="*/ 58 w 82"/>
                    <a:gd name="T47" fmla="*/ 112 h 112"/>
                    <a:gd name="T48" fmla="*/ 64 w 82"/>
                    <a:gd name="T49" fmla="*/ 112 h 112"/>
                    <a:gd name="T50" fmla="*/ 66 w 82"/>
                    <a:gd name="T51" fmla="*/ 112 h 112"/>
                    <a:gd name="T52" fmla="*/ 68 w 82"/>
                    <a:gd name="T53" fmla="*/ 110 h 112"/>
                    <a:gd name="T54" fmla="*/ 70 w 82"/>
                    <a:gd name="T55" fmla="*/ 110 h 112"/>
                    <a:gd name="T56" fmla="*/ 78 w 82"/>
                    <a:gd name="T57" fmla="*/ 90 h 112"/>
                    <a:gd name="T58" fmla="*/ 82 w 82"/>
                    <a:gd name="T59" fmla="*/ 86 h 112"/>
                    <a:gd name="T60" fmla="*/ 82 w 82"/>
                    <a:gd name="T61" fmla="*/ 80 h 112"/>
                    <a:gd name="T62" fmla="*/ 82 w 82"/>
                    <a:gd name="T63" fmla="*/ 74 h 112"/>
                    <a:gd name="T64" fmla="*/ 48 w 82"/>
                    <a:gd name="T65" fmla="*/ 72 h 112"/>
                    <a:gd name="T66" fmla="*/ 48 w 82"/>
                    <a:gd name="T67" fmla="*/ 20 h 112"/>
                    <a:gd name="T68" fmla="*/ 48 w 82"/>
                    <a:gd name="T69" fmla="*/ 7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 h="112">
                      <a:moveTo>
                        <a:pt x="82" y="74"/>
                      </a:moveTo>
                      <a:lnTo>
                        <a:pt x="82" y="74"/>
                      </a:lnTo>
                      <a:lnTo>
                        <a:pt x="78" y="72"/>
                      </a:lnTo>
                      <a:lnTo>
                        <a:pt x="70" y="72"/>
                      </a:lnTo>
                      <a:lnTo>
                        <a:pt x="70" y="4"/>
                      </a:lnTo>
                      <a:lnTo>
                        <a:pt x="70" y="4"/>
                      </a:lnTo>
                      <a:lnTo>
                        <a:pt x="68" y="2"/>
                      </a:lnTo>
                      <a:lnTo>
                        <a:pt x="68" y="2"/>
                      </a:lnTo>
                      <a:lnTo>
                        <a:pt x="66" y="2"/>
                      </a:lnTo>
                      <a:lnTo>
                        <a:pt x="66" y="2"/>
                      </a:lnTo>
                      <a:lnTo>
                        <a:pt x="60" y="0"/>
                      </a:lnTo>
                      <a:lnTo>
                        <a:pt x="60" y="0"/>
                      </a:lnTo>
                      <a:lnTo>
                        <a:pt x="54" y="0"/>
                      </a:lnTo>
                      <a:lnTo>
                        <a:pt x="54" y="0"/>
                      </a:lnTo>
                      <a:lnTo>
                        <a:pt x="46" y="0"/>
                      </a:lnTo>
                      <a:lnTo>
                        <a:pt x="46" y="0"/>
                      </a:lnTo>
                      <a:lnTo>
                        <a:pt x="42" y="2"/>
                      </a:lnTo>
                      <a:lnTo>
                        <a:pt x="42" y="2"/>
                      </a:lnTo>
                      <a:lnTo>
                        <a:pt x="38" y="2"/>
                      </a:lnTo>
                      <a:lnTo>
                        <a:pt x="38" y="2"/>
                      </a:lnTo>
                      <a:lnTo>
                        <a:pt x="38" y="4"/>
                      </a:lnTo>
                      <a:lnTo>
                        <a:pt x="2" y="64"/>
                      </a:lnTo>
                      <a:lnTo>
                        <a:pt x="2" y="64"/>
                      </a:lnTo>
                      <a:lnTo>
                        <a:pt x="2" y="68"/>
                      </a:lnTo>
                      <a:lnTo>
                        <a:pt x="2" y="68"/>
                      </a:lnTo>
                      <a:lnTo>
                        <a:pt x="0" y="70"/>
                      </a:lnTo>
                      <a:lnTo>
                        <a:pt x="0" y="70"/>
                      </a:lnTo>
                      <a:lnTo>
                        <a:pt x="0" y="74"/>
                      </a:lnTo>
                      <a:lnTo>
                        <a:pt x="0" y="74"/>
                      </a:lnTo>
                      <a:lnTo>
                        <a:pt x="0" y="80"/>
                      </a:lnTo>
                      <a:lnTo>
                        <a:pt x="0" y="80"/>
                      </a:lnTo>
                      <a:lnTo>
                        <a:pt x="0" y="84"/>
                      </a:lnTo>
                      <a:lnTo>
                        <a:pt x="0" y="84"/>
                      </a:lnTo>
                      <a:lnTo>
                        <a:pt x="2" y="88"/>
                      </a:lnTo>
                      <a:lnTo>
                        <a:pt x="2" y="88"/>
                      </a:lnTo>
                      <a:lnTo>
                        <a:pt x="2" y="88"/>
                      </a:lnTo>
                      <a:lnTo>
                        <a:pt x="2" y="88"/>
                      </a:lnTo>
                      <a:lnTo>
                        <a:pt x="4" y="90"/>
                      </a:lnTo>
                      <a:lnTo>
                        <a:pt x="48" y="90"/>
                      </a:lnTo>
                      <a:lnTo>
                        <a:pt x="48" y="110"/>
                      </a:lnTo>
                      <a:lnTo>
                        <a:pt x="48" y="110"/>
                      </a:lnTo>
                      <a:lnTo>
                        <a:pt x="48" y="110"/>
                      </a:lnTo>
                      <a:lnTo>
                        <a:pt x="48" y="110"/>
                      </a:lnTo>
                      <a:lnTo>
                        <a:pt x="50" y="112"/>
                      </a:lnTo>
                      <a:lnTo>
                        <a:pt x="50" y="112"/>
                      </a:lnTo>
                      <a:lnTo>
                        <a:pt x="52" y="112"/>
                      </a:lnTo>
                      <a:lnTo>
                        <a:pt x="52" y="112"/>
                      </a:lnTo>
                      <a:lnTo>
                        <a:pt x="58" y="112"/>
                      </a:lnTo>
                      <a:lnTo>
                        <a:pt x="58" y="112"/>
                      </a:lnTo>
                      <a:lnTo>
                        <a:pt x="64" y="112"/>
                      </a:lnTo>
                      <a:lnTo>
                        <a:pt x="64" y="112"/>
                      </a:lnTo>
                      <a:lnTo>
                        <a:pt x="66" y="112"/>
                      </a:lnTo>
                      <a:lnTo>
                        <a:pt x="66" y="112"/>
                      </a:lnTo>
                      <a:lnTo>
                        <a:pt x="68" y="110"/>
                      </a:lnTo>
                      <a:lnTo>
                        <a:pt x="68" y="110"/>
                      </a:lnTo>
                      <a:lnTo>
                        <a:pt x="70" y="110"/>
                      </a:lnTo>
                      <a:lnTo>
                        <a:pt x="70" y="90"/>
                      </a:lnTo>
                      <a:lnTo>
                        <a:pt x="78" y="90"/>
                      </a:lnTo>
                      <a:lnTo>
                        <a:pt x="78" y="90"/>
                      </a:lnTo>
                      <a:lnTo>
                        <a:pt x="82" y="86"/>
                      </a:lnTo>
                      <a:lnTo>
                        <a:pt x="82" y="86"/>
                      </a:lnTo>
                      <a:lnTo>
                        <a:pt x="82" y="80"/>
                      </a:lnTo>
                      <a:lnTo>
                        <a:pt x="82" y="80"/>
                      </a:lnTo>
                      <a:lnTo>
                        <a:pt x="82" y="74"/>
                      </a:lnTo>
                      <a:lnTo>
                        <a:pt x="82" y="74"/>
                      </a:lnTo>
                      <a:close/>
                      <a:moveTo>
                        <a:pt x="48" y="72"/>
                      </a:moveTo>
                      <a:lnTo>
                        <a:pt x="18" y="72"/>
                      </a:lnTo>
                      <a:lnTo>
                        <a:pt x="48" y="20"/>
                      </a:lnTo>
                      <a:lnTo>
                        <a:pt x="48" y="20"/>
                      </a:lnTo>
                      <a:lnTo>
                        <a:pt x="48" y="72"/>
                      </a:lnTo>
                      <a:lnTo>
                        <a:pt x="4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0" name="Freeform 36"/>
                <p:cNvSpPr>
                  <a:spLocks noEditPoints="1"/>
                </p:cNvSpPr>
                <p:nvPr/>
              </p:nvSpPr>
              <p:spPr bwMode="auto">
                <a:xfrm>
                  <a:off x="5585" y="4603"/>
                  <a:ext cx="78" cy="114"/>
                </a:xfrm>
                <a:custGeom>
                  <a:avLst/>
                  <a:gdLst>
                    <a:gd name="T0" fmla="*/ 72 w 78"/>
                    <a:gd name="T1" fmla="*/ 66 h 114"/>
                    <a:gd name="T2" fmla="*/ 66 w 78"/>
                    <a:gd name="T3" fmla="*/ 60 h 114"/>
                    <a:gd name="T4" fmla="*/ 64 w 78"/>
                    <a:gd name="T5" fmla="*/ 48 h 114"/>
                    <a:gd name="T6" fmla="*/ 70 w 78"/>
                    <a:gd name="T7" fmla="*/ 42 h 114"/>
                    <a:gd name="T8" fmla="*/ 74 w 78"/>
                    <a:gd name="T9" fmla="*/ 26 h 114"/>
                    <a:gd name="T10" fmla="*/ 72 w 78"/>
                    <a:gd name="T11" fmla="*/ 16 h 114"/>
                    <a:gd name="T12" fmla="*/ 66 w 78"/>
                    <a:gd name="T13" fmla="*/ 6 h 114"/>
                    <a:gd name="T14" fmla="*/ 56 w 78"/>
                    <a:gd name="T15" fmla="*/ 2 h 114"/>
                    <a:gd name="T16" fmla="*/ 32 w 78"/>
                    <a:gd name="T17" fmla="*/ 0 h 114"/>
                    <a:gd name="T18" fmla="*/ 18 w 78"/>
                    <a:gd name="T19" fmla="*/ 4 h 114"/>
                    <a:gd name="T20" fmla="*/ 8 w 78"/>
                    <a:gd name="T21" fmla="*/ 12 h 114"/>
                    <a:gd name="T22" fmla="*/ 4 w 78"/>
                    <a:gd name="T23" fmla="*/ 22 h 114"/>
                    <a:gd name="T24" fmla="*/ 4 w 78"/>
                    <a:gd name="T25" fmla="*/ 38 h 114"/>
                    <a:gd name="T26" fmla="*/ 8 w 78"/>
                    <a:gd name="T27" fmla="*/ 44 h 114"/>
                    <a:gd name="T28" fmla="*/ 22 w 78"/>
                    <a:gd name="T29" fmla="*/ 56 h 114"/>
                    <a:gd name="T30" fmla="*/ 12 w 78"/>
                    <a:gd name="T31" fmla="*/ 62 h 114"/>
                    <a:gd name="T32" fmla="*/ 0 w 78"/>
                    <a:gd name="T33" fmla="*/ 76 h 114"/>
                    <a:gd name="T34" fmla="*/ 0 w 78"/>
                    <a:gd name="T35" fmla="*/ 86 h 114"/>
                    <a:gd name="T36" fmla="*/ 2 w 78"/>
                    <a:gd name="T37" fmla="*/ 98 h 114"/>
                    <a:gd name="T38" fmla="*/ 10 w 78"/>
                    <a:gd name="T39" fmla="*/ 106 h 114"/>
                    <a:gd name="T40" fmla="*/ 20 w 78"/>
                    <a:gd name="T41" fmla="*/ 112 h 114"/>
                    <a:gd name="T42" fmla="*/ 56 w 78"/>
                    <a:gd name="T43" fmla="*/ 112 h 114"/>
                    <a:gd name="T44" fmla="*/ 68 w 78"/>
                    <a:gd name="T45" fmla="*/ 106 h 114"/>
                    <a:gd name="T46" fmla="*/ 76 w 78"/>
                    <a:gd name="T47" fmla="*/ 96 h 114"/>
                    <a:gd name="T48" fmla="*/ 78 w 78"/>
                    <a:gd name="T49" fmla="*/ 82 h 114"/>
                    <a:gd name="T50" fmla="*/ 76 w 78"/>
                    <a:gd name="T51" fmla="*/ 74 h 114"/>
                    <a:gd name="T52" fmla="*/ 40 w 78"/>
                    <a:gd name="T53" fmla="*/ 46 h 114"/>
                    <a:gd name="T54" fmla="*/ 32 w 78"/>
                    <a:gd name="T55" fmla="*/ 42 h 114"/>
                    <a:gd name="T56" fmla="*/ 26 w 78"/>
                    <a:gd name="T57" fmla="*/ 34 h 114"/>
                    <a:gd name="T58" fmla="*/ 24 w 78"/>
                    <a:gd name="T59" fmla="*/ 28 h 114"/>
                    <a:gd name="T60" fmla="*/ 28 w 78"/>
                    <a:gd name="T61" fmla="*/ 18 h 114"/>
                    <a:gd name="T62" fmla="*/ 38 w 78"/>
                    <a:gd name="T63" fmla="*/ 16 h 114"/>
                    <a:gd name="T64" fmla="*/ 50 w 78"/>
                    <a:gd name="T65" fmla="*/ 20 h 114"/>
                    <a:gd name="T66" fmla="*/ 52 w 78"/>
                    <a:gd name="T67" fmla="*/ 24 h 114"/>
                    <a:gd name="T68" fmla="*/ 52 w 78"/>
                    <a:gd name="T69" fmla="*/ 34 h 114"/>
                    <a:gd name="T70" fmla="*/ 52 w 78"/>
                    <a:gd name="T71" fmla="*/ 94 h 114"/>
                    <a:gd name="T72" fmla="*/ 38 w 78"/>
                    <a:gd name="T73" fmla="*/ 98 h 114"/>
                    <a:gd name="T74" fmla="*/ 26 w 78"/>
                    <a:gd name="T75" fmla="*/ 94 h 114"/>
                    <a:gd name="T76" fmla="*/ 22 w 78"/>
                    <a:gd name="T77" fmla="*/ 84 h 114"/>
                    <a:gd name="T78" fmla="*/ 22 w 78"/>
                    <a:gd name="T79" fmla="*/ 78 h 114"/>
                    <a:gd name="T80" fmla="*/ 30 w 78"/>
                    <a:gd name="T81" fmla="*/ 68 h 114"/>
                    <a:gd name="T82" fmla="*/ 38 w 78"/>
                    <a:gd name="T83" fmla="*/ 64 h 114"/>
                    <a:gd name="T84" fmla="*/ 52 w 78"/>
                    <a:gd name="T85" fmla="*/ 74 h 114"/>
                    <a:gd name="T86" fmla="*/ 54 w 78"/>
                    <a:gd name="T87" fmla="*/ 78 h 114"/>
                    <a:gd name="T88" fmla="*/ 54 w 78"/>
                    <a:gd name="T89"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114">
                      <a:moveTo>
                        <a:pt x="76" y="74"/>
                      </a:moveTo>
                      <a:lnTo>
                        <a:pt x="76" y="74"/>
                      </a:lnTo>
                      <a:lnTo>
                        <a:pt x="72" y="66"/>
                      </a:lnTo>
                      <a:lnTo>
                        <a:pt x="72" y="66"/>
                      </a:lnTo>
                      <a:lnTo>
                        <a:pt x="66" y="60"/>
                      </a:lnTo>
                      <a:lnTo>
                        <a:pt x="66" y="60"/>
                      </a:lnTo>
                      <a:lnTo>
                        <a:pt x="56" y="54"/>
                      </a:lnTo>
                      <a:lnTo>
                        <a:pt x="56" y="54"/>
                      </a:lnTo>
                      <a:lnTo>
                        <a:pt x="64" y="48"/>
                      </a:lnTo>
                      <a:lnTo>
                        <a:pt x="64" y="48"/>
                      </a:lnTo>
                      <a:lnTo>
                        <a:pt x="70" y="42"/>
                      </a:lnTo>
                      <a:lnTo>
                        <a:pt x="70" y="42"/>
                      </a:lnTo>
                      <a:lnTo>
                        <a:pt x="74" y="34"/>
                      </a:lnTo>
                      <a:lnTo>
                        <a:pt x="74" y="34"/>
                      </a:lnTo>
                      <a:lnTo>
                        <a:pt x="74" y="26"/>
                      </a:lnTo>
                      <a:lnTo>
                        <a:pt x="74" y="26"/>
                      </a:lnTo>
                      <a:lnTo>
                        <a:pt x="72" y="16"/>
                      </a:lnTo>
                      <a:lnTo>
                        <a:pt x="72" y="16"/>
                      </a:lnTo>
                      <a:lnTo>
                        <a:pt x="70" y="10"/>
                      </a:lnTo>
                      <a:lnTo>
                        <a:pt x="66" y="6"/>
                      </a:lnTo>
                      <a:lnTo>
                        <a:pt x="66" y="6"/>
                      </a:lnTo>
                      <a:lnTo>
                        <a:pt x="62" y="4"/>
                      </a:lnTo>
                      <a:lnTo>
                        <a:pt x="56" y="2"/>
                      </a:lnTo>
                      <a:lnTo>
                        <a:pt x="56" y="2"/>
                      </a:lnTo>
                      <a:lnTo>
                        <a:pt x="40" y="0"/>
                      </a:lnTo>
                      <a:lnTo>
                        <a:pt x="40" y="0"/>
                      </a:lnTo>
                      <a:lnTo>
                        <a:pt x="32" y="0"/>
                      </a:lnTo>
                      <a:lnTo>
                        <a:pt x="24" y="2"/>
                      </a:lnTo>
                      <a:lnTo>
                        <a:pt x="24" y="2"/>
                      </a:lnTo>
                      <a:lnTo>
                        <a:pt x="18" y="4"/>
                      </a:lnTo>
                      <a:lnTo>
                        <a:pt x="12" y="8"/>
                      </a:lnTo>
                      <a:lnTo>
                        <a:pt x="12" y="8"/>
                      </a:lnTo>
                      <a:lnTo>
                        <a:pt x="8" y="12"/>
                      </a:lnTo>
                      <a:lnTo>
                        <a:pt x="4" y="16"/>
                      </a:lnTo>
                      <a:lnTo>
                        <a:pt x="4" y="16"/>
                      </a:lnTo>
                      <a:lnTo>
                        <a:pt x="4" y="22"/>
                      </a:lnTo>
                      <a:lnTo>
                        <a:pt x="2" y="30"/>
                      </a:lnTo>
                      <a:lnTo>
                        <a:pt x="2" y="30"/>
                      </a:lnTo>
                      <a:lnTo>
                        <a:pt x="4" y="38"/>
                      </a:lnTo>
                      <a:lnTo>
                        <a:pt x="4" y="38"/>
                      </a:lnTo>
                      <a:lnTo>
                        <a:pt x="8" y="44"/>
                      </a:lnTo>
                      <a:lnTo>
                        <a:pt x="8" y="44"/>
                      </a:lnTo>
                      <a:lnTo>
                        <a:pt x="14" y="50"/>
                      </a:lnTo>
                      <a:lnTo>
                        <a:pt x="14" y="50"/>
                      </a:lnTo>
                      <a:lnTo>
                        <a:pt x="22" y="56"/>
                      </a:lnTo>
                      <a:lnTo>
                        <a:pt x="22" y="56"/>
                      </a:lnTo>
                      <a:lnTo>
                        <a:pt x="12" y="62"/>
                      </a:lnTo>
                      <a:lnTo>
                        <a:pt x="12" y="62"/>
                      </a:lnTo>
                      <a:lnTo>
                        <a:pt x="6" y="68"/>
                      </a:lnTo>
                      <a:lnTo>
                        <a:pt x="6" y="68"/>
                      </a:lnTo>
                      <a:lnTo>
                        <a:pt x="0" y="76"/>
                      </a:lnTo>
                      <a:lnTo>
                        <a:pt x="0" y="76"/>
                      </a:lnTo>
                      <a:lnTo>
                        <a:pt x="0" y="86"/>
                      </a:lnTo>
                      <a:lnTo>
                        <a:pt x="0" y="86"/>
                      </a:lnTo>
                      <a:lnTo>
                        <a:pt x="0" y="92"/>
                      </a:lnTo>
                      <a:lnTo>
                        <a:pt x="2" y="98"/>
                      </a:lnTo>
                      <a:lnTo>
                        <a:pt x="2" y="98"/>
                      </a:lnTo>
                      <a:lnTo>
                        <a:pt x="4" y="102"/>
                      </a:lnTo>
                      <a:lnTo>
                        <a:pt x="10" y="106"/>
                      </a:lnTo>
                      <a:lnTo>
                        <a:pt x="10" y="106"/>
                      </a:lnTo>
                      <a:lnTo>
                        <a:pt x="14" y="110"/>
                      </a:lnTo>
                      <a:lnTo>
                        <a:pt x="20" y="112"/>
                      </a:lnTo>
                      <a:lnTo>
                        <a:pt x="20" y="112"/>
                      </a:lnTo>
                      <a:lnTo>
                        <a:pt x="38" y="114"/>
                      </a:lnTo>
                      <a:lnTo>
                        <a:pt x="38" y="114"/>
                      </a:lnTo>
                      <a:lnTo>
                        <a:pt x="56" y="112"/>
                      </a:lnTo>
                      <a:lnTo>
                        <a:pt x="56" y="112"/>
                      </a:lnTo>
                      <a:lnTo>
                        <a:pt x="62" y="110"/>
                      </a:lnTo>
                      <a:lnTo>
                        <a:pt x="68" y="106"/>
                      </a:lnTo>
                      <a:lnTo>
                        <a:pt x="68" y="106"/>
                      </a:lnTo>
                      <a:lnTo>
                        <a:pt x="72" y="102"/>
                      </a:lnTo>
                      <a:lnTo>
                        <a:pt x="76" y="96"/>
                      </a:lnTo>
                      <a:lnTo>
                        <a:pt x="76" y="96"/>
                      </a:lnTo>
                      <a:lnTo>
                        <a:pt x="78" y="90"/>
                      </a:lnTo>
                      <a:lnTo>
                        <a:pt x="78" y="82"/>
                      </a:lnTo>
                      <a:lnTo>
                        <a:pt x="78" y="82"/>
                      </a:lnTo>
                      <a:lnTo>
                        <a:pt x="76" y="74"/>
                      </a:lnTo>
                      <a:lnTo>
                        <a:pt x="76" y="74"/>
                      </a:lnTo>
                      <a:close/>
                      <a:moveTo>
                        <a:pt x="50" y="38"/>
                      </a:moveTo>
                      <a:lnTo>
                        <a:pt x="50" y="38"/>
                      </a:lnTo>
                      <a:lnTo>
                        <a:pt x="40" y="46"/>
                      </a:lnTo>
                      <a:lnTo>
                        <a:pt x="40" y="46"/>
                      </a:lnTo>
                      <a:lnTo>
                        <a:pt x="32" y="42"/>
                      </a:lnTo>
                      <a:lnTo>
                        <a:pt x="32" y="42"/>
                      </a:lnTo>
                      <a:lnTo>
                        <a:pt x="28" y="38"/>
                      </a:lnTo>
                      <a:lnTo>
                        <a:pt x="28" y="38"/>
                      </a:lnTo>
                      <a:lnTo>
                        <a:pt x="26" y="34"/>
                      </a:lnTo>
                      <a:lnTo>
                        <a:pt x="26" y="34"/>
                      </a:lnTo>
                      <a:lnTo>
                        <a:pt x="24" y="28"/>
                      </a:lnTo>
                      <a:lnTo>
                        <a:pt x="24" y="28"/>
                      </a:lnTo>
                      <a:lnTo>
                        <a:pt x="26" y="22"/>
                      </a:lnTo>
                      <a:lnTo>
                        <a:pt x="28" y="18"/>
                      </a:lnTo>
                      <a:lnTo>
                        <a:pt x="28" y="18"/>
                      </a:lnTo>
                      <a:lnTo>
                        <a:pt x="32" y="16"/>
                      </a:lnTo>
                      <a:lnTo>
                        <a:pt x="38" y="16"/>
                      </a:lnTo>
                      <a:lnTo>
                        <a:pt x="38" y="16"/>
                      </a:lnTo>
                      <a:lnTo>
                        <a:pt x="44" y="16"/>
                      </a:lnTo>
                      <a:lnTo>
                        <a:pt x="44" y="16"/>
                      </a:lnTo>
                      <a:lnTo>
                        <a:pt x="50" y="20"/>
                      </a:lnTo>
                      <a:lnTo>
                        <a:pt x="50" y="20"/>
                      </a:lnTo>
                      <a:lnTo>
                        <a:pt x="52" y="24"/>
                      </a:lnTo>
                      <a:lnTo>
                        <a:pt x="52" y="24"/>
                      </a:lnTo>
                      <a:lnTo>
                        <a:pt x="54" y="28"/>
                      </a:lnTo>
                      <a:lnTo>
                        <a:pt x="54" y="28"/>
                      </a:lnTo>
                      <a:lnTo>
                        <a:pt x="52" y="34"/>
                      </a:lnTo>
                      <a:lnTo>
                        <a:pt x="50" y="38"/>
                      </a:lnTo>
                      <a:lnTo>
                        <a:pt x="50" y="38"/>
                      </a:lnTo>
                      <a:close/>
                      <a:moveTo>
                        <a:pt x="52" y="94"/>
                      </a:moveTo>
                      <a:lnTo>
                        <a:pt x="52" y="94"/>
                      </a:lnTo>
                      <a:lnTo>
                        <a:pt x="46" y="96"/>
                      </a:lnTo>
                      <a:lnTo>
                        <a:pt x="38" y="98"/>
                      </a:lnTo>
                      <a:lnTo>
                        <a:pt x="38" y="98"/>
                      </a:lnTo>
                      <a:lnTo>
                        <a:pt x="32" y="96"/>
                      </a:lnTo>
                      <a:lnTo>
                        <a:pt x="26" y="94"/>
                      </a:lnTo>
                      <a:lnTo>
                        <a:pt x="26" y="94"/>
                      </a:lnTo>
                      <a:lnTo>
                        <a:pt x="22" y="90"/>
                      </a:lnTo>
                      <a:lnTo>
                        <a:pt x="22" y="84"/>
                      </a:lnTo>
                      <a:lnTo>
                        <a:pt x="22" y="84"/>
                      </a:lnTo>
                      <a:lnTo>
                        <a:pt x="22" y="78"/>
                      </a:lnTo>
                      <a:lnTo>
                        <a:pt x="22" y="78"/>
                      </a:lnTo>
                      <a:lnTo>
                        <a:pt x="26" y="74"/>
                      </a:lnTo>
                      <a:lnTo>
                        <a:pt x="26" y="74"/>
                      </a:lnTo>
                      <a:lnTo>
                        <a:pt x="30" y="68"/>
                      </a:lnTo>
                      <a:lnTo>
                        <a:pt x="30" y="68"/>
                      </a:lnTo>
                      <a:lnTo>
                        <a:pt x="38" y="64"/>
                      </a:lnTo>
                      <a:lnTo>
                        <a:pt x="38" y="64"/>
                      </a:lnTo>
                      <a:lnTo>
                        <a:pt x="46" y="68"/>
                      </a:lnTo>
                      <a:lnTo>
                        <a:pt x="46" y="68"/>
                      </a:lnTo>
                      <a:lnTo>
                        <a:pt x="52" y="74"/>
                      </a:lnTo>
                      <a:lnTo>
                        <a:pt x="52" y="74"/>
                      </a:lnTo>
                      <a:lnTo>
                        <a:pt x="54" y="78"/>
                      </a:lnTo>
                      <a:lnTo>
                        <a:pt x="54" y="78"/>
                      </a:lnTo>
                      <a:lnTo>
                        <a:pt x="56" y="84"/>
                      </a:lnTo>
                      <a:lnTo>
                        <a:pt x="56" y="84"/>
                      </a:lnTo>
                      <a:lnTo>
                        <a:pt x="54" y="90"/>
                      </a:lnTo>
                      <a:lnTo>
                        <a:pt x="52" y="94"/>
                      </a:lnTo>
                      <a:lnTo>
                        <a:pt x="52"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1" name="Line 37"/>
                <p:cNvSpPr>
                  <a:spLocks noChangeShapeType="1"/>
                </p:cNvSpPr>
                <p:nvPr/>
              </p:nvSpPr>
              <p:spPr bwMode="auto">
                <a:xfrm flipV="1">
                  <a:off x="6101" y="4533"/>
                  <a:ext cx="0" cy="3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2" name="Freeform 38"/>
                <p:cNvSpPr>
                  <a:spLocks/>
                </p:cNvSpPr>
                <p:nvPr/>
              </p:nvSpPr>
              <p:spPr bwMode="auto">
                <a:xfrm>
                  <a:off x="6021" y="4605"/>
                  <a:ext cx="72" cy="112"/>
                </a:xfrm>
                <a:custGeom>
                  <a:avLst/>
                  <a:gdLst>
                    <a:gd name="T0" fmla="*/ 70 w 72"/>
                    <a:gd name="T1" fmla="*/ 60 h 112"/>
                    <a:gd name="T2" fmla="*/ 62 w 72"/>
                    <a:gd name="T3" fmla="*/ 50 h 112"/>
                    <a:gd name="T4" fmla="*/ 58 w 72"/>
                    <a:gd name="T5" fmla="*/ 46 h 112"/>
                    <a:gd name="T6" fmla="*/ 50 w 72"/>
                    <a:gd name="T7" fmla="*/ 44 h 112"/>
                    <a:gd name="T8" fmla="*/ 34 w 72"/>
                    <a:gd name="T9" fmla="*/ 42 h 112"/>
                    <a:gd name="T10" fmla="*/ 28 w 72"/>
                    <a:gd name="T11" fmla="*/ 42 h 112"/>
                    <a:gd name="T12" fmla="*/ 22 w 72"/>
                    <a:gd name="T13" fmla="*/ 18 h 112"/>
                    <a:gd name="T14" fmla="*/ 62 w 72"/>
                    <a:gd name="T15" fmla="*/ 18 h 112"/>
                    <a:gd name="T16" fmla="*/ 64 w 72"/>
                    <a:gd name="T17" fmla="*/ 16 h 112"/>
                    <a:gd name="T18" fmla="*/ 66 w 72"/>
                    <a:gd name="T19" fmla="*/ 8 h 112"/>
                    <a:gd name="T20" fmla="*/ 66 w 72"/>
                    <a:gd name="T21" fmla="*/ 4 h 112"/>
                    <a:gd name="T22" fmla="*/ 64 w 72"/>
                    <a:gd name="T23" fmla="*/ 2 h 112"/>
                    <a:gd name="T24" fmla="*/ 64 w 72"/>
                    <a:gd name="T25" fmla="*/ 0 h 112"/>
                    <a:gd name="T26" fmla="*/ 10 w 72"/>
                    <a:gd name="T27" fmla="*/ 0 h 112"/>
                    <a:gd name="T28" fmla="*/ 6 w 72"/>
                    <a:gd name="T29" fmla="*/ 0 h 112"/>
                    <a:gd name="T30" fmla="*/ 4 w 72"/>
                    <a:gd name="T31" fmla="*/ 6 h 112"/>
                    <a:gd name="T32" fmla="*/ 4 w 72"/>
                    <a:gd name="T33" fmla="*/ 54 h 112"/>
                    <a:gd name="T34" fmla="*/ 4 w 72"/>
                    <a:gd name="T35" fmla="*/ 58 h 112"/>
                    <a:gd name="T36" fmla="*/ 8 w 72"/>
                    <a:gd name="T37" fmla="*/ 60 h 112"/>
                    <a:gd name="T38" fmla="*/ 16 w 72"/>
                    <a:gd name="T39" fmla="*/ 60 h 112"/>
                    <a:gd name="T40" fmla="*/ 26 w 72"/>
                    <a:gd name="T41" fmla="*/ 58 h 112"/>
                    <a:gd name="T42" fmla="*/ 36 w 72"/>
                    <a:gd name="T43" fmla="*/ 60 h 112"/>
                    <a:gd name="T44" fmla="*/ 42 w 72"/>
                    <a:gd name="T45" fmla="*/ 64 h 112"/>
                    <a:gd name="T46" fmla="*/ 46 w 72"/>
                    <a:gd name="T47" fmla="*/ 68 h 112"/>
                    <a:gd name="T48" fmla="*/ 48 w 72"/>
                    <a:gd name="T49" fmla="*/ 76 h 112"/>
                    <a:gd name="T50" fmla="*/ 46 w 72"/>
                    <a:gd name="T51" fmla="*/ 84 h 112"/>
                    <a:gd name="T52" fmla="*/ 42 w 72"/>
                    <a:gd name="T53" fmla="*/ 90 h 112"/>
                    <a:gd name="T54" fmla="*/ 36 w 72"/>
                    <a:gd name="T55" fmla="*/ 94 h 112"/>
                    <a:gd name="T56" fmla="*/ 26 w 72"/>
                    <a:gd name="T57" fmla="*/ 94 h 112"/>
                    <a:gd name="T58" fmla="*/ 16 w 72"/>
                    <a:gd name="T59" fmla="*/ 94 h 112"/>
                    <a:gd name="T60" fmla="*/ 10 w 72"/>
                    <a:gd name="T61" fmla="*/ 92 h 112"/>
                    <a:gd name="T62" fmla="*/ 4 w 72"/>
                    <a:gd name="T63" fmla="*/ 88 h 112"/>
                    <a:gd name="T64" fmla="*/ 2 w 72"/>
                    <a:gd name="T65" fmla="*/ 88 h 112"/>
                    <a:gd name="T66" fmla="*/ 0 w 72"/>
                    <a:gd name="T67" fmla="*/ 88 h 112"/>
                    <a:gd name="T68" fmla="*/ 0 w 72"/>
                    <a:gd name="T69" fmla="*/ 90 h 112"/>
                    <a:gd name="T70" fmla="*/ 0 w 72"/>
                    <a:gd name="T71" fmla="*/ 92 h 112"/>
                    <a:gd name="T72" fmla="*/ 0 w 72"/>
                    <a:gd name="T73" fmla="*/ 96 h 112"/>
                    <a:gd name="T74" fmla="*/ 0 w 72"/>
                    <a:gd name="T75" fmla="*/ 100 h 112"/>
                    <a:gd name="T76" fmla="*/ 0 w 72"/>
                    <a:gd name="T77" fmla="*/ 104 h 112"/>
                    <a:gd name="T78" fmla="*/ 0 w 72"/>
                    <a:gd name="T79" fmla="*/ 104 h 112"/>
                    <a:gd name="T80" fmla="*/ 2 w 72"/>
                    <a:gd name="T81" fmla="*/ 106 h 112"/>
                    <a:gd name="T82" fmla="*/ 4 w 72"/>
                    <a:gd name="T83" fmla="*/ 108 h 112"/>
                    <a:gd name="T84" fmla="*/ 10 w 72"/>
                    <a:gd name="T85" fmla="*/ 110 h 112"/>
                    <a:gd name="T86" fmla="*/ 18 w 72"/>
                    <a:gd name="T87" fmla="*/ 112 h 112"/>
                    <a:gd name="T88" fmla="*/ 28 w 72"/>
                    <a:gd name="T89" fmla="*/ 112 h 112"/>
                    <a:gd name="T90" fmla="*/ 46 w 72"/>
                    <a:gd name="T91" fmla="*/ 110 h 112"/>
                    <a:gd name="T92" fmla="*/ 54 w 72"/>
                    <a:gd name="T93" fmla="*/ 106 h 112"/>
                    <a:gd name="T94" fmla="*/ 60 w 72"/>
                    <a:gd name="T95" fmla="*/ 102 h 112"/>
                    <a:gd name="T96" fmla="*/ 70 w 72"/>
                    <a:gd name="T97" fmla="*/ 90 h 112"/>
                    <a:gd name="T98" fmla="*/ 72 w 72"/>
                    <a:gd name="T99" fmla="*/ 82 h 112"/>
                    <a:gd name="T100" fmla="*/ 72 w 72"/>
                    <a:gd name="T101" fmla="*/ 74 h 112"/>
                    <a:gd name="T102" fmla="*/ 70 w 72"/>
                    <a:gd name="T103" fmla="*/ 6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12">
                      <a:moveTo>
                        <a:pt x="70" y="60"/>
                      </a:moveTo>
                      <a:lnTo>
                        <a:pt x="70" y="60"/>
                      </a:lnTo>
                      <a:lnTo>
                        <a:pt x="66" y="54"/>
                      </a:lnTo>
                      <a:lnTo>
                        <a:pt x="62" y="50"/>
                      </a:lnTo>
                      <a:lnTo>
                        <a:pt x="62" y="50"/>
                      </a:lnTo>
                      <a:lnTo>
                        <a:pt x="58" y="46"/>
                      </a:lnTo>
                      <a:lnTo>
                        <a:pt x="50" y="44"/>
                      </a:lnTo>
                      <a:lnTo>
                        <a:pt x="50" y="44"/>
                      </a:lnTo>
                      <a:lnTo>
                        <a:pt x="34" y="42"/>
                      </a:lnTo>
                      <a:lnTo>
                        <a:pt x="34" y="42"/>
                      </a:lnTo>
                      <a:lnTo>
                        <a:pt x="28" y="42"/>
                      </a:lnTo>
                      <a:lnTo>
                        <a:pt x="28" y="42"/>
                      </a:lnTo>
                      <a:lnTo>
                        <a:pt x="22" y="42"/>
                      </a:lnTo>
                      <a:lnTo>
                        <a:pt x="22" y="18"/>
                      </a:lnTo>
                      <a:lnTo>
                        <a:pt x="62" y="18"/>
                      </a:lnTo>
                      <a:lnTo>
                        <a:pt x="62" y="18"/>
                      </a:lnTo>
                      <a:lnTo>
                        <a:pt x="64" y="16"/>
                      </a:lnTo>
                      <a:lnTo>
                        <a:pt x="64" y="16"/>
                      </a:lnTo>
                      <a:lnTo>
                        <a:pt x="66" y="8"/>
                      </a:lnTo>
                      <a:lnTo>
                        <a:pt x="66" y="8"/>
                      </a:lnTo>
                      <a:lnTo>
                        <a:pt x="66" y="4"/>
                      </a:lnTo>
                      <a:lnTo>
                        <a:pt x="66" y="4"/>
                      </a:lnTo>
                      <a:lnTo>
                        <a:pt x="64" y="2"/>
                      </a:lnTo>
                      <a:lnTo>
                        <a:pt x="64" y="2"/>
                      </a:lnTo>
                      <a:lnTo>
                        <a:pt x="64" y="0"/>
                      </a:lnTo>
                      <a:lnTo>
                        <a:pt x="64" y="0"/>
                      </a:lnTo>
                      <a:lnTo>
                        <a:pt x="62" y="0"/>
                      </a:lnTo>
                      <a:lnTo>
                        <a:pt x="10" y="0"/>
                      </a:lnTo>
                      <a:lnTo>
                        <a:pt x="10" y="0"/>
                      </a:lnTo>
                      <a:lnTo>
                        <a:pt x="6" y="0"/>
                      </a:lnTo>
                      <a:lnTo>
                        <a:pt x="6" y="0"/>
                      </a:lnTo>
                      <a:lnTo>
                        <a:pt x="4" y="6"/>
                      </a:lnTo>
                      <a:lnTo>
                        <a:pt x="4" y="54"/>
                      </a:lnTo>
                      <a:lnTo>
                        <a:pt x="4" y="54"/>
                      </a:lnTo>
                      <a:lnTo>
                        <a:pt x="4" y="58"/>
                      </a:lnTo>
                      <a:lnTo>
                        <a:pt x="4" y="58"/>
                      </a:lnTo>
                      <a:lnTo>
                        <a:pt x="8" y="60"/>
                      </a:lnTo>
                      <a:lnTo>
                        <a:pt x="8" y="60"/>
                      </a:lnTo>
                      <a:lnTo>
                        <a:pt x="16" y="60"/>
                      </a:lnTo>
                      <a:lnTo>
                        <a:pt x="16" y="60"/>
                      </a:lnTo>
                      <a:lnTo>
                        <a:pt x="26" y="58"/>
                      </a:lnTo>
                      <a:lnTo>
                        <a:pt x="26" y="58"/>
                      </a:lnTo>
                      <a:lnTo>
                        <a:pt x="36" y="60"/>
                      </a:lnTo>
                      <a:lnTo>
                        <a:pt x="36" y="60"/>
                      </a:lnTo>
                      <a:lnTo>
                        <a:pt x="42" y="64"/>
                      </a:lnTo>
                      <a:lnTo>
                        <a:pt x="42" y="64"/>
                      </a:lnTo>
                      <a:lnTo>
                        <a:pt x="46" y="68"/>
                      </a:lnTo>
                      <a:lnTo>
                        <a:pt x="46" y="68"/>
                      </a:lnTo>
                      <a:lnTo>
                        <a:pt x="48" y="76"/>
                      </a:lnTo>
                      <a:lnTo>
                        <a:pt x="48" y="76"/>
                      </a:lnTo>
                      <a:lnTo>
                        <a:pt x="46" y="84"/>
                      </a:lnTo>
                      <a:lnTo>
                        <a:pt x="46" y="84"/>
                      </a:lnTo>
                      <a:lnTo>
                        <a:pt x="42" y="90"/>
                      </a:lnTo>
                      <a:lnTo>
                        <a:pt x="42" y="90"/>
                      </a:lnTo>
                      <a:lnTo>
                        <a:pt x="36" y="94"/>
                      </a:lnTo>
                      <a:lnTo>
                        <a:pt x="36" y="94"/>
                      </a:lnTo>
                      <a:lnTo>
                        <a:pt x="26" y="94"/>
                      </a:lnTo>
                      <a:lnTo>
                        <a:pt x="26" y="94"/>
                      </a:lnTo>
                      <a:lnTo>
                        <a:pt x="16" y="94"/>
                      </a:lnTo>
                      <a:lnTo>
                        <a:pt x="16" y="94"/>
                      </a:lnTo>
                      <a:lnTo>
                        <a:pt x="10" y="92"/>
                      </a:lnTo>
                      <a:lnTo>
                        <a:pt x="10" y="92"/>
                      </a:lnTo>
                      <a:lnTo>
                        <a:pt x="4" y="88"/>
                      </a:lnTo>
                      <a:lnTo>
                        <a:pt x="4" y="88"/>
                      </a:lnTo>
                      <a:lnTo>
                        <a:pt x="2" y="88"/>
                      </a:lnTo>
                      <a:lnTo>
                        <a:pt x="2" y="88"/>
                      </a:lnTo>
                      <a:lnTo>
                        <a:pt x="0" y="88"/>
                      </a:lnTo>
                      <a:lnTo>
                        <a:pt x="0" y="88"/>
                      </a:lnTo>
                      <a:lnTo>
                        <a:pt x="0" y="90"/>
                      </a:lnTo>
                      <a:lnTo>
                        <a:pt x="0" y="90"/>
                      </a:lnTo>
                      <a:lnTo>
                        <a:pt x="0" y="92"/>
                      </a:lnTo>
                      <a:lnTo>
                        <a:pt x="0" y="92"/>
                      </a:lnTo>
                      <a:lnTo>
                        <a:pt x="0" y="96"/>
                      </a:lnTo>
                      <a:lnTo>
                        <a:pt x="0" y="96"/>
                      </a:lnTo>
                      <a:lnTo>
                        <a:pt x="0" y="100"/>
                      </a:lnTo>
                      <a:lnTo>
                        <a:pt x="0" y="100"/>
                      </a:lnTo>
                      <a:lnTo>
                        <a:pt x="0" y="104"/>
                      </a:lnTo>
                      <a:lnTo>
                        <a:pt x="0" y="104"/>
                      </a:lnTo>
                      <a:lnTo>
                        <a:pt x="0" y="104"/>
                      </a:lnTo>
                      <a:lnTo>
                        <a:pt x="0" y="104"/>
                      </a:lnTo>
                      <a:lnTo>
                        <a:pt x="2" y="106"/>
                      </a:lnTo>
                      <a:lnTo>
                        <a:pt x="2" y="106"/>
                      </a:lnTo>
                      <a:lnTo>
                        <a:pt x="4" y="108"/>
                      </a:lnTo>
                      <a:lnTo>
                        <a:pt x="4" y="108"/>
                      </a:lnTo>
                      <a:lnTo>
                        <a:pt x="10" y="110"/>
                      </a:lnTo>
                      <a:lnTo>
                        <a:pt x="10" y="110"/>
                      </a:lnTo>
                      <a:lnTo>
                        <a:pt x="18" y="112"/>
                      </a:lnTo>
                      <a:lnTo>
                        <a:pt x="18" y="112"/>
                      </a:lnTo>
                      <a:lnTo>
                        <a:pt x="28" y="112"/>
                      </a:lnTo>
                      <a:lnTo>
                        <a:pt x="28" y="112"/>
                      </a:lnTo>
                      <a:lnTo>
                        <a:pt x="38" y="112"/>
                      </a:lnTo>
                      <a:lnTo>
                        <a:pt x="46" y="110"/>
                      </a:lnTo>
                      <a:lnTo>
                        <a:pt x="46" y="110"/>
                      </a:lnTo>
                      <a:lnTo>
                        <a:pt x="54" y="106"/>
                      </a:lnTo>
                      <a:lnTo>
                        <a:pt x="60" y="102"/>
                      </a:lnTo>
                      <a:lnTo>
                        <a:pt x="60" y="102"/>
                      </a:lnTo>
                      <a:lnTo>
                        <a:pt x="66" y="96"/>
                      </a:lnTo>
                      <a:lnTo>
                        <a:pt x="70" y="90"/>
                      </a:lnTo>
                      <a:lnTo>
                        <a:pt x="70" y="90"/>
                      </a:lnTo>
                      <a:lnTo>
                        <a:pt x="72" y="82"/>
                      </a:lnTo>
                      <a:lnTo>
                        <a:pt x="72" y="74"/>
                      </a:lnTo>
                      <a:lnTo>
                        <a:pt x="72" y="74"/>
                      </a:lnTo>
                      <a:lnTo>
                        <a:pt x="72" y="66"/>
                      </a:lnTo>
                      <a:lnTo>
                        <a:pt x="70" y="60"/>
                      </a:lnTo>
                      <a:lnTo>
                        <a:pt x="7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3" name="Freeform 39"/>
                <p:cNvSpPr>
                  <a:spLocks noEditPoints="1"/>
                </p:cNvSpPr>
                <p:nvPr/>
              </p:nvSpPr>
              <p:spPr bwMode="auto">
                <a:xfrm>
                  <a:off x="6105" y="4603"/>
                  <a:ext cx="82" cy="112"/>
                </a:xfrm>
                <a:custGeom>
                  <a:avLst/>
                  <a:gdLst>
                    <a:gd name="T0" fmla="*/ 82 w 82"/>
                    <a:gd name="T1" fmla="*/ 74 h 112"/>
                    <a:gd name="T2" fmla="*/ 68 w 82"/>
                    <a:gd name="T3" fmla="*/ 72 h 112"/>
                    <a:gd name="T4" fmla="*/ 68 w 82"/>
                    <a:gd name="T5" fmla="*/ 4 h 112"/>
                    <a:gd name="T6" fmla="*/ 68 w 82"/>
                    <a:gd name="T7" fmla="*/ 2 h 112"/>
                    <a:gd name="T8" fmla="*/ 66 w 82"/>
                    <a:gd name="T9" fmla="*/ 2 h 112"/>
                    <a:gd name="T10" fmla="*/ 60 w 82"/>
                    <a:gd name="T11" fmla="*/ 0 h 112"/>
                    <a:gd name="T12" fmla="*/ 52 w 82"/>
                    <a:gd name="T13" fmla="*/ 0 h 112"/>
                    <a:gd name="T14" fmla="*/ 46 w 82"/>
                    <a:gd name="T15" fmla="*/ 0 h 112"/>
                    <a:gd name="T16" fmla="*/ 42 w 82"/>
                    <a:gd name="T17" fmla="*/ 2 h 112"/>
                    <a:gd name="T18" fmla="*/ 38 w 82"/>
                    <a:gd name="T19" fmla="*/ 2 h 112"/>
                    <a:gd name="T20" fmla="*/ 2 w 82"/>
                    <a:gd name="T21" fmla="*/ 64 h 112"/>
                    <a:gd name="T22" fmla="*/ 0 w 82"/>
                    <a:gd name="T23" fmla="*/ 68 h 112"/>
                    <a:gd name="T24" fmla="*/ 0 w 82"/>
                    <a:gd name="T25" fmla="*/ 70 h 112"/>
                    <a:gd name="T26" fmla="*/ 0 w 82"/>
                    <a:gd name="T27" fmla="*/ 74 h 112"/>
                    <a:gd name="T28" fmla="*/ 0 w 82"/>
                    <a:gd name="T29" fmla="*/ 80 h 112"/>
                    <a:gd name="T30" fmla="*/ 0 w 82"/>
                    <a:gd name="T31" fmla="*/ 84 h 112"/>
                    <a:gd name="T32" fmla="*/ 0 w 82"/>
                    <a:gd name="T33" fmla="*/ 88 h 112"/>
                    <a:gd name="T34" fmla="*/ 2 w 82"/>
                    <a:gd name="T35" fmla="*/ 88 h 112"/>
                    <a:gd name="T36" fmla="*/ 4 w 82"/>
                    <a:gd name="T37" fmla="*/ 90 h 112"/>
                    <a:gd name="T38" fmla="*/ 48 w 82"/>
                    <a:gd name="T39" fmla="*/ 110 h 112"/>
                    <a:gd name="T40" fmla="*/ 48 w 82"/>
                    <a:gd name="T41" fmla="*/ 110 h 112"/>
                    <a:gd name="T42" fmla="*/ 50 w 82"/>
                    <a:gd name="T43" fmla="*/ 112 h 112"/>
                    <a:gd name="T44" fmla="*/ 52 w 82"/>
                    <a:gd name="T45" fmla="*/ 112 h 112"/>
                    <a:gd name="T46" fmla="*/ 58 w 82"/>
                    <a:gd name="T47" fmla="*/ 112 h 112"/>
                    <a:gd name="T48" fmla="*/ 64 w 82"/>
                    <a:gd name="T49" fmla="*/ 112 h 112"/>
                    <a:gd name="T50" fmla="*/ 66 w 82"/>
                    <a:gd name="T51" fmla="*/ 112 h 112"/>
                    <a:gd name="T52" fmla="*/ 68 w 82"/>
                    <a:gd name="T53" fmla="*/ 110 h 112"/>
                    <a:gd name="T54" fmla="*/ 68 w 82"/>
                    <a:gd name="T55" fmla="*/ 110 h 112"/>
                    <a:gd name="T56" fmla="*/ 78 w 82"/>
                    <a:gd name="T57" fmla="*/ 90 h 112"/>
                    <a:gd name="T58" fmla="*/ 82 w 82"/>
                    <a:gd name="T59" fmla="*/ 86 h 112"/>
                    <a:gd name="T60" fmla="*/ 82 w 82"/>
                    <a:gd name="T61" fmla="*/ 80 h 112"/>
                    <a:gd name="T62" fmla="*/ 82 w 82"/>
                    <a:gd name="T63" fmla="*/ 74 h 112"/>
                    <a:gd name="T64" fmla="*/ 48 w 82"/>
                    <a:gd name="T65" fmla="*/ 72 h 112"/>
                    <a:gd name="T66" fmla="*/ 46 w 82"/>
                    <a:gd name="T67" fmla="*/ 20 h 112"/>
                    <a:gd name="T68" fmla="*/ 48 w 82"/>
                    <a:gd name="T69" fmla="*/ 7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 h="112">
                      <a:moveTo>
                        <a:pt x="82" y="74"/>
                      </a:moveTo>
                      <a:lnTo>
                        <a:pt x="82" y="74"/>
                      </a:lnTo>
                      <a:lnTo>
                        <a:pt x="78" y="72"/>
                      </a:lnTo>
                      <a:lnTo>
                        <a:pt x="68" y="72"/>
                      </a:lnTo>
                      <a:lnTo>
                        <a:pt x="68" y="4"/>
                      </a:lnTo>
                      <a:lnTo>
                        <a:pt x="68" y="4"/>
                      </a:lnTo>
                      <a:lnTo>
                        <a:pt x="68" y="2"/>
                      </a:lnTo>
                      <a:lnTo>
                        <a:pt x="68" y="2"/>
                      </a:lnTo>
                      <a:lnTo>
                        <a:pt x="66" y="2"/>
                      </a:lnTo>
                      <a:lnTo>
                        <a:pt x="66" y="2"/>
                      </a:lnTo>
                      <a:lnTo>
                        <a:pt x="60" y="0"/>
                      </a:lnTo>
                      <a:lnTo>
                        <a:pt x="60" y="0"/>
                      </a:lnTo>
                      <a:lnTo>
                        <a:pt x="52" y="0"/>
                      </a:lnTo>
                      <a:lnTo>
                        <a:pt x="52" y="0"/>
                      </a:lnTo>
                      <a:lnTo>
                        <a:pt x="46" y="0"/>
                      </a:lnTo>
                      <a:lnTo>
                        <a:pt x="46" y="0"/>
                      </a:lnTo>
                      <a:lnTo>
                        <a:pt x="42" y="2"/>
                      </a:lnTo>
                      <a:lnTo>
                        <a:pt x="42" y="2"/>
                      </a:lnTo>
                      <a:lnTo>
                        <a:pt x="38" y="2"/>
                      </a:lnTo>
                      <a:lnTo>
                        <a:pt x="38" y="2"/>
                      </a:lnTo>
                      <a:lnTo>
                        <a:pt x="36" y="4"/>
                      </a:lnTo>
                      <a:lnTo>
                        <a:pt x="2" y="64"/>
                      </a:lnTo>
                      <a:lnTo>
                        <a:pt x="2" y="64"/>
                      </a:lnTo>
                      <a:lnTo>
                        <a:pt x="0" y="68"/>
                      </a:lnTo>
                      <a:lnTo>
                        <a:pt x="0" y="68"/>
                      </a:lnTo>
                      <a:lnTo>
                        <a:pt x="0" y="70"/>
                      </a:lnTo>
                      <a:lnTo>
                        <a:pt x="0" y="70"/>
                      </a:lnTo>
                      <a:lnTo>
                        <a:pt x="0" y="74"/>
                      </a:lnTo>
                      <a:lnTo>
                        <a:pt x="0" y="74"/>
                      </a:lnTo>
                      <a:lnTo>
                        <a:pt x="0" y="80"/>
                      </a:lnTo>
                      <a:lnTo>
                        <a:pt x="0" y="80"/>
                      </a:lnTo>
                      <a:lnTo>
                        <a:pt x="0" y="84"/>
                      </a:lnTo>
                      <a:lnTo>
                        <a:pt x="0" y="84"/>
                      </a:lnTo>
                      <a:lnTo>
                        <a:pt x="0" y="88"/>
                      </a:lnTo>
                      <a:lnTo>
                        <a:pt x="0" y="88"/>
                      </a:lnTo>
                      <a:lnTo>
                        <a:pt x="2" y="88"/>
                      </a:lnTo>
                      <a:lnTo>
                        <a:pt x="2" y="88"/>
                      </a:lnTo>
                      <a:lnTo>
                        <a:pt x="4" y="90"/>
                      </a:lnTo>
                      <a:lnTo>
                        <a:pt x="48" y="90"/>
                      </a:lnTo>
                      <a:lnTo>
                        <a:pt x="48" y="110"/>
                      </a:lnTo>
                      <a:lnTo>
                        <a:pt x="48" y="110"/>
                      </a:lnTo>
                      <a:lnTo>
                        <a:pt x="48" y="110"/>
                      </a:lnTo>
                      <a:lnTo>
                        <a:pt x="48" y="110"/>
                      </a:lnTo>
                      <a:lnTo>
                        <a:pt x="50" y="112"/>
                      </a:lnTo>
                      <a:lnTo>
                        <a:pt x="50" y="112"/>
                      </a:lnTo>
                      <a:lnTo>
                        <a:pt x="52" y="112"/>
                      </a:lnTo>
                      <a:lnTo>
                        <a:pt x="52" y="112"/>
                      </a:lnTo>
                      <a:lnTo>
                        <a:pt x="58" y="112"/>
                      </a:lnTo>
                      <a:lnTo>
                        <a:pt x="58" y="112"/>
                      </a:lnTo>
                      <a:lnTo>
                        <a:pt x="64" y="112"/>
                      </a:lnTo>
                      <a:lnTo>
                        <a:pt x="64" y="112"/>
                      </a:lnTo>
                      <a:lnTo>
                        <a:pt x="66" y="112"/>
                      </a:lnTo>
                      <a:lnTo>
                        <a:pt x="66" y="112"/>
                      </a:lnTo>
                      <a:lnTo>
                        <a:pt x="68" y="110"/>
                      </a:lnTo>
                      <a:lnTo>
                        <a:pt x="68" y="110"/>
                      </a:lnTo>
                      <a:lnTo>
                        <a:pt x="68" y="110"/>
                      </a:lnTo>
                      <a:lnTo>
                        <a:pt x="68" y="90"/>
                      </a:lnTo>
                      <a:lnTo>
                        <a:pt x="78" y="90"/>
                      </a:lnTo>
                      <a:lnTo>
                        <a:pt x="78" y="90"/>
                      </a:lnTo>
                      <a:lnTo>
                        <a:pt x="82" y="86"/>
                      </a:lnTo>
                      <a:lnTo>
                        <a:pt x="82" y="86"/>
                      </a:lnTo>
                      <a:lnTo>
                        <a:pt x="82" y="80"/>
                      </a:lnTo>
                      <a:lnTo>
                        <a:pt x="82" y="80"/>
                      </a:lnTo>
                      <a:lnTo>
                        <a:pt x="82" y="74"/>
                      </a:lnTo>
                      <a:lnTo>
                        <a:pt x="82" y="74"/>
                      </a:lnTo>
                      <a:close/>
                      <a:moveTo>
                        <a:pt x="48" y="72"/>
                      </a:moveTo>
                      <a:lnTo>
                        <a:pt x="18" y="72"/>
                      </a:lnTo>
                      <a:lnTo>
                        <a:pt x="46" y="20"/>
                      </a:lnTo>
                      <a:lnTo>
                        <a:pt x="48" y="20"/>
                      </a:lnTo>
                      <a:lnTo>
                        <a:pt x="48" y="72"/>
                      </a:lnTo>
                      <a:lnTo>
                        <a:pt x="4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4" name="Line 40"/>
                <p:cNvSpPr>
                  <a:spLocks noChangeShapeType="1"/>
                </p:cNvSpPr>
                <p:nvPr/>
              </p:nvSpPr>
              <p:spPr bwMode="auto">
                <a:xfrm>
                  <a:off x="1349" y="3899"/>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5" name="Freeform 41"/>
                <p:cNvSpPr>
                  <a:spLocks/>
                </p:cNvSpPr>
                <p:nvPr/>
              </p:nvSpPr>
              <p:spPr bwMode="auto">
                <a:xfrm>
                  <a:off x="1113" y="3833"/>
                  <a:ext cx="80" cy="124"/>
                </a:xfrm>
                <a:custGeom>
                  <a:avLst/>
                  <a:gdLst>
                    <a:gd name="T0" fmla="*/ 80 w 80"/>
                    <a:gd name="T1" fmla="*/ 110 h 124"/>
                    <a:gd name="T2" fmla="*/ 80 w 80"/>
                    <a:gd name="T3" fmla="*/ 106 h 124"/>
                    <a:gd name="T4" fmla="*/ 78 w 80"/>
                    <a:gd name="T5" fmla="*/ 104 h 124"/>
                    <a:gd name="T6" fmla="*/ 28 w 80"/>
                    <a:gd name="T7" fmla="*/ 104 h 124"/>
                    <a:gd name="T8" fmla="*/ 42 w 80"/>
                    <a:gd name="T9" fmla="*/ 90 h 124"/>
                    <a:gd name="T10" fmla="*/ 60 w 80"/>
                    <a:gd name="T11" fmla="*/ 70 h 124"/>
                    <a:gd name="T12" fmla="*/ 70 w 80"/>
                    <a:gd name="T13" fmla="*/ 56 h 124"/>
                    <a:gd name="T14" fmla="*/ 74 w 80"/>
                    <a:gd name="T15" fmla="*/ 44 h 124"/>
                    <a:gd name="T16" fmla="*/ 76 w 80"/>
                    <a:gd name="T17" fmla="*/ 32 h 124"/>
                    <a:gd name="T18" fmla="*/ 74 w 80"/>
                    <a:gd name="T19" fmla="*/ 20 h 124"/>
                    <a:gd name="T20" fmla="*/ 70 w 80"/>
                    <a:gd name="T21" fmla="*/ 14 h 124"/>
                    <a:gd name="T22" fmla="*/ 66 w 80"/>
                    <a:gd name="T23" fmla="*/ 10 h 124"/>
                    <a:gd name="T24" fmla="*/ 54 w 80"/>
                    <a:gd name="T25" fmla="*/ 2 h 124"/>
                    <a:gd name="T26" fmla="*/ 48 w 80"/>
                    <a:gd name="T27" fmla="*/ 0 h 124"/>
                    <a:gd name="T28" fmla="*/ 38 w 80"/>
                    <a:gd name="T29" fmla="*/ 0 h 124"/>
                    <a:gd name="T30" fmla="*/ 26 w 80"/>
                    <a:gd name="T31" fmla="*/ 2 h 124"/>
                    <a:gd name="T32" fmla="*/ 16 w 80"/>
                    <a:gd name="T33" fmla="*/ 4 h 124"/>
                    <a:gd name="T34" fmla="*/ 8 w 80"/>
                    <a:gd name="T35" fmla="*/ 8 h 124"/>
                    <a:gd name="T36" fmla="*/ 4 w 80"/>
                    <a:gd name="T37" fmla="*/ 10 h 124"/>
                    <a:gd name="T38" fmla="*/ 2 w 80"/>
                    <a:gd name="T39" fmla="*/ 12 h 124"/>
                    <a:gd name="T40" fmla="*/ 2 w 80"/>
                    <a:gd name="T41" fmla="*/ 14 h 124"/>
                    <a:gd name="T42" fmla="*/ 2 w 80"/>
                    <a:gd name="T43" fmla="*/ 16 h 124"/>
                    <a:gd name="T44" fmla="*/ 2 w 80"/>
                    <a:gd name="T45" fmla="*/ 20 h 124"/>
                    <a:gd name="T46" fmla="*/ 2 w 80"/>
                    <a:gd name="T47" fmla="*/ 26 h 124"/>
                    <a:gd name="T48" fmla="*/ 2 w 80"/>
                    <a:gd name="T49" fmla="*/ 30 h 124"/>
                    <a:gd name="T50" fmla="*/ 4 w 80"/>
                    <a:gd name="T51" fmla="*/ 32 h 124"/>
                    <a:gd name="T52" fmla="*/ 4 w 80"/>
                    <a:gd name="T53" fmla="*/ 32 h 124"/>
                    <a:gd name="T54" fmla="*/ 8 w 80"/>
                    <a:gd name="T55" fmla="*/ 30 h 124"/>
                    <a:gd name="T56" fmla="*/ 14 w 80"/>
                    <a:gd name="T57" fmla="*/ 28 h 124"/>
                    <a:gd name="T58" fmla="*/ 22 w 80"/>
                    <a:gd name="T59" fmla="*/ 24 h 124"/>
                    <a:gd name="T60" fmla="*/ 30 w 80"/>
                    <a:gd name="T61" fmla="*/ 22 h 124"/>
                    <a:gd name="T62" fmla="*/ 38 w 80"/>
                    <a:gd name="T63" fmla="*/ 24 h 124"/>
                    <a:gd name="T64" fmla="*/ 42 w 80"/>
                    <a:gd name="T65" fmla="*/ 26 h 124"/>
                    <a:gd name="T66" fmla="*/ 46 w 80"/>
                    <a:gd name="T67" fmla="*/ 32 h 124"/>
                    <a:gd name="T68" fmla="*/ 46 w 80"/>
                    <a:gd name="T69" fmla="*/ 38 h 124"/>
                    <a:gd name="T70" fmla="*/ 46 w 80"/>
                    <a:gd name="T71" fmla="*/ 44 h 124"/>
                    <a:gd name="T72" fmla="*/ 42 w 80"/>
                    <a:gd name="T73" fmla="*/ 52 h 124"/>
                    <a:gd name="T74" fmla="*/ 36 w 80"/>
                    <a:gd name="T75" fmla="*/ 62 h 124"/>
                    <a:gd name="T76" fmla="*/ 6 w 80"/>
                    <a:gd name="T77" fmla="*/ 98 h 124"/>
                    <a:gd name="T78" fmla="*/ 2 w 80"/>
                    <a:gd name="T79" fmla="*/ 100 h 124"/>
                    <a:gd name="T80" fmla="*/ 0 w 80"/>
                    <a:gd name="T81" fmla="*/ 104 h 124"/>
                    <a:gd name="T82" fmla="*/ 0 w 80"/>
                    <a:gd name="T83" fmla="*/ 108 h 124"/>
                    <a:gd name="T84" fmla="*/ 0 w 80"/>
                    <a:gd name="T85" fmla="*/ 114 h 124"/>
                    <a:gd name="T86" fmla="*/ 0 w 80"/>
                    <a:gd name="T87" fmla="*/ 118 h 124"/>
                    <a:gd name="T88" fmla="*/ 2 w 80"/>
                    <a:gd name="T89" fmla="*/ 122 h 124"/>
                    <a:gd name="T90" fmla="*/ 4 w 80"/>
                    <a:gd name="T91" fmla="*/ 124 h 124"/>
                    <a:gd name="T92" fmla="*/ 8 w 80"/>
                    <a:gd name="T93" fmla="*/ 124 h 124"/>
                    <a:gd name="T94" fmla="*/ 76 w 80"/>
                    <a:gd name="T95" fmla="*/ 124 h 124"/>
                    <a:gd name="T96" fmla="*/ 78 w 80"/>
                    <a:gd name="T97" fmla="*/ 124 h 124"/>
                    <a:gd name="T98" fmla="*/ 80 w 80"/>
                    <a:gd name="T99" fmla="*/ 122 h 124"/>
                    <a:gd name="T100" fmla="*/ 80 w 80"/>
                    <a:gd name="T101" fmla="*/ 118 h 124"/>
                    <a:gd name="T102" fmla="*/ 80 w 80"/>
                    <a:gd name="T103" fmla="*/ 114 h 124"/>
                    <a:gd name="T104" fmla="*/ 80 w 80"/>
                    <a:gd name="T105" fmla="*/ 1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124">
                      <a:moveTo>
                        <a:pt x="80" y="110"/>
                      </a:moveTo>
                      <a:lnTo>
                        <a:pt x="80" y="110"/>
                      </a:lnTo>
                      <a:lnTo>
                        <a:pt x="80" y="106"/>
                      </a:lnTo>
                      <a:lnTo>
                        <a:pt x="80" y="106"/>
                      </a:lnTo>
                      <a:lnTo>
                        <a:pt x="78" y="104"/>
                      </a:lnTo>
                      <a:lnTo>
                        <a:pt x="78" y="104"/>
                      </a:lnTo>
                      <a:lnTo>
                        <a:pt x="76" y="104"/>
                      </a:lnTo>
                      <a:lnTo>
                        <a:pt x="28" y="104"/>
                      </a:lnTo>
                      <a:lnTo>
                        <a:pt x="42" y="90"/>
                      </a:lnTo>
                      <a:lnTo>
                        <a:pt x="42" y="90"/>
                      </a:lnTo>
                      <a:lnTo>
                        <a:pt x="60" y="70"/>
                      </a:lnTo>
                      <a:lnTo>
                        <a:pt x="60" y="70"/>
                      </a:lnTo>
                      <a:lnTo>
                        <a:pt x="70" y="56"/>
                      </a:lnTo>
                      <a:lnTo>
                        <a:pt x="70" y="56"/>
                      </a:lnTo>
                      <a:lnTo>
                        <a:pt x="74" y="44"/>
                      </a:lnTo>
                      <a:lnTo>
                        <a:pt x="74" y="44"/>
                      </a:lnTo>
                      <a:lnTo>
                        <a:pt x="76" y="32"/>
                      </a:lnTo>
                      <a:lnTo>
                        <a:pt x="76" y="32"/>
                      </a:lnTo>
                      <a:lnTo>
                        <a:pt x="76" y="26"/>
                      </a:lnTo>
                      <a:lnTo>
                        <a:pt x="74" y="20"/>
                      </a:lnTo>
                      <a:lnTo>
                        <a:pt x="74" y="20"/>
                      </a:lnTo>
                      <a:lnTo>
                        <a:pt x="70" y="14"/>
                      </a:lnTo>
                      <a:lnTo>
                        <a:pt x="66" y="10"/>
                      </a:lnTo>
                      <a:lnTo>
                        <a:pt x="66" y="10"/>
                      </a:lnTo>
                      <a:lnTo>
                        <a:pt x="62" y="6"/>
                      </a:lnTo>
                      <a:lnTo>
                        <a:pt x="54" y="2"/>
                      </a:lnTo>
                      <a:lnTo>
                        <a:pt x="54" y="2"/>
                      </a:lnTo>
                      <a:lnTo>
                        <a:pt x="48" y="0"/>
                      </a:lnTo>
                      <a:lnTo>
                        <a:pt x="38" y="0"/>
                      </a:lnTo>
                      <a:lnTo>
                        <a:pt x="38" y="0"/>
                      </a:lnTo>
                      <a:lnTo>
                        <a:pt x="26" y="2"/>
                      </a:lnTo>
                      <a:lnTo>
                        <a:pt x="26" y="2"/>
                      </a:lnTo>
                      <a:lnTo>
                        <a:pt x="16" y="4"/>
                      </a:lnTo>
                      <a:lnTo>
                        <a:pt x="16" y="4"/>
                      </a:lnTo>
                      <a:lnTo>
                        <a:pt x="8" y="8"/>
                      </a:lnTo>
                      <a:lnTo>
                        <a:pt x="8" y="8"/>
                      </a:lnTo>
                      <a:lnTo>
                        <a:pt x="4" y="10"/>
                      </a:lnTo>
                      <a:lnTo>
                        <a:pt x="4" y="10"/>
                      </a:lnTo>
                      <a:lnTo>
                        <a:pt x="2" y="12"/>
                      </a:lnTo>
                      <a:lnTo>
                        <a:pt x="2" y="12"/>
                      </a:lnTo>
                      <a:lnTo>
                        <a:pt x="2" y="14"/>
                      </a:lnTo>
                      <a:lnTo>
                        <a:pt x="2" y="14"/>
                      </a:lnTo>
                      <a:lnTo>
                        <a:pt x="2" y="16"/>
                      </a:lnTo>
                      <a:lnTo>
                        <a:pt x="2" y="16"/>
                      </a:lnTo>
                      <a:lnTo>
                        <a:pt x="2" y="20"/>
                      </a:lnTo>
                      <a:lnTo>
                        <a:pt x="2" y="20"/>
                      </a:lnTo>
                      <a:lnTo>
                        <a:pt x="2" y="26"/>
                      </a:lnTo>
                      <a:lnTo>
                        <a:pt x="2" y="26"/>
                      </a:lnTo>
                      <a:lnTo>
                        <a:pt x="2" y="30"/>
                      </a:lnTo>
                      <a:lnTo>
                        <a:pt x="2" y="30"/>
                      </a:lnTo>
                      <a:lnTo>
                        <a:pt x="4" y="32"/>
                      </a:lnTo>
                      <a:lnTo>
                        <a:pt x="4" y="32"/>
                      </a:lnTo>
                      <a:lnTo>
                        <a:pt x="4" y="32"/>
                      </a:lnTo>
                      <a:lnTo>
                        <a:pt x="4" y="32"/>
                      </a:lnTo>
                      <a:lnTo>
                        <a:pt x="8" y="30"/>
                      </a:lnTo>
                      <a:lnTo>
                        <a:pt x="8" y="30"/>
                      </a:lnTo>
                      <a:lnTo>
                        <a:pt x="14" y="28"/>
                      </a:lnTo>
                      <a:lnTo>
                        <a:pt x="14" y="28"/>
                      </a:lnTo>
                      <a:lnTo>
                        <a:pt x="22" y="24"/>
                      </a:lnTo>
                      <a:lnTo>
                        <a:pt x="22" y="24"/>
                      </a:lnTo>
                      <a:lnTo>
                        <a:pt x="30" y="22"/>
                      </a:lnTo>
                      <a:lnTo>
                        <a:pt x="30" y="22"/>
                      </a:lnTo>
                      <a:lnTo>
                        <a:pt x="38" y="24"/>
                      </a:lnTo>
                      <a:lnTo>
                        <a:pt x="38" y="24"/>
                      </a:lnTo>
                      <a:lnTo>
                        <a:pt x="42" y="26"/>
                      </a:lnTo>
                      <a:lnTo>
                        <a:pt x="42" y="26"/>
                      </a:lnTo>
                      <a:lnTo>
                        <a:pt x="46" y="32"/>
                      </a:lnTo>
                      <a:lnTo>
                        <a:pt x="46" y="32"/>
                      </a:lnTo>
                      <a:lnTo>
                        <a:pt x="46" y="38"/>
                      </a:lnTo>
                      <a:lnTo>
                        <a:pt x="46" y="38"/>
                      </a:lnTo>
                      <a:lnTo>
                        <a:pt x="46" y="44"/>
                      </a:lnTo>
                      <a:lnTo>
                        <a:pt x="46" y="44"/>
                      </a:lnTo>
                      <a:lnTo>
                        <a:pt x="42" y="52"/>
                      </a:lnTo>
                      <a:lnTo>
                        <a:pt x="42" y="52"/>
                      </a:lnTo>
                      <a:lnTo>
                        <a:pt x="36" y="62"/>
                      </a:lnTo>
                      <a:lnTo>
                        <a:pt x="36" y="62"/>
                      </a:lnTo>
                      <a:lnTo>
                        <a:pt x="26" y="74"/>
                      </a:lnTo>
                      <a:lnTo>
                        <a:pt x="6" y="98"/>
                      </a:lnTo>
                      <a:lnTo>
                        <a:pt x="6" y="98"/>
                      </a:lnTo>
                      <a:lnTo>
                        <a:pt x="2" y="100"/>
                      </a:lnTo>
                      <a:lnTo>
                        <a:pt x="2" y="100"/>
                      </a:lnTo>
                      <a:lnTo>
                        <a:pt x="0" y="104"/>
                      </a:lnTo>
                      <a:lnTo>
                        <a:pt x="0" y="104"/>
                      </a:lnTo>
                      <a:lnTo>
                        <a:pt x="0" y="108"/>
                      </a:lnTo>
                      <a:lnTo>
                        <a:pt x="0" y="108"/>
                      </a:lnTo>
                      <a:lnTo>
                        <a:pt x="0" y="114"/>
                      </a:lnTo>
                      <a:lnTo>
                        <a:pt x="0" y="114"/>
                      </a:lnTo>
                      <a:lnTo>
                        <a:pt x="0" y="118"/>
                      </a:lnTo>
                      <a:lnTo>
                        <a:pt x="0" y="118"/>
                      </a:lnTo>
                      <a:lnTo>
                        <a:pt x="2" y="122"/>
                      </a:lnTo>
                      <a:lnTo>
                        <a:pt x="2" y="122"/>
                      </a:lnTo>
                      <a:lnTo>
                        <a:pt x="4" y="124"/>
                      </a:lnTo>
                      <a:lnTo>
                        <a:pt x="4" y="124"/>
                      </a:lnTo>
                      <a:lnTo>
                        <a:pt x="8" y="124"/>
                      </a:lnTo>
                      <a:lnTo>
                        <a:pt x="76" y="124"/>
                      </a:lnTo>
                      <a:lnTo>
                        <a:pt x="76" y="124"/>
                      </a:lnTo>
                      <a:lnTo>
                        <a:pt x="78" y="124"/>
                      </a:lnTo>
                      <a:lnTo>
                        <a:pt x="78" y="124"/>
                      </a:lnTo>
                      <a:lnTo>
                        <a:pt x="80" y="122"/>
                      </a:lnTo>
                      <a:lnTo>
                        <a:pt x="80" y="122"/>
                      </a:lnTo>
                      <a:lnTo>
                        <a:pt x="80" y="118"/>
                      </a:lnTo>
                      <a:lnTo>
                        <a:pt x="80" y="118"/>
                      </a:lnTo>
                      <a:lnTo>
                        <a:pt x="80" y="114"/>
                      </a:lnTo>
                      <a:lnTo>
                        <a:pt x="80" y="114"/>
                      </a:lnTo>
                      <a:lnTo>
                        <a:pt x="80" y="110"/>
                      </a:lnTo>
                      <a:lnTo>
                        <a:pt x="8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6" name="Freeform 42"/>
                <p:cNvSpPr>
                  <a:spLocks noEditPoints="1"/>
                </p:cNvSpPr>
                <p:nvPr/>
              </p:nvSpPr>
              <p:spPr bwMode="auto">
                <a:xfrm>
                  <a:off x="1207" y="3833"/>
                  <a:ext cx="86" cy="126"/>
                </a:xfrm>
                <a:custGeom>
                  <a:avLst/>
                  <a:gdLst>
                    <a:gd name="T0" fmla="*/ 84 w 86"/>
                    <a:gd name="T1" fmla="*/ 36 h 126"/>
                    <a:gd name="T2" fmla="*/ 78 w 86"/>
                    <a:gd name="T3" fmla="*/ 16 h 126"/>
                    <a:gd name="T4" fmla="*/ 72 w 86"/>
                    <a:gd name="T5" fmla="*/ 10 h 126"/>
                    <a:gd name="T6" fmla="*/ 66 w 86"/>
                    <a:gd name="T7" fmla="*/ 4 h 126"/>
                    <a:gd name="T8" fmla="*/ 44 w 86"/>
                    <a:gd name="T9" fmla="*/ 0 h 126"/>
                    <a:gd name="T10" fmla="*/ 34 w 86"/>
                    <a:gd name="T11" fmla="*/ 2 h 126"/>
                    <a:gd name="T12" fmla="*/ 24 w 86"/>
                    <a:gd name="T13" fmla="*/ 4 h 126"/>
                    <a:gd name="T14" fmla="*/ 10 w 86"/>
                    <a:gd name="T15" fmla="*/ 18 h 126"/>
                    <a:gd name="T16" fmla="*/ 6 w 86"/>
                    <a:gd name="T17" fmla="*/ 26 h 126"/>
                    <a:gd name="T18" fmla="*/ 2 w 86"/>
                    <a:gd name="T19" fmla="*/ 38 h 126"/>
                    <a:gd name="T20" fmla="*/ 0 w 86"/>
                    <a:gd name="T21" fmla="*/ 64 h 126"/>
                    <a:gd name="T22" fmla="*/ 2 w 86"/>
                    <a:gd name="T23" fmla="*/ 90 h 126"/>
                    <a:gd name="T24" fmla="*/ 4 w 86"/>
                    <a:gd name="T25" fmla="*/ 100 h 126"/>
                    <a:gd name="T26" fmla="*/ 8 w 86"/>
                    <a:gd name="T27" fmla="*/ 110 h 126"/>
                    <a:gd name="T28" fmla="*/ 22 w 86"/>
                    <a:gd name="T29" fmla="*/ 122 h 126"/>
                    <a:gd name="T30" fmla="*/ 30 w 86"/>
                    <a:gd name="T31" fmla="*/ 124 h 126"/>
                    <a:gd name="T32" fmla="*/ 42 w 86"/>
                    <a:gd name="T33" fmla="*/ 126 h 126"/>
                    <a:gd name="T34" fmla="*/ 62 w 86"/>
                    <a:gd name="T35" fmla="*/ 122 h 126"/>
                    <a:gd name="T36" fmla="*/ 70 w 86"/>
                    <a:gd name="T37" fmla="*/ 116 h 126"/>
                    <a:gd name="T38" fmla="*/ 76 w 86"/>
                    <a:gd name="T39" fmla="*/ 108 h 126"/>
                    <a:gd name="T40" fmla="*/ 84 w 86"/>
                    <a:gd name="T41" fmla="*/ 88 h 126"/>
                    <a:gd name="T42" fmla="*/ 86 w 86"/>
                    <a:gd name="T43" fmla="*/ 76 h 126"/>
                    <a:gd name="T44" fmla="*/ 86 w 86"/>
                    <a:gd name="T45" fmla="*/ 62 h 126"/>
                    <a:gd name="T46" fmla="*/ 84 w 86"/>
                    <a:gd name="T47" fmla="*/ 36 h 126"/>
                    <a:gd name="T48" fmla="*/ 62 w 86"/>
                    <a:gd name="T49" fmla="*/ 76 h 126"/>
                    <a:gd name="T50" fmla="*/ 60 w 86"/>
                    <a:gd name="T51" fmla="*/ 88 h 126"/>
                    <a:gd name="T52" fmla="*/ 58 w 86"/>
                    <a:gd name="T53" fmla="*/ 96 h 126"/>
                    <a:gd name="T54" fmla="*/ 54 w 86"/>
                    <a:gd name="T55" fmla="*/ 102 h 126"/>
                    <a:gd name="T56" fmla="*/ 50 w 86"/>
                    <a:gd name="T57" fmla="*/ 106 h 126"/>
                    <a:gd name="T58" fmla="*/ 42 w 86"/>
                    <a:gd name="T59" fmla="*/ 106 h 126"/>
                    <a:gd name="T60" fmla="*/ 34 w 86"/>
                    <a:gd name="T61" fmla="*/ 104 h 126"/>
                    <a:gd name="T62" fmla="*/ 28 w 86"/>
                    <a:gd name="T63" fmla="*/ 98 h 126"/>
                    <a:gd name="T64" fmla="*/ 26 w 86"/>
                    <a:gd name="T65" fmla="*/ 84 h 126"/>
                    <a:gd name="T66" fmla="*/ 24 w 86"/>
                    <a:gd name="T67" fmla="*/ 62 h 126"/>
                    <a:gd name="T68" fmla="*/ 26 w 86"/>
                    <a:gd name="T69" fmla="*/ 44 h 126"/>
                    <a:gd name="T70" fmla="*/ 28 w 86"/>
                    <a:gd name="T71" fmla="*/ 30 h 126"/>
                    <a:gd name="T72" fmla="*/ 30 w 86"/>
                    <a:gd name="T73" fmla="*/ 26 h 126"/>
                    <a:gd name="T74" fmla="*/ 34 w 86"/>
                    <a:gd name="T75" fmla="*/ 22 h 126"/>
                    <a:gd name="T76" fmla="*/ 44 w 86"/>
                    <a:gd name="T77" fmla="*/ 20 h 126"/>
                    <a:gd name="T78" fmla="*/ 50 w 86"/>
                    <a:gd name="T79" fmla="*/ 20 h 126"/>
                    <a:gd name="T80" fmla="*/ 54 w 86"/>
                    <a:gd name="T81" fmla="*/ 24 h 126"/>
                    <a:gd name="T82" fmla="*/ 58 w 86"/>
                    <a:gd name="T83" fmla="*/ 28 h 126"/>
                    <a:gd name="T84" fmla="*/ 60 w 86"/>
                    <a:gd name="T85" fmla="*/ 38 h 126"/>
                    <a:gd name="T86" fmla="*/ 62 w 86"/>
                    <a:gd name="T87" fmla="*/ 48 h 126"/>
                    <a:gd name="T88" fmla="*/ 62 w 86"/>
                    <a:gd name="T89" fmla="*/ 64 h 126"/>
                    <a:gd name="T90" fmla="*/ 62 w 86"/>
                    <a:gd name="T91"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26">
                      <a:moveTo>
                        <a:pt x="84" y="36"/>
                      </a:moveTo>
                      <a:lnTo>
                        <a:pt x="84" y="36"/>
                      </a:lnTo>
                      <a:lnTo>
                        <a:pt x="82" y="26"/>
                      </a:lnTo>
                      <a:lnTo>
                        <a:pt x="78" y="16"/>
                      </a:lnTo>
                      <a:lnTo>
                        <a:pt x="78" y="16"/>
                      </a:lnTo>
                      <a:lnTo>
                        <a:pt x="72" y="10"/>
                      </a:lnTo>
                      <a:lnTo>
                        <a:pt x="66" y="4"/>
                      </a:lnTo>
                      <a:lnTo>
                        <a:pt x="66" y="4"/>
                      </a:lnTo>
                      <a:lnTo>
                        <a:pt x="56" y="2"/>
                      </a:lnTo>
                      <a:lnTo>
                        <a:pt x="44" y="0"/>
                      </a:lnTo>
                      <a:lnTo>
                        <a:pt x="44" y="0"/>
                      </a:lnTo>
                      <a:lnTo>
                        <a:pt x="34" y="2"/>
                      </a:lnTo>
                      <a:lnTo>
                        <a:pt x="24" y="4"/>
                      </a:lnTo>
                      <a:lnTo>
                        <a:pt x="24" y="4"/>
                      </a:lnTo>
                      <a:lnTo>
                        <a:pt x="16" y="10"/>
                      </a:lnTo>
                      <a:lnTo>
                        <a:pt x="10" y="18"/>
                      </a:lnTo>
                      <a:lnTo>
                        <a:pt x="10" y="18"/>
                      </a:lnTo>
                      <a:lnTo>
                        <a:pt x="6" y="26"/>
                      </a:lnTo>
                      <a:lnTo>
                        <a:pt x="2" y="38"/>
                      </a:lnTo>
                      <a:lnTo>
                        <a:pt x="2" y="38"/>
                      </a:lnTo>
                      <a:lnTo>
                        <a:pt x="0" y="50"/>
                      </a:lnTo>
                      <a:lnTo>
                        <a:pt x="0" y="64"/>
                      </a:lnTo>
                      <a:lnTo>
                        <a:pt x="0" y="64"/>
                      </a:lnTo>
                      <a:lnTo>
                        <a:pt x="2" y="90"/>
                      </a:lnTo>
                      <a:lnTo>
                        <a:pt x="2" y="90"/>
                      </a:lnTo>
                      <a:lnTo>
                        <a:pt x="4" y="100"/>
                      </a:lnTo>
                      <a:lnTo>
                        <a:pt x="8" y="110"/>
                      </a:lnTo>
                      <a:lnTo>
                        <a:pt x="8" y="110"/>
                      </a:lnTo>
                      <a:lnTo>
                        <a:pt x="14" y="116"/>
                      </a:lnTo>
                      <a:lnTo>
                        <a:pt x="22" y="122"/>
                      </a:lnTo>
                      <a:lnTo>
                        <a:pt x="22" y="122"/>
                      </a:lnTo>
                      <a:lnTo>
                        <a:pt x="30" y="124"/>
                      </a:lnTo>
                      <a:lnTo>
                        <a:pt x="42" y="126"/>
                      </a:lnTo>
                      <a:lnTo>
                        <a:pt x="42" y="126"/>
                      </a:lnTo>
                      <a:lnTo>
                        <a:pt x="54" y="124"/>
                      </a:lnTo>
                      <a:lnTo>
                        <a:pt x="62" y="122"/>
                      </a:lnTo>
                      <a:lnTo>
                        <a:pt x="62" y="122"/>
                      </a:lnTo>
                      <a:lnTo>
                        <a:pt x="70" y="116"/>
                      </a:lnTo>
                      <a:lnTo>
                        <a:pt x="76" y="108"/>
                      </a:lnTo>
                      <a:lnTo>
                        <a:pt x="76" y="108"/>
                      </a:lnTo>
                      <a:lnTo>
                        <a:pt x="82" y="100"/>
                      </a:lnTo>
                      <a:lnTo>
                        <a:pt x="84" y="88"/>
                      </a:lnTo>
                      <a:lnTo>
                        <a:pt x="84" y="88"/>
                      </a:lnTo>
                      <a:lnTo>
                        <a:pt x="86" y="76"/>
                      </a:lnTo>
                      <a:lnTo>
                        <a:pt x="86" y="62"/>
                      </a:lnTo>
                      <a:lnTo>
                        <a:pt x="86" y="62"/>
                      </a:lnTo>
                      <a:lnTo>
                        <a:pt x="84" y="36"/>
                      </a:lnTo>
                      <a:lnTo>
                        <a:pt x="84" y="36"/>
                      </a:lnTo>
                      <a:close/>
                      <a:moveTo>
                        <a:pt x="62" y="76"/>
                      </a:moveTo>
                      <a:lnTo>
                        <a:pt x="62" y="76"/>
                      </a:lnTo>
                      <a:lnTo>
                        <a:pt x="60" y="88"/>
                      </a:lnTo>
                      <a:lnTo>
                        <a:pt x="60" y="88"/>
                      </a:lnTo>
                      <a:lnTo>
                        <a:pt x="58" y="96"/>
                      </a:lnTo>
                      <a:lnTo>
                        <a:pt x="58" y="96"/>
                      </a:lnTo>
                      <a:lnTo>
                        <a:pt x="54" y="102"/>
                      </a:lnTo>
                      <a:lnTo>
                        <a:pt x="54" y="102"/>
                      </a:lnTo>
                      <a:lnTo>
                        <a:pt x="50" y="106"/>
                      </a:lnTo>
                      <a:lnTo>
                        <a:pt x="50" y="106"/>
                      </a:lnTo>
                      <a:lnTo>
                        <a:pt x="42" y="106"/>
                      </a:lnTo>
                      <a:lnTo>
                        <a:pt x="42" y="106"/>
                      </a:lnTo>
                      <a:lnTo>
                        <a:pt x="34" y="104"/>
                      </a:lnTo>
                      <a:lnTo>
                        <a:pt x="34" y="104"/>
                      </a:lnTo>
                      <a:lnTo>
                        <a:pt x="32" y="102"/>
                      </a:lnTo>
                      <a:lnTo>
                        <a:pt x="28" y="98"/>
                      </a:lnTo>
                      <a:lnTo>
                        <a:pt x="28" y="98"/>
                      </a:lnTo>
                      <a:lnTo>
                        <a:pt x="26" y="84"/>
                      </a:lnTo>
                      <a:lnTo>
                        <a:pt x="26" y="84"/>
                      </a:lnTo>
                      <a:lnTo>
                        <a:pt x="24" y="62"/>
                      </a:lnTo>
                      <a:lnTo>
                        <a:pt x="24" y="62"/>
                      </a:lnTo>
                      <a:lnTo>
                        <a:pt x="26" y="44"/>
                      </a:lnTo>
                      <a:lnTo>
                        <a:pt x="26" y="44"/>
                      </a:lnTo>
                      <a:lnTo>
                        <a:pt x="28" y="30"/>
                      </a:lnTo>
                      <a:lnTo>
                        <a:pt x="28" y="30"/>
                      </a:lnTo>
                      <a:lnTo>
                        <a:pt x="30" y="26"/>
                      </a:lnTo>
                      <a:lnTo>
                        <a:pt x="34" y="22"/>
                      </a:lnTo>
                      <a:lnTo>
                        <a:pt x="34" y="22"/>
                      </a:lnTo>
                      <a:lnTo>
                        <a:pt x="38" y="20"/>
                      </a:lnTo>
                      <a:lnTo>
                        <a:pt x="44" y="20"/>
                      </a:lnTo>
                      <a:lnTo>
                        <a:pt x="44" y="20"/>
                      </a:lnTo>
                      <a:lnTo>
                        <a:pt x="50" y="20"/>
                      </a:lnTo>
                      <a:lnTo>
                        <a:pt x="50" y="20"/>
                      </a:lnTo>
                      <a:lnTo>
                        <a:pt x="54" y="24"/>
                      </a:lnTo>
                      <a:lnTo>
                        <a:pt x="54" y="24"/>
                      </a:lnTo>
                      <a:lnTo>
                        <a:pt x="58" y="28"/>
                      </a:lnTo>
                      <a:lnTo>
                        <a:pt x="58" y="28"/>
                      </a:lnTo>
                      <a:lnTo>
                        <a:pt x="60" y="38"/>
                      </a:lnTo>
                      <a:lnTo>
                        <a:pt x="60" y="38"/>
                      </a:lnTo>
                      <a:lnTo>
                        <a:pt x="62" y="48"/>
                      </a:lnTo>
                      <a:lnTo>
                        <a:pt x="62" y="48"/>
                      </a:lnTo>
                      <a:lnTo>
                        <a:pt x="62" y="64"/>
                      </a:lnTo>
                      <a:lnTo>
                        <a:pt x="62" y="64"/>
                      </a:lnTo>
                      <a:lnTo>
                        <a:pt x="62" y="76"/>
                      </a:lnTo>
                      <a:lnTo>
                        <a:pt x="6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7" name="Line 43"/>
                <p:cNvSpPr>
                  <a:spLocks noChangeShapeType="1"/>
                </p:cNvSpPr>
                <p:nvPr/>
              </p:nvSpPr>
              <p:spPr bwMode="auto">
                <a:xfrm>
                  <a:off x="1349" y="3269"/>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8" name="Freeform 44"/>
                <p:cNvSpPr>
                  <a:spLocks noEditPoints="1"/>
                </p:cNvSpPr>
                <p:nvPr/>
              </p:nvSpPr>
              <p:spPr bwMode="auto">
                <a:xfrm>
                  <a:off x="1107" y="3205"/>
                  <a:ext cx="90" cy="122"/>
                </a:xfrm>
                <a:custGeom>
                  <a:avLst/>
                  <a:gdLst>
                    <a:gd name="T0" fmla="*/ 90 w 90"/>
                    <a:gd name="T1" fmla="*/ 80 h 122"/>
                    <a:gd name="T2" fmla="*/ 76 w 90"/>
                    <a:gd name="T3" fmla="*/ 78 h 122"/>
                    <a:gd name="T4" fmla="*/ 76 w 90"/>
                    <a:gd name="T5" fmla="*/ 4 h 122"/>
                    <a:gd name="T6" fmla="*/ 74 w 90"/>
                    <a:gd name="T7" fmla="*/ 2 h 122"/>
                    <a:gd name="T8" fmla="*/ 72 w 90"/>
                    <a:gd name="T9" fmla="*/ 2 h 122"/>
                    <a:gd name="T10" fmla="*/ 66 w 90"/>
                    <a:gd name="T11" fmla="*/ 0 h 122"/>
                    <a:gd name="T12" fmla="*/ 58 w 90"/>
                    <a:gd name="T13" fmla="*/ 0 h 122"/>
                    <a:gd name="T14" fmla="*/ 50 w 90"/>
                    <a:gd name="T15" fmla="*/ 0 h 122"/>
                    <a:gd name="T16" fmla="*/ 46 w 90"/>
                    <a:gd name="T17" fmla="*/ 0 h 122"/>
                    <a:gd name="T18" fmla="*/ 42 w 90"/>
                    <a:gd name="T19" fmla="*/ 2 h 122"/>
                    <a:gd name="T20" fmla="*/ 4 w 90"/>
                    <a:gd name="T21" fmla="*/ 70 h 122"/>
                    <a:gd name="T22" fmla="*/ 2 w 90"/>
                    <a:gd name="T23" fmla="*/ 74 h 122"/>
                    <a:gd name="T24" fmla="*/ 0 w 90"/>
                    <a:gd name="T25" fmla="*/ 76 h 122"/>
                    <a:gd name="T26" fmla="*/ 0 w 90"/>
                    <a:gd name="T27" fmla="*/ 80 h 122"/>
                    <a:gd name="T28" fmla="*/ 0 w 90"/>
                    <a:gd name="T29" fmla="*/ 86 h 122"/>
                    <a:gd name="T30" fmla="*/ 0 w 90"/>
                    <a:gd name="T31" fmla="*/ 92 h 122"/>
                    <a:gd name="T32" fmla="*/ 2 w 90"/>
                    <a:gd name="T33" fmla="*/ 94 h 122"/>
                    <a:gd name="T34" fmla="*/ 4 w 90"/>
                    <a:gd name="T35" fmla="*/ 96 h 122"/>
                    <a:gd name="T36" fmla="*/ 6 w 90"/>
                    <a:gd name="T37" fmla="*/ 96 h 122"/>
                    <a:gd name="T38" fmla="*/ 52 w 90"/>
                    <a:gd name="T39" fmla="*/ 118 h 122"/>
                    <a:gd name="T40" fmla="*/ 52 w 90"/>
                    <a:gd name="T41" fmla="*/ 120 h 122"/>
                    <a:gd name="T42" fmla="*/ 54 w 90"/>
                    <a:gd name="T43" fmla="*/ 122 h 122"/>
                    <a:gd name="T44" fmla="*/ 58 w 90"/>
                    <a:gd name="T45" fmla="*/ 122 h 122"/>
                    <a:gd name="T46" fmla="*/ 64 w 90"/>
                    <a:gd name="T47" fmla="*/ 122 h 122"/>
                    <a:gd name="T48" fmla="*/ 70 w 90"/>
                    <a:gd name="T49" fmla="*/ 122 h 122"/>
                    <a:gd name="T50" fmla="*/ 74 w 90"/>
                    <a:gd name="T51" fmla="*/ 122 h 122"/>
                    <a:gd name="T52" fmla="*/ 76 w 90"/>
                    <a:gd name="T53" fmla="*/ 120 h 122"/>
                    <a:gd name="T54" fmla="*/ 76 w 90"/>
                    <a:gd name="T55" fmla="*/ 118 h 122"/>
                    <a:gd name="T56" fmla="*/ 86 w 90"/>
                    <a:gd name="T57" fmla="*/ 96 h 122"/>
                    <a:gd name="T58" fmla="*/ 90 w 90"/>
                    <a:gd name="T59" fmla="*/ 94 h 122"/>
                    <a:gd name="T60" fmla="*/ 90 w 90"/>
                    <a:gd name="T61" fmla="*/ 88 h 122"/>
                    <a:gd name="T62" fmla="*/ 90 w 90"/>
                    <a:gd name="T63" fmla="*/ 80 h 122"/>
                    <a:gd name="T64" fmla="*/ 52 w 90"/>
                    <a:gd name="T65" fmla="*/ 78 h 122"/>
                    <a:gd name="T66" fmla="*/ 52 w 90"/>
                    <a:gd name="T67" fmla="*/ 22 h 122"/>
                    <a:gd name="T68" fmla="*/ 52 w 90"/>
                    <a:gd name="T69"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122">
                      <a:moveTo>
                        <a:pt x="90" y="80"/>
                      </a:moveTo>
                      <a:lnTo>
                        <a:pt x="90" y="80"/>
                      </a:lnTo>
                      <a:lnTo>
                        <a:pt x="86" y="78"/>
                      </a:lnTo>
                      <a:lnTo>
                        <a:pt x="76" y="78"/>
                      </a:lnTo>
                      <a:lnTo>
                        <a:pt x="76" y="4"/>
                      </a:lnTo>
                      <a:lnTo>
                        <a:pt x="76" y="4"/>
                      </a:lnTo>
                      <a:lnTo>
                        <a:pt x="74" y="2"/>
                      </a:lnTo>
                      <a:lnTo>
                        <a:pt x="74" y="2"/>
                      </a:lnTo>
                      <a:lnTo>
                        <a:pt x="72" y="2"/>
                      </a:lnTo>
                      <a:lnTo>
                        <a:pt x="72" y="2"/>
                      </a:lnTo>
                      <a:lnTo>
                        <a:pt x="66" y="0"/>
                      </a:lnTo>
                      <a:lnTo>
                        <a:pt x="66" y="0"/>
                      </a:lnTo>
                      <a:lnTo>
                        <a:pt x="58" y="0"/>
                      </a:lnTo>
                      <a:lnTo>
                        <a:pt x="58" y="0"/>
                      </a:lnTo>
                      <a:lnTo>
                        <a:pt x="50" y="0"/>
                      </a:lnTo>
                      <a:lnTo>
                        <a:pt x="50" y="0"/>
                      </a:lnTo>
                      <a:lnTo>
                        <a:pt x="46" y="0"/>
                      </a:lnTo>
                      <a:lnTo>
                        <a:pt x="46" y="0"/>
                      </a:lnTo>
                      <a:lnTo>
                        <a:pt x="42" y="2"/>
                      </a:lnTo>
                      <a:lnTo>
                        <a:pt x="42" y="2"/>
                      </a:lnTo>
                      <a:lnTo>
                        <a:pt x="42" y="4"/>
                      </a:lnTo>
                      <a:lnTo>
                        <a:pt x="4" y="70"/>
                      </a:lnTo>
                      <a:lnTo>
                        <a:pt x="4" y="70"/>
                      </a:lnTo>
                      <a:lnTo>
                        <a:pt x="2" y="74"/>
                      </a:lnTo>
                      <a:lnTo>
                        <a:pt x="2" y="74"/>
                      </a:lnTo>
                      <a:lnTo>
                        <a:pt x="0" y="76"/>
                      </a:lnTo>
                      <a:lnTo>
                        <a:pt x="0" y="76"/>
                      </a:lnTo>
                      <a:lnTo>
                        <a:pt x="0" y="80"/>
                      </a:lnTo>
                      <a:lnTo>
                        <a:pt x="0" y="80"/>
                      </a:lnTo>
                      <a:lnTo>
                        <a:pt x="0" y="86"/>
                      </a:lnTo>
                      <a:lnTo>
                        <a:pt x="0" y="86"/>
                      </a:lnTo>
                      <a:lnTo>
                        <a:pt x="0" y="92"/>
                      </a:lnTo>
                      <a:lnTo>
                        <a:pt x="0" y="92"/>
                      </a:lnTo>
                      <a:lnTo>
                        <a:pt x="2" y="94"/>
                      </a:lnTo>
                      <a:lnTo>
                        <a:pt x="2" y="94"/>
                      </a:lnTo>
                      <a:lnTo>
                        <a:pt x="4" y="96"/>
                      </a:lnTo>
                      <a:lnTo>
                        <a:pt x="4" y="96"/>
                      </a:lnTo>
                      <a:lnTo>
                        <a:pt x="6" y="96"/>
                      </a:lnTo>
                      <a:lnTo>
                        <a:pt x="52" y="96"/>
                      </a:lnTo>
                      <a:lnTo>
                        <a:pt x="52" y="118"/>
                      </a:lnTo>
                      <a:lnTo>
                        <a:pt x="52" y="118"/>
                      </a:lnTo>
                      <a:lnTo>
                        <a:pt x="52" y="120"/>
                      </a:lnTo>
                      <a:lnTo>
                        <a:pt x="52" y="120"/>
                      </a:lnTo>
                      <a:lnTo>
                        <a:pt x="54" y="122"/>
                      </a:lnTo>
                      <a:lnTo>
                        <a:pt x="54" y="122"/>
                      </a:lnTo>
                      <a:lnTo>
                        <a:pt x="58" y="122"/>
                      </a:lnTo>
                      <a:lnTo>
                        <a:pt x="58" y="122"/>
                      </a:lnTo>
                      <a:lnTo>
                        <a:pt x="64" y="122"/>
                      </a:lnTo>
                      <a:lnTo>
                        <a:pt x="64" y="122"/>
                      </a:lnTo>
                      <a:lnTo>
                        <a:pt x="70" y="122"/>
                      </a:lnTo>
                      <a:lnTo>
                        <a:pt x="70" y="122"/>
                      </a:lnTo>
                      <a:lnTo>
                        <a:pt x="74" y="122"/>
                      </a:lnTo>
                      <a:lnTo>
                        <a:pt x="74" y="122"/>
                      </a:lnTo>
                      <a:lnTo>
                        <a:pt x="76" y="120"/>
                      </a:lnTo>
                      <a:lnTo>
                        <a:pt x="76" y="120"/>
                      </a:lnTo>
                      <a:lnTo>
                        <a:pt x="76" y="118"/>
                      </a:lnTo>
                      <a:lnTo>
                        <a:pt x="76" y="96"/>
                      </a:lnTo>
                      <a:lnTo>
                        <a:pt x="86" y="96"/>
                      </a:lnTo>
                      <a:lnTo>
                        <a:pt x="86" y="96"/>
                      </a:lnTo>
                      <a:lnTo>
                        <a:pt x="90" y="94"/>
                      </a:lnTo>
                      <a:lnTo>
                        <a:pt x="90" y="94"/>
                      </a:lnTo>
                      <a:lnTo>
                        <a:pt x="90" y="88"/>
                      </a:lnTo>
                      <a:lnTo>
                        <a:pt x="90" y="88"/>
                      </a:lnTo>
                      <a:lnTo>
                        <a:pt x="90" y="80"/>
                      </a:lnTo>
                      <a:lnTo>
                        <a:pt x="90" y="80"/>
                      </a:lnTo>
                      <a:close/>
                      <a:moveTo>
                        <a:pt x="52" y="78"/>
                      </a:moveTo>
                      <a:lnTo>
                        <a:pt x="20" y="78"/>
                      </a:lnTo>
                      <a:lnTo>
                        <a:pt x="52" y="22"/>
                      </a:lnTo>
                      <a:lnTo>
                        <a:pt x="52" y="22"/>
                      </a:lnTo>
                      <a:lnTo>
                        <a:pt x="52" y="78"/>
                      </a:lnTo>
                      <a:lnTo>
                        <a:pt x="5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9" name="Freeform 45"/>
                <p:cNvSpPr>
                  <a:spLocks noEditPoints="1"/>
                </p:cNvSpPr>
                <p:nvPr/>
              </p:nvSpPr>
              <p:spPr bwMode="auto">
                <a:xfrm>
                  <a:off x="1207" y="3203"/>
                  <a:ext cx="86" cy="126"/>
                </a:xfrm>
                <a:custGeom>
                  <a:avLst/>
                  <a:gdLst>
                    <a:gd name="T0" fmla="*/ 84 w 86"/>
                    <a:gd name="T1" fmla="*/ 36 h 126"/>
                    <a:gd name="T2" fmla="*/ 78 w 86"/>
                    <a:gd name="T3" fmla="*/ 16 h 126"/>
                    <a:gd name="T4" fmla="*/ 72 w 86"/>
                    <a:gd name="T5" fmla="*/ 10 h 126"/>
                    <a:gd name="T6" fmla="*/ 66 w 86"/>
                    <a:gd name="T7" fmla="*/ 4 h 126"/>
                    <a:gd name="T8" fmla="*/ 44 w 86"/>
                    <a:gd name="T9" fmla="*/ 0 h 126"/>
                    <a:gd name="T10" fmla="*/ 34 w 86"/>
                    <a:gd name="T11" fmla="*/ 2 h 126"/>
                    <a:gd name="T12" fmla="*/ 24 w 86"/>
                    <a:gd name="T13" fmla="*/ 4 h 126"/>
                    <a:gd name="T14" fmla="*/ 10 w 86"/>
                    <a:gd name="T15" fmla="*/ 18 h 126"/>
                    <a:gd name="T16" fmla="*/ 6 w 86"/>
                    <a:gd name="T17" fmla="*/ 26 h 126"/>
                    <a:gd name="T18" fmla="*/ 2 w 86"/>
                    <a:gd name="T19" fmla="*/ 38 h 126"/>
                    <a:gd name="T20" fmla="*/ 0 w 86"/>
                    <a:gd name="T21" fmla="*/ 64 h 126"/>
                    <a:gd name="T22" fmla="*/ 2 w 86"/>
                    <a:gd name="T23" fmla="*/ 90 h 126"/>
                    <a:gd name="T24" fmla="*/ 4 w 86"/>
                    <a:gd name="T25" fmla="*/ 100 h 126"/>
                    <a:gd name="T26" fmla="*/ 8 w 86"/>
                    <a:gd name="T27" fmla="*/ 110 h 126"/>
                    <a:gd name="T28" fmla="*/ 22 w 86"/>
                    <a:gd name="T29" fmla="*/ 122 h 126"/>
                    <a:gd name="T30" fmla="*/ 30 w 86"/>
                    <a:gd name="T31" fmla="*/ 126 h 126"/>
                    <a:gd name="T32" fmla="*/ 42 w 86"/>
                    <a:gd name="T33" fmla="*/ 126 h 126"/>
                    <a:gd name="T34" fmla="*/ 62 w 86"/>
                    <a:gd name="T35" fmla="*/ 122 h 126"/>
                    <a:gd name="T36" fmla="*/ 70 w 86"/>
                    <a:gd name="T37" fmla="*/ 116 h 126"/>
                    <a:gd name="T38" fmla="*/ 76 w 86"/>
                    <a:gd name="T39" fmla="*/ 110 h 126"/>
                    <a:gd name="T40" fmla="*/ 84 w 86"/>
                    <a:gd name="T41" fmla="*/ 90 h 126"/>
                    <a:gd name="T42" fmla="*/ 86 w 86"/>
                    <a:gd name="T43" fmla="*/ 76 h 126"/>
                    <a:gd name="T44" fmla="*/ 86 w 86"/>
                    <a:gd name="T45" fmla="*/ 62 h 126"/>
                    <a:gd name="T46" fmla="*/ 84 w 86"/>
                    <a:gd name="T47" fmla="*/ 36 h 126"/>
                    <a:gd name="T48" fmla="*/ 62 w 86"/>
                    <a:gd name="T49" fmla="*/ 78 h 126"/>
                    <a:gd name="T50" fmla="*/ 60 w 86"/>
                    <a:gd name="T51" fmla="*/ 88 h 126"/>
                    <a:gd name="T52" fmla="*/ 58 w 86"/>
                    <a:gd name="T53" fmla="*/ 96 h 126"/>
                    <a:gd name="T54" fmla="*/ 54 w 86"/>
                    <a:gd name="T55" fmla="*/ 102 h 126"/>
                    <a:gd name="T56" fmla="*/ 50 w 86"/>
                    <a:gd name="T57" fmla="*/ 106 h 126"/>
                    <a:gd name="T58" fmla="*/ 42 w 86"/>
                    <a:gd name="T59" fmla="*/ 106 h 126"/>
                    <a:gd name="T60" fmla="*/ 34 w 86"/>
                    <a:gd name="T61" fmla="*/ 104 h 126"/>
                    <a:gd name="T62" fmla="*/ 28 w 86"/>
                    <a:gd name="T63" fmla="*/ 98 h 126"/>
                    <a:gd name="T64" fmla="*/ 26 w 86"/>
                    <a:gd name="T65" fmla="*/ 84 h 126"/>
                    <a:gd name="T66" fmla="*/ 24 w 86"/>
                    <a:gd name="T67" fmla="*/ 62 h 126"/>
                    <a:gd name="T68" fmla="*/ 26 w 86"/>
                    <a:gd name="T69" fmla="*/ 44 h 126"/>
                    <a:gd name="T70" fmla="*/ 28 w 86"/>
                    <a:gd name="T71" fmla="*/ 30 h 126"/>
                    <a:gd name="T72" fmla="*/ 30 w 86"/>
                    <a:gd name="T73" fmla="*/ 26 h 126"/>
                    <a:gd name="T74" fmla="*/ 34 w 86"/>
                    <a:gd name="T75" fmla="*/ 22 h 126"/>
                    <a:gd name="T76" fmla="*/ 44 w 86"/>
                    <a:gd name="T77" fmla="*/ 20 h 126"/>
                    <a:gd name="T78" fmla="*/ 50 w 86"/>
                    <a:gd name="T79" fmla="*/ 20 h 126"/>
                    <a:gd name="T80" fmla="*/ 54 w 86"/>
                    <a:gd name="T81" fmla="*/ 24 h 126"/>
                    <a:gd name="T82" fmla="*/ 58 w 86"/>
                    <a:gd name="T83" fmla="*/ 30 h 126"/>
                    <a:gd name="T84" fmla="*/ 60 w 86"/>
                    <a:gd name="T85" fmla="*/ 38 h 126"/>
                    <a:gd name="T86" fmla="*/ 62 w 86"/>
                    <a:gd name="T87" fmla="*/ 48 h 126"/>
                    <a:gd name="T88" fmla="*/ 62 w 86"/>
                    <a:gd name="T89" fmla="*/ 64 h 126"/>
                    <a:gd name="T90" fmla="*/ 62 w 86"/>
                    <a:gd name="T91"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26">
                      <a:moveTo>
                        <a:pt x="84" y="36"/>
                      </a:moveTo>
                      <a:lnTo>
                        <a:pt x="84" y="36"/>
                      </a:lnTo>
                      <a:lnTo>
                        <a:pt x="82" y="26"/>
                      </a:lnTo>
                      <a:lnTo>
                        <a:pt x="78" y="16"/>
                      </a:lnTo>
                      <a:lnTo>
                        <a:pt x="78" y="16"/>
                      </a:lnTo>
                      <a:lnTo>
                        <a:pt x="72" y="10"/>
                      </a:lnTo>
                      <a:lnTo>
                        <a:pt x="66" y="4"/>
                      </a:lnTo>
                      <a:lnTo>
                        <a:pt x="66" y="4"/>
                      </a:lnTo>
                      <a:lnTo>
                        <a:pt x="56" y="2"/>
                      </a:lnTo>
                      <a:lnTo>
                        <a:pt x="44" y="0"/>
                      </a:lnTo>
                      <a:lnTo>
                        <a:pt x="44" y="0"/>
                      </a:lnTo>
                      <a:lnTo>
                        <a:pt x="34" y="2"/>
                      </a:lnTo>
                      <a:lnTo>
                        <a:pt x="24" y="4"/>
                      </a:lnTo>
                      <a:lnTo>
                        <a:pt x="24" y="4"/>
                      </a:lnTo>
                      <a:lnTo>
                        <a:pt x="16" y="10"/>
                      </a:lnTo>
                      <a:lnTo>
                        <a:pt x="10" y="18"/>
                      </a:lnTo>
                      <a:lnTo>
                        <a:pt x="10" y="18"/>
                      </a:lnTo>
                      <a:lnTo>
                        <a:pt x="6" y="26"/>
                      </a:lnTo>
                      <a:lnTo>
                        <a:pt x="2" y="38"/>
                      </a:lnTo>
                      <a:lnTo>
                        <a:pt x="2" y="38"/>
                      </a:lnTo>
                      <a:lnTo>
                        <a:pt x="0" y="50"/>
                      </a:lnTo>
                      <a:lnTo>
                        <a:pt x="0" y="64"/>
                      </a:lnTo>
                      <a:lnTo>
                        <a:pt x="0" y="64"/>
                      </a:lnTo>
                      <a:lnTo>
                        <a:pt x="2" y="90"/>
                      </a:lnTo>
                      <a:lnTo>
                        <a:pt x="2" y="90"/>
                      </a:lnTo>
                      <a:lnTo>
                        <a:pt x="4" y="100"/>
                      </a:lnTo>
                      <a:lnTo>
                        <a:pt x="8" y="110"/>
                      </a:lnTo>
                      <a:lnTo>
                        <a:pt x="8" y="110"/>
                      </a:lnTo>
                      <a:lnTo>
                        <a:pt x="14" y="116"/>
                      </a:lnTo>
                      <a:lnTo>
                        <a:pt x="22" y="122"/>
                      </a:lnTo>
                      <a:lnTo>
                        <a:pt x="22" y="122"/>
                      </a:lnTo>
                      <a:lnTo>
                        <a:pt x="30" y="126"/>
                      </a:lnTo>
                      <a:lnTo>
                        <a:pt x="42" y="126"/>
                      </a:lnTo>
                      <a:lnTo>
                        <a:pt x="42" y="126"/>
                      </a:lnTo>
                      <a:lnTo>
                        <a:pt x="54" y="124"/>
                      </a:lnTo>
                      <a:lnTo>
                        <a:pt x="62" y="122"/>
                      </a:lnTo>
                      <a:lnTo>
                        <a:pt x="62" y="122"/>
                      </a:lnTo>
                      <a:lnTo>
                        <a:pt x="70" y="116"/>
                      </a:lnTo>
                      <a:lnTo>
                        <a:pt x="76" y="110"/>
                      </a:lnTo>
                      <a:lnTo>
                        <a:pt x="76" y="110"/>
                      </a:lnTo>
                      <a:lnTo>
                        <a:pt x="82" y="100"/>
                      </a:lnTo>
                      <a:lnTo>
                        <a:pt x="84" y="90"/>
                      </a:lnTo>
                      <a:lnTo>
                        <a:pt x="84" y="90"/>
                      </a:lnTo>
                      <a:lnTo>
                        <a:pt x="86" y="76"/>
                      </a:lnTo>
                      <a:lnTo>
                        <a:pt x="86" y="62"/>
                      </a:lnTo>
                      <a:lnTo>
                        <a:pt x="86" y="62"/>
                      </a:lnTo>
                      <a:lnTo>
                        <a:pt x="84" y="36"/>
                      </a:lnTo>
                      <a:lnTo>
                        <a:pt x="84" y="36"/>
                      </a:lnTo>
                      <a:close/>
                      <a:moveTo>
                        <a:pt x="62" y="78"/>
                      </a:moveTo>
                      <a:lnTo>
                        <a:pt x="62" y="78"/>
                      </a:lnTo>
                      <a:lnTo>
                        <a:pt x="60" y="88"/>
                      </a:lnTo>
                      <a:lnTo>
                        <a:pt x="60" y="88"/>
                      </a:lnTo>
                      <a:lnTo>
                        <a:pt x="58" y="96"/>
                      </a:lnTo>
                      <a:lnTo>
                        <a:pt x="58" y="96"/>
                      </a:lnTo>
                      <a:lnTo>
                        <a:pt x="54" y="102"/>
                      </a:lnTo>
                      <a:lnTo>
                        <a:pt x="54" y="102"/>
                      </a:lnTo>
                      <a:lnTo>
                        <a:pt x="50" y="106"/>
                      </a:lnTo>
                      <a:lnTo>
                        <a:pt x="50" y="106"/>
                      </a:lnTo>
                      <a:lnTo>
                        <a:pt x="42" y="106"/>
                      </a:lnTo>
                      <a:lnTo>
                        <a:pt x="42" y="106"/>
                      </a:lnTo>
                      <a:lnTo>
                        <a:pt x="34" y="104"/>
                      </a:lnTo>
                      <a:lnTo>
                        <a:pt x="34" y="104"/>
                      </a:lnTo>
                      <a:lnTo>
                        <a:pt x="32" y="102"/>
                      </a:lnTo>
                      <a:lnTo>
                        <a:pt x="28" y="98"/>
                      </a:lnTo>
                      <a:lnTo>
                        <a:pt x="28" y="98"/>
                      </a:lnTo>
                      <a:lnTo>
                        <a:pt x="26" y="84"/>
                      </a:lnTo>
                      <a:lnTo>
                        <a:pt x="26" y="84"/>
                      </a:lnTo>
                      <a:lnTo>
                        <a:pt x="24" y="62"/>
                      </a:lnTo>
                      <a:lnTo>
                        <a:pt x="24" y="62"/>
                      </a:lnTo>
                      <a:lnTo>
                        <a:pt x="26" y="44"/>
                      </a:lnTo>
                      <a:lnTo>
                        <a:pt x="26" y="44"/>
                      </a:lnTo>
                      <a:lnTo>
                        <a:pt x="28" y="30"/>
                      </a:lnTo>
                      <a:lnTo>
                        <a:pt x="28" y="30"/>
                      </a:lnTo>
                      <a:lnTo>
                        <a:pt x="30" y="26"/>
                      </a:lnTo>
                      <a:lnTo>
                        <a:pt x="34" y="22"/>
                      </a:lnTo>
                      <a:lnTo>
                        <a:pt x="34" y="22"/>
                      </a:lnTo>
                      <a:lnTo>
                        <a:pt x="38" y="20"/>
                      </a:lnTo>
                      <a:lnTo>
                        <a:pt x="44" y="20"/>
                      </a:lnTo>
                      <a:lnTo>
                        <a:pt x="44" y="20"/>
                      </a:lnTo>
                      <a:lnTo>
                        <a:pt x="50" y="20"/>
                      </a:lnTo>
                      <a:lnTo>
                        <a:pt x="50" y="20"/>
                      </a:lnTo>
                      <a:lnTo>
                        <a:pt x="54" y="24"/>
                      </a:lnTo>
                      <a:lnTo>
                        <a:pt x="54" y="24"/>
                      </a:lnTo>
                      <a:lnTo>
                        <a:pt x="58" y="30"/>
                      </a:lnTo>
                      <a:lnTo>
                        <a:pt x="58" y="30"/>
                      </a:lnTo>
                      <a:lnTo>
                        <a:pt x="60" y="38"/>
                      </a:lnTo>
                      <a:lnTo>
                        <a:pt x="60" y="38"/>
                      </a:lnTo>
                      <a:lnTo>
                        <a:pt x="62" y="48"/>
                      </a:lnTo>
                      <a:lnTo>
                        <a:pt x="62" y="48"/>
                      </a:lnTo>
                      <a:lnTo>
                        <a:pt x="62" y="64"/>
                      </a:lnTo>
                      <a:lnTo>
                        <a:pt x="62" y="64"/>
                      </a:lnTo>
                      <a:lnTo>
                        <a:pt x="62" y="78"/>
                      </a:lnTo>
                      <a:lnTo>
                        <a:pt x="6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0" name="Line 46"/>
                <p:cNvSpPr>
                  <a:spLocks noChangeShapeType="1"/>
                </p:cNvSpPr>
                <p:nvPr/>
              </p:nvSpPr>
              <p:spPr bwMode="auto">
                <a:xfrm>
                  <a:off x="1349" y="2639"/>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1" name="Freeform 47"/>
                <p:cNvSpPr>
                  <a:spLocks noEditPoints="1"/>
                </p:cNvSpPr>
                <p:nvPr/>
              </p:nvSpPr>
              <p:spPr bwMode="auto">
                <a:xfrm>
                  <a:off x="1111" y="2573"/>
                  <a:ext cx="84" cy="126"/>
                </a:xfrm>
                <a:custGeom>
                  <a:avLst/>
                  <a:gdLst>
                    <a:gd name="T0" fmla="*/ 80 w 84"/>
                    <a:gd name="T1" fmla="*/ 62 h 126"/>
                    <a:gd name="T2" fmla="*/ 72 w 84"/>
                    <a:gd name="T3" fmla="*/ 54 h 126"/>
                    <a:gd name="T4" fmla="*/ 58 w 84"/>
                    <a:gd name="T5" fmla="*/ 48 h 126"/>
                    <a:gd name="T6" fmla="*/ 42 w 84"/>
                    <a:gd name="T7" fmla="*/ 48 h 126"/>
                    <a:gd name="T8" fmla="*/ 36 w 84"/>
                    <a:gd name="T9" fmla="*/ 50 h 126"/>
                    <a:gd name="T10" fmla="*/ 24 w 84"/>
                    <a:gd name="T11" fmla="*/ 54 h 126"/>
                    <a:gd name="T12" fmla="*/ 26 w 84"/>
                    <a:gd name="T13" fmla="*/ 42 h 126"/>
                    <a:gd name="T14" fmla="*/ 34 w 84"/>
                    <a:gd name="T15" fmla="*/ 26 h 126"/>
                    <a:gd name="T16" fmla="*/ 46 w 84"/>
                    <a:gd name="T17" fmla="*/ 20 h 126"/>
                    <a:gd name="T18" fmla="*/ 60 w 84"/>
                    <a:gd name="T19" fmla="*/ 20 h 126"/>
                    <a:gd name="T20" fmla="*/ 66 w 84"/>
                    <a:gd name="T21" fmla="*/ 22 h 126"/>
                    <a:gd name="T22" fmla="*/ 74 w 84"/>
                    <a:gd name="T23" fmla="*/ 24 h 126"/>
                    <a:gd name="T24" fmla="*/ 76 w 84"/>
                    <a:gd name="T25" fmla="*/ 22 h 126"/>
                    <a:gd name="T26" fmla="*/ 76 w 84"/>
                    <a:gd name="T27" fmla="*/ 18 h 126"/>
                    <a:gd name="T28" fmla="*/ 76 w 84"/>
                    <a:gd name="T29" fmla="*/ 14 h 126"/>
                    <a:gd name="T30" fmla="*/ 76 w 84"/>
                    <a:gd name="T31" fmla="*/ 8 h 126"/>
                    <a:gd name="T32" fmla="*/ 76 w 84"/>
                    <a:gd name="T33" fmla="*/ 6 h 126"/>
                    <a:gd name="T34" fmla="*/ 72 w 84"/>
                    <a:gd name="T35" fmla="*/ 4 h 126"/>
                    <a:gd name="T36" fmla="*/ 66 w 84"/>
                    <a:gd name="T37" fmla="*/ 2 h 126"/>
                    <a:gd name="T38" fmla="*/ 52 w 84"/>
                    <a:gd name="T39" fmla="*/ 0 h 126"/>
                    <a:gd name="T40" fmla="*/ 34 w 84"/>
                    <a:gd name="T41" fmla="*/ 4 h 126"/>
                    <a:gd name="T42" fmla="*/ 20 w 84"/>
                    <a:gd name="T43" fmla="*/ 12 h 126"/>
                    <a:gd name="T44" fmla="*/ 10 w 84"/>
                    <a:gd name="T45" fmla="*/ 24 h 126"/>
                    <a:gd name="T46" fmla="*/ 4 w 84"/>
                    <a:gd name="T47" fmla="*/ 38 h 126"/>
                    <a:gd name="T48" fmla="*/ 0 w 84"/>
                    <a:gd name="T49" fmla="*/ 68 h 126"/>
                    <a:gd name="T50" fmla="*/ 2 w 84"/>
                    <a:gd name="T51" fmla="*/ 84 h 126"/>
                    <a:gd name="T52" fmla="*/ 8 w 84"/>
                    <a:gd name="T53" fmla="*/ 110 h 126"/>
                    <a:gd name="T54" fmla="*/ 16 w 84"/>
                    <a:gd name="T55" fmla="*/ 118 h 126"/>
                    <a:gd name="T56" fmla="*/ 42 w 84"/>
                    <a:gd name="T57" fmla="*/ 126 h 126"/>
                    <a:gd name="T58" fmla="*/ 60 w 84"/>
                    <a:gd name="T59" fmla="*/ 124 h 126"/>
                    <a:gd name="T60" fmla="*/ 74 w 84"/>
                    <a:gd name="T61" fmla="*/ 114 h 126"/>
                    <a:gd name="T62" fmla="*/ 82 w 84"/>
                    <a:gd name="T63" fmla="*/ 100 h 126"/>
                    <a:gd name="T64" fmla="*/ 84 w 84"/>
                    <a:gd name="T65" fmla="*/ 84 h 126"/>
                    <a:gd name="T66" fmla="*/ 82 w 84"/>
                    <a:gd name="T67" fmla="*/ 68 h 126"/>
                    <a:gd name="T68" fmla="*/ 56 w 84"/>
                    <a:gd name="T69" fmla="*/ 102 h 126"/>
                    <a:gd name="T70" fmla="*/ 50 w 84"/>
                    <a:gd name="T71" fmla="*/ 106 h 126"/>
                    <a:gd name="T72" fmla="*/ 36 w 84"/>
                    <a:gd name="T73" fmla="*/ 106 h 126"/>
                    <a:gd name="T74" fmla="*/ 30 w 84"/>
                    <a:gd name="T75" fmla="*/ 100 h 126"/>
                    <a:gd name="T76" fmla="*/ 26 w 84"/>
                    <a:gd name="T77" fmla="*/ 90 h 126"/>
                    <a:gd name="T78" fmla="*/ 30 w 84"/>
                    <a:gd name="T79" fmla="*/ 70 h 126"/>
                    <a:gd name="T80" fmla="*/ 34 w 84"/>
                    <a:gd name="T81" fmla="*/ 68 h 126"/>
                    <a:gd name="T82" fmla="*/ 44 w 84"/>
                    <a:gd name="T83" fmla="*/ 66 h 126"/>
                    <a:gd name="T84" fmla="*/ 52 w 84"/>
                    <a:gd name="T85" fmla="*/ 68 h 126"/>
                    <a:gd name="T86" fmla="*/ 60 w 84"/>
                    <a:gd name="T87" fmla="*/ 78 h 126"/>
                    <a:gd name="T88" fmla="*/ 60 w 84"/>
                    <a:gd name="T89" fmla="*/ 8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126">
                      <a:moveTo>
                        <a:pt x="82" y="68"/>
                      </a:moveTo>
                      <a:lnTo>
                        <a:pt x="82" y="68"/>
                      </a:lnTo>
                      <a:lnTo>
                        <a:pt x="80" y="62"/>
                      </a:lnTo>
                      <a:lnTo>
                        <a:pt x="76" y="58"/>
                      </a:lnTo>
                      <a:lnTo>
                        <a:pt x="76" y="58"/>
                      </a:lnTo>
                      <a:lnTo>
                        <a:pt x="72" y="54"/>
                      </a:lnTo>
                      <a:lnTo>
                        <a:pt x="66" y="50"/>
                      </a:lnTo>
                      <a:lnTo>
                        <a:pt x="66" y="50"/>
                      </a:lnTo>
                      <a:lnTo>
                        <a:pt x="58" y="48"/>
                      </a:lnTo>
                      <a:lnTo>
                        <a:pt x="50" y="48"/>
                      </a:lnTo>
                      <a:lnTo>
                        <a:pt x="50" y="48"/>
                      </a:lnTo>
                      <a:lnTo>
                        <a:pt x="42" y="48"/>
                      </a:lnTo>
                      <a:lnTo>
                        <a:pt x="42" y="48"/>
                      </a:lnTo>
                      <a:lnTo>
                        <a:pt x="36" y="50"/>
                      </a:lnTo>
                      <a:lnTo>
                        <a:pt x="36" y="50"/>
                      </a:lnTo>
                      <a:lnTo>
                        <a:pt x="30" y="52"/>
                      </a:lnTo>
                      <a:lnTo>
                        <a:pt x="30" y="52"/>
                      </a:lnTo>
                      <a:lnTo>
                        <a:pt x="24" y="54"/>
                      </a:lnTo>
                      <a:lnTo>
                        <a:pt x="24" y="54"/>
                      </a:lnTo>
                      <a:lnTo>
                        <a:pt x="26" y="42"/>
                      </a:lnTo>
                      <a:lnTo>
                        <a:pt x="26" y="42"/>
                      </a:lnTo>
                      <a:lnTo>
                        <a:pt x="32" y="30"/>
                      </a:lnTo>
                      <a:lnTo>
                        <a:pt x="32" y="30"/>
                      </a:lnTo>
                      <a:lnTo>
                        <a:pt x="34" y="26"/>
                      </a:lnTo>
                      <a:lnTo>
                        <a:pt x="40" y="22"/>
                      </a:lnTo>
                      <a:lnTo>
                        <a:pt x="40" y="22"/>
                      </a:lnTo>
                      <a:lnTo>
                        <a:pt x="46" y="20"/>
                      </a:lnTo>
                      <a:lnTo>
                        <a:pt x="52" y="20"/>
                      </a:lnTo>
                      <a:lnTo>
                        <a:pt x="52" y="20"/>
                      </a:lnTo>
                      <a:lnTo>
                        <a:pt x="60" y="20"/>
                      </a:lnTo>
                      <a:lnTo>
                        <a:pt x="60" y="20"/>
                      </a:lnTo>
                      <a:lnTo>
                        <a:pt x="66" y="22"/>
                      </a:lnTo>
                      <a:lnTo>
                        <a:pt x="66" y="22"/>
                      </a:lnTo>
                      <a:lnTo>
                        <a:pt x="70" y="22"/>
                      </a:lnTo>
                      <a:lnTo>
                        <a:pt x="70" y="22"/>
                      </a:lnTo>
                      <a:lnTo>
                        <a:pt x="74" y="24"/>
                      </a:lnTo>
                      <a:lnTo>
                        <a:pt x="74" y="24"/>
                      </a:lnTo>
                      <a:lnTo>
                        <a:pt x="76" y="22"/>
                      </a:lnTo>
                      <a:lnTo>
                        <a:pt x="76" y="22"/>
                      </a:lnTo>
                      <a:lnTo>
                        <a:pt x="76" y="22"/>
                      </a:lnTo>
                      <a:lnTo>
                        <a:pt x="76" y="22"/>
                      </a:lnTo>
                      <a:lnTo>
                        <a:pt x="76" y="18"/>
                      </a:lnTo>
                      <a:lnTo>
                        <a:pt x="76" y="18"/>
                      </a:lnTo>
                      <a:lnTo>
                        <a:pt x="76" y="14"/>
                      </a:lnTo>
                      <a:lnTo>
                        <a:pt x="76" y="14"/>
                      </a:lnTo>
                      <a:lnTo>
                        <a:pt x="76" y="10"/>
                      </a:lnTo>
                      <a:lnTo>
                        <a:pt x="76" y="10"/>
                      </a:lnTo>
                      <a:lnTo>
                        <a:pt x="76" y="8"/>
                      </a:lnTo>
                      <a:lnTo>
                        <a:pt x="76" y="8"/>
                      </a:lnTo>
                      <a:lnTo>
                        <a:pt x="76" y="6"/>
                      </a:lnTo>
                      <a:lnTo>
                        <a:pt x="76" y="6"/>
                      </a:lnTo>
                      <a:lnTo>
                        <a:pt x="74" y="6"/>
                      </a:lnTo>
                      <a:lnTo>
                        <a:pt x="74" y="6"/>
                      </a:lnTo>
                      <a:lnTo>
                        <a:pt x="72" y="4"/>
                      </a:lnTo>
                      <a:lnTo>
                        <a:pt x="72" y="4"/>
                      </a:lnTo>
                      <a:lnTo>
                        <a:pt x="66" y="2"/>
                      </a:lnTo>
                      <a:lnTo>
                        <a:pt x="66" y="2"/>
                      </a:lnTo>
                      <a:lnTo>
                        <a:pt x="60" y="2"/>
                      </a:lnTo>
                      <a:lnTo>
                        <a:pt x="60" y="2"/>
                      </a:lnTo>
                      <a:lnTo>
                        <a:pt x="52" y="0"/>
                      </a:lnTo>
                      <a:lnTo>
                        <a:pt x="52" y="0"/>
                      </a:lnTo>
                      <a:lnTo>
                        <a:pt x="42" y="2"/>
                      </a:lnTo>
                      <a:lnTo>
                        <a:pt x="34" y="4"/>
                      </a:lnTo>
                      <a:lnTo>
                        <a:pt x="34" y="4"/>
                      </a:lnTo>
                      <a:lnTo>
                        <a:pt x="26" y="8"/>
                      </a:lnTo>
                      <a:lnTo>
                        <a:pt x="20" y="12"/>
                      </a:lnTo>
                      <a:lnTo>
                        <a:pt x="20" y="12"/>
                      </a:lnTo>
                      <a:lnTo>
                        <a:pt x="14" y="18"/>
                      </a:lnTo>
                      <a:lnTo>
                        <a:pt x="10" y="24"/>
                      </a:lnTo>
                      <a:lnTo>
                        <a:pt x="10" y="24"/>
                      </a:lnTo>
                      <a:lnTo>
                        <a:pt x="4" y="38"/>
                      </a:lnTo>
                      <a:lnTo>
                        <a:pt x="4" y="38"/>
                      </a:lnTo>
                      <a:lnTo>
                        <a:pt x="2" y="54"/>
                      </a:lnTo>
                      <a:lnTo>
                        <a:pt x="2" y="54"/>
                      </a:lnTo>
                      <a:lnTo>
                        <a:pt x="0" y="68"/>
                      </a:lnTo>
                      <a:lnTo>
                        <a:pt x="0" y="68"/>
                      </a:lnTo>
                      <a:lnTo>
                        <a:pt x="2" y="84"/>
                      </a:lnTo>
                      <a:lnTo>
                        <a:pt x="2" y="84"/>
                      </a:lnTo>
                      <a:lnTo>
                        <a:pt x="4" y="98"/>
                      </a:lnTo>
                      <a:lnTo>
                        <a:pt x="4" y="98"/>
                      </a:lnTo>
                      <a:lnTo>
                        <a:pt x="8" y="110"/>
                      </a:lnTo>
                      <a:lnTo>
                        <a:pt x="8" y="110"/>
                      </a:lnTo>
                      <a:lnTo>
                        <a:pt x="16" y="118"/>
                      </a:lnTo>
                      <a:lnTo>
                        <a:pt x="16" y="118"/>
                      </a:lnTo>
                      <a:lnTo>
                        <a:pt x="26" y="124"/>
                      </a:lnTo>
                      <a:lnTo>
                        <a:pt x="26" y="124"/>
                      </a:lnTo>
                      <a:lnTo>
                        <a:pt x="42" y="126"/>
                      </a:lnTo>
                      <a:lnTo>
                        <a:pt x="42" y="126"/>
                      </a:lnTo>
                      <a:lnTo>
                        <a:pt x="52" y="126"/>
                      </a:lnTo>
                      <a:lnTo>
                        <a:pt x="60" y="124"/>
                      </a:lnTo>
                      <a:lnTo>
                        <a:pt x="60" y="124"/>
                      </a:lnTo>
                      <a:lnTo>
                        <a:pt x="68" y="120"/>
                      </a:lnTo>
                      <a:lnTo>
                        <a:pt x="74" y="114"/>
                      </a:lnTo>
                      <a:lnTo>
                        <a:pt x="74" y="114"/>
                      </a:lnTo>
                      <a:lnTo>
                        <a:pt x="78" y="108"/>
                      </a:lnTo>
                      <a:lnTo>
                        <a:pt x="82" y="100"/>
                      </a:lnTo>
                      <a:lnTo>
                        <a:pt x="82" y="100"/>
                      </a:lnTo>
                      <a:lnTo>
                        <a:pt x="84" y="92"/>
                      </a:lnTo>
                      <a:lnTo>
                        <a:pt x="84" y="84"/>
                      </a:lnTo>
                      <a:lnTo>
                        <a:pt x="84" y="84"/>
                      </a:lnTo>
                      <a:lnTo>
                        <a:pt x="82" y="68"/>
                      </a:lnTo>
                      <a:lnTo>
                        <a:pt x="82" y="68"/>
                      </a:lnTo>
                      <a:close/>
                      <a:moveTo>
                        <a:pt x="60" y="94"/>
                      </a:moveTo>
                      <a:lnTo>
                        <a:pt x="60" y="94"/>
                      </a:lnTo>
                      <a:lnTo>
                        <a:pt x="56" y="102"/>
                      </a:lnTo>
                      <a:lnTo>
                        <a:pt x="56" y="102"/>
                      </a:lnTo>
                      <a:lnTo>
                        <a:pt x="50" y="106"/>
                      </a:lnTo>
                      <a:lnTo>
                        <a:pt x="50" y="106"/>
                      </a:lnTo>
                      <a:lnTo>
                        <a:pt x="42" y="108"/>
                      </a:lnTo>
                      <a:lnTo>
                        <a:pt x="42" y="108"/>
                      </a:lnTo>
                      <a:lnTo>
                        <a:pt x="36" y="106"/>
                      </a:lnTo>
                      <a:lnTo>
                        <a:pt x="36" y="106"/>
                      </a:lnTo>
                      <a:lnTo>
                        <a:pt x="32" y="104"/>
                      </a:lnTo>
                      <a:lnTo>
                        <a:pt x="30" y="100"/>
                      </a:lnTo>
                      <a:lnTo>
                        <a:pt x="30" y="100"/>
                      </a:lnTo>
                      <a:lnTo>
                        <a:pt x="26" y="90"/>
                      </a:lnTo>
                      <a:lnTo>
                        <a:pt x="26" y="90"/>
                      </a:lnTo>
                      <a:lnTo>
                        <a:pt x="26" y="72"/>
                      </a:lnTo>
                      <a:lnTo>
                        <a:pt x="26" y="72"/>
                      </a:lnTo>
                      <a:lnTo>
                        <a:pt x="30" y="70"/>
                      </a:lnTo>
                      <a:lnTo>
                        <a:pt x="30" y="70"/>
                      </a:lnTo>
                      <a:lnTo>
                        <a:pt x="34" y="68"/>
                      </a:lnTo>
                      <a:lnTo>
                        <a:pt x="34" y="68"/>
                      </a:lnTo>
                      <a:lnTo>
                        <a:pt x="40" y="66"/>
                      </a:lnTo>
                      <a:lnTo>
                        <a:pt x="40" y="66"/>
                      </a:lnTo>
                      <a:lnTo>
                        <a:pt x="44" y="66"/>
                      </a:lnTo>
                      <a:lnTo>
                        <a:pt x="44" y="66"/>
                      </a:lnTo>
                      <a:lnTo>
                        <a:pt x="52" y="68"/>
                      </a:lnTo>
                      <a:lnTo>
                        <a:pt x="52" y="68"/>
                      </a:lnTo>
                      <a:lnTo>
                        <a:pt x="56" y="72"/>
                      </a:lnTo>
                      <a:lnTo>
                        <a:pt x="56" y="72"/>
                      </a:lnTo>
                      <a:lnTo>
                        <a:pt x="60" y="78"/>
                      </a:lnTo>
                      <a:lnTo>
                        <a:pt x="60" y="78"/>
                      </a:lnTo>
                      <a:lnTo>
                        <a:pt x="60" y="86"/>
                      </a:lnTo>
                      <a:lnTo>
                        <a:pt x="60" y="86"/>
                      </a:lnTo>
                      <a:lnTo>
                        <a:pt x="60" y="94"/>
                      </a:lnTo>
                      <a:lnTo>
                        <a:pt x="60"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2" name="Freeform 48"/>
                <p:cNvSpPr>
                  <a:spLocks noEditPoints="1"/>
                </p:cNvSpPr>
                <p:nvPr/>
              </p:nvSpPr>
              <p:spPr bwMode="auto">
                <a:xfrm>
                  <a:off x="1207" y="2573"/>
                  <a:ext cx="86" cy="126"/>
                </a:xfrm>
                <a:custGeom>
                  <a:avLst/>
                  <a:gdLst>
                    <a:gd name="T0" fmla="*/ 84 w 86"/>
                    <a:gd name="T1" fmla="*/ 36 h 126"/>
                    <a:gd name="T2" fmla="*/ 78 w 86"/>
                    <a:gd name="T3" fmla="*/ 18 h 126"/>
                    <a:gd name="T4" fmla="*/ 72 w 86"/>
                    <a:gd name="T5" fmla="*/ 10 h 126"/>
                    <a:gd name="T6" fmla="*/ 66 w 86"/>
                    <a:gd name="T7" fmla="*/ 4 h 126"/>
                    <a:gd name="T8" fmla="*/ 44 w 86"/>
                    <a:gd name="T9" fmla="*/ 0 h 126"/>
                    <a:gd name="T10" fmla="*/ 34 w 86"/>
                    <a:gd name="T11" fmla="*/ 2 h 126"/>
                    <a:gd name="T12" fmla="*/ 24 w 86"/>
                    <a:gd name="T13" fmla="*/ 6 h 126"/>
                    <a:gd name="T14" fmla="*/ 10 w 86"/>
                    <a:gd name="T15" fmla="*/ 18 h 126"/>
                    <a:gd name="T16" fmla="*/ 6 w 86"/>
                    <a:gd name="T17" fmla="*/ 26 h 126"/>
                    <a:gd name="T18" fmla="*/ 2 w 86"/>
                    <a:gd name="T19" fmla="*/ 38 h 126"/>
                    <a:gd name="T20" fmla="*/ 0 w 86"/>
                    <a:gd name="T21" fmla="*/ 64 h 126"/>
                    <a:gd name="T22" fmla="*/ 2 w 86"/>
                    <a:gd name="T23" fmla="*/ 90 h 126"/>
                    <a:gd name="T24" fmla="*/ 4 w 86"/>
                    <a:gd name="T25" fmla="*/ 100 h 126"/>
                    <a:gd name="T26" fmla="*/ 8 w 86"/>
                    <a:gd name="T27" fmla="*/ 110 h 126"/>
                    <a:gd name="T28" fmla="*/ 22 w 86"/>
                    <a:gd name="T29" fmla="*/ 122 h 126"/>
                    <a:gd name="T30" fmla="*/ 30 w 86"/>
                    <a:gd name="T31" fmla="*/ 126 h 126"/>
                    <a:gd name="T32" fmla="*/ 42 w 86"/>
                    <a:gd name="T33" fmla="*/ 126 h 126"/>
                    <a:gd name="T34" fmla="*/ 62 w 86"/>
                    <a:gd name="T35" fmla="*/ 122 h 126"/>
                    <a:gd name="T36" fmla="*/ 70 w 86"/>
                    <a:gd name="T37" fmla="*/ 116 h 126"/>
                    <a:gd name="T38" fmla="*/ 76 w 86"/>
                    <a:gd name="T39" fmla="*/ 110 h 126"/>
                    <a:gd name="T40" fmla="*/ 84 w 86"/>
                    <a:gd name="T41" fmla="*/ 90 h 126"/>
                    <a:gd name="T42" fmla="*/ 86 w 86"/>
                    <a:gd name="T43" fmla="*/ 76 h 126"/>
                    <a:gd name="T44" fmla="*/ 86 w 86"/>
                    <a:gd name="T45" fmla="*/ 62 h 126"/>
                    <a:gd name="T46" fmla="*/ 84 w 86"/>
                    <a:gd name="T47" fmla="*/ 36 h 126"/>
                    <a:gd name="T48" fmla="*/ 62 w 86"/>
                    <a:gd name="T49" fmla="*/ 78 h 126"/>
                    <a:gd name="T50" fmla="*/ 60 w 86"/>
                    <a:gd name="T51" fmla="*/ 88 h 126"/>
                    <a:gd name="T52" fmla="*/ 58 w 86"/>
                    <a:gd name="T53" fmla="*/ 96 h 126"/>
                    <a:gd name="T54" fmla="*/ 54 w 86"/>
                    <a:gd name="T55" fmla="*/ 102 h 126"/>
                    <a:gd name="T56" fmla="*/ 50 w 86"/>
                    <a:gd name="T57" fmla="*/ 106 h 126"/>
                    <a:gd name="T58" fmla="*/ 42 w 86"/>
                    <a:gd name="T59" fmla="*/ 106 h 126"/>
                    <a:gd name="T60" fmla="*/ 34 w 86"/>
                    <a:gd name="T61" fmla="*/ 104 h 126"/>
                    <a:gd name="T62" fmla="*/ 28 w 86"/>
                    <a:gd name="T63" fmla="*/ 98 h 126"/>
                    <a:gd name="T64" fmla="*/ 26 w 86"/>
                    <a:gd name="T65" fmla="*/ 84 h 126"/>
                    <a:gd name="T66" fmla="*/ 24 w 86"/>
                    <a:gd name="T67" fmla="*/ 62 h 126"/>
                    <a:gd name="T68" fmla="*/ 26 w 86"/>
                    <a:gd name="T69" fmla="*/ 44 h 126"/>
                    <a:gd name="T70" fmla="*/ 28 w 86"/>
                    <a:gd name="T71" fmla="*/ 30 h 126"/>
                    <a:gd name="T72" fmla="*/ 30 w 86"/>
                    <a:gd name="T73" fmla="*/ 26 h 126"/>
                    <a:gd name="T74" fmla="*/ 34 w 86"/>
                    <a:gd name="T75" fmla="*/ 22 h 126"/>
                    <a:gd name="T76" fmla="*/ 44 w 86"/>
                    <a:gd name="T77" fmla="*/ 20 h 126"/>
                    <a:gd name="T78" fmla="*/ 50 w 86"/>
                    <a:gd name="T79" fmla="*/ 20 h 126"/>
                    <a:gd name="T80" fmla="*/ 54 w 86"/>
                    <a:gd name="T81" fmla="*/ 24 h 126"/>
                    <a:gd name="T82" fmla="*/ 58 w 86"/>
                    <a:gd name="T83" fmla="*/ 30 h 126"/>
                    <a:gd name="T84" fmla="*/ 60 w 86"/>
                    <a:gd name="T85" fmla="*/ 38 h 126"/>
                    <a:gd name="T86" fmla="*/ 62 w 86"/>
                    <a:gd name="T87" fmla="*/ 48 h 126"/>
                    <a:gd name="T88" fmla="*/ 62 w 86"/>
                    <a:gd name="T89" fmla="*/ 64 h 126"/>
                    <a:gd name="T90" fmla="*/ 62 w 86"/>
                    <a:gd name="T91"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26">
                      <a:moveTo>
                        <a:pt x="84" y="36"/>
                      </a:moveTo>
                      <a:lnTo>
                        <a:pt x="84" y="36"/>
                      </a:lnTo>
                      <a:lnTo>
                        <a:pt x="82" y="26"/>
                      </a:lnTo>
                      <a:lnTo>
                        <a:pt x="78" y="18"/>
                      </a:lnTo>
                      <a:lnTo>
                        <a:pt x="78" y="18"/>
                      </a:lnTo>
                      <a:lnTo>
                        <a:pt x="72" y="10"/>
                      </a:lnTo>
                      <a:lnTo>
                        <a:pt x="66" y="4"/>
                      </a:lnTo>
                      <a:lnTo>
                        <a:pt x="66" y="4"/>
                      </a:lnTo>
                      <a:lnTo>
                        <a:pt x="56" y="2"/>
                      </a:lnTo>
                      <a:lnTo>
                        <a:pt x="44" y="0"/>
                      </a:lnTo>
                      <a:lnTo>
                        <a:pt x="44" y="0"/>
                      </a:lnTo>
                      <a:lnTo>
                        <a:pt x="34" y="2"/>
                      </a:lnTo>
                      <a:lnTo>
                        <a:pt x="24" y="6"/>
                      </a:lnTo>
                      <a:lnTo>
                        <a:pt x="24" y="6"/>
                      </a:lnTo>
                      <a:lnTo>
                        <a:pt x="16" y="10"/>
                      </a:lnTo>
                      <a:lnTo>
                        <a:pt x="10" y="18"/>
                      </a:lnTo>
                      <a:lnTo>
                        <a:pt x="10" y="18"/>
                      </a:lnTo>
                      <a:lnTo>
                        <a:pt x="6" y="26"/>
                      </a:lnTo>
                      <a:lnTo>
                        <a:pt x="2" y="38"/>
                      </a:lnTo>
                      <a:lnTo>
                        <a:pt x="2" y="38"/>
                      </a:lnTo>
                      <a:lnTo>
                        <a:pt x="0" y="50"/>
                      </a:lnTo>
                      <a:lnTo>
                        <a:pt x="0" y="64"/>
                      </a:lnTo>
                      <a:lnTo>
                        <a:pt x="0" y="64"/>
                      </a:lnTo>
                      <a:lnTo>
                        <a:pt x="2" y="90"/>
                      </a:lnTo>
                      <a:lnTo>
                        <a:pt x="2" y="90"/>
                      </a:lnTo>
                      <a:lnTo>
                        <a:pt x="4" y="100"/>
                      </a:lnTo>
                      <a:lnTo>
                        <a:pt x="8" y="110"/>
                      </a:lnTo>
                      <a:lnTo>
                        <a:pt x="8" y="110"/>
                      </a:lnTo>
                      <a:lnTo>
                        <a:pt x="14" y="116"/>
                      </a:lnTo>
                      <a:lnTo>
                        <a:pt x="22" y="122"/>
                      </a:lnTo>
                      <a:lnTo>
                        <a:pt x="22" y="122"/>
                      </a:lnTo>
                      <a:lnTo>
                        <a:pt x="30" y="126"/>
                      </a:lnTo>
                      <a:lnTo>
                        <a:pt x="42" y="126"/>
                      </a:lnTo>
                      <a:lnTo>
                        <a:pt x="42" y="126"/>
                      </a:lnTo>
                      <a:lnTo>
                        <a:pt x="54" y="126"/>
                      </a:lnTo>
                      <a:lnTo>
                        <a:pt x="62" y="122"/>
                      </a:lnTo>
                      <a:lnTo>
                        <a:pt x="62" y="122"/>
                      </a:lnTo>
                      <a:lnTo>
                        <a:pt x="70" y="116"/>
                      </a:lnTo>
                      <a:lnTo>
                        <a:pt x="76" y="110"/>
                      </a:lnTo>
                      <a:lnTo>
                        <a:pt x="76" y="110"/>
                      </a:lnTo>
                      <a:lnTo>
                        <a:pt x="82" y="100"/>
                      </a:lnTo>
                      <a:lnTo>
                        <a:pt x="84" y="90"/>
                      </a:lnTo>
                      <a:lnTo>
                        <a:pt x="84" y="90"/>
                      </a:lnTo>
                      <a:lnTo>
                        <a:pt x="86" y="76"/>
                      </a:lnTo>
                      <a:lnTo>
                        <a:pt x="86" y="62"/>
                      </a:lnTo>
                      <a:lnTo>
                        <a:pt x="86" y="62"/>
                      </a:lnTo>
                      <a:lnTo>
                        <a:pt x="84" y="36"/>
                      </a:lnTo>
                      <a:lnTo>
                        <a:pt x="84" y="36"/>
                      </a:lnTo>
                      <a:close/>
                      <a:moveTo>
                        <a:pt x="62" y="78"/>
                      </a:moveTo>
                      <a:lnTo>
                        <a:pt x="62" y="78"/>
                      </a:lnTo>
                      <a:lnTo>
                        <a:pt x="60" y="88"/>
                      </a:lnTo>
                      <a:lnTo>
                        <a:pt x="60" y="88"/>
                      </a:lnTo>
                      <a:lnTo>
                        <a:pt x="58" y="96"/>
                      </a:lnTo>
                      <a:lnTo>
                        <a:pt x="58" y="96"/>
                      </a:lnTo>
                      <a:lnTo>
                        <a:pt x="54" y="102"/>
                      </a:lnTo>
                      <a:lnTo>
                        <a:pt x="54" y="102"/>
                      </a:lnTo>
                      <a:lnTo>
                        <a:pt x="50" y="106"/>
                      </a:lnTo>
                      <a:lnTo>
                        <a:pt x="50" y="106"/>
                      </a:lnTo>
                      <a:lnTo>
                        <a:pt x="42" y="106"/>
                      </a:lnTo>
                      <a:lnTo>
                        <a:pt x="42" y="106"/>
                      </a:lnTo>
                      <a:lnTo>
                        <a:pt x="34" y="104"/>
                      </a:lnTo>
                      <a:lnTo>
                        <a:pt x="34" y="104"/>
                      </a:lnTo>
                      <a:lnTo>
                        <a:pt x="32" y="102"/>
                      </a:lnTo>
                      <a:lnTo>
                        <a:pt x="28" y="98"/>
                      </a:lnTo>
                      <a:lnTo>
                        <a:pt x="28" y="98"/>
                      </a:lnTo>
                      <a:lnTo>
                        <a:pt x="26" y="84"/>
                      </a:lnTo>
                      <a:lnTo>
                        <a:pt x="26" y="84"/>
                      </a:lnTo>
                      <a:lnTo>
                        <a:pt x="24" y="62"/>
                      </a:lnTo>
                      <a:lnTo>
                        <a:pt x="24" y="62"/>
                      </a:lnTo>
                      <a:lnTo>
                        <a:pt x="26" y="44"/>
                      </a:lnTo>
                      <a:lnTo>
                        <a:pt x="26" y="44"/>
                      </a:lnTo>
                      <a:lnTo>
                        <a:pt x="28" y="30"/>
                      </a:lnTo>
                      <a:lnTo>
                        <a:pt x="28" y="30"/>
                      </a:lnTo>
                      <a:lnTo>
                        <a:pt x="30" y="26"/>
                      </a:lnTo>
                      <a:lnTo>
                        <a:pt x="34" y="22"/>
                      </a:lnTo>
                      <a:lnTo>
                        <a:pt x="34" y="22"/>
                      </a:lnTo>
                      <a:lnTo>
                        <a:pt x="38" y="20"/>
                      </a:lnTo>
                      <a:lnTo>
                        <a:pt x="44" y="20"/>
                      </a:lnTo>
                      <a:lnTo>
                        <a:pt x="44" y="20"/>
                      </a:lnTo>
                      <a:lnTo>
                        <a:pt x="50" y="20"/>
                      </a:lnTo>
                      <a:lnTo>
                        <a:pt x="50" y="20"/>
                      </a:lnTo>
                      <a:lnTo>
                        <a:pt x="54" y="24"/>
                      </a:lnTo>
                      <a:lnTo>
                        <a:pt x="54" y="24"/>
                      </a:lnTo>
                      <a:lnTo>
                        <a:pt x="58" y="30"/>
                      </a:lnTo>
                      <a:lnTo>
                        <a:pt x="58" y="30"/>
                      </a:lnTo>
                      <a:lnTo>
                        <a:pt x="60" y="38"/>
                      </a:lnTo>
                      <a:lnTo>
                        <a:pt x="60" y="38"/>
                      </a:lnTo>
                      <a:lnTo>
                        <a:pt x="62" y="48"/>
                      </a:lnTo>
                      <a:lnTo>
                        <a:pt x="62" y="48"/>
                      </a:lnTo>
                      <a:lnTo>
                        <a:pt x="62" y="64"/>
                      </a:lnTo>
                      <a:lnTo>
                        <a:pt x="62" y="64"/>
                      </a:lnTo>
                      <a:lnTo>
                        <a:pt x="62" y="78"/>
                      </a:lnTo>
                      <a:lnTo>
                        <a:pt x="6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 name="Line 49"/>
                <p:cNvSpPr>
                  <a:spLocks noChangeShapeType="1"/>
                </p:cNvSpPr>
                <p:nvPr/>
              </p:nvSpPr>
              <p:spPr bwMode="auto">
                <a:xfrm>
                  <a:off x="1349" y="2009"/>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4" name="Freeform 50"/>
                <p:cNvSpPr>
                  <a:spLocks noEditPoints="1"/>
                </p:cNvSpPr>
                <p:nvPr/>
              </p:nvSpPr>
              <p:spPr bwMode="auto">
                <a:xfrm>
                  <a:off x="1109" y="1943"/>
                  <a:ext cx="86" cy="126"/>
                </a:xfrm>
                <a:custGeom>
                  <a:avLst/>
                  <a:gdLst>
                    <a:gd name="T0" fmla="*/ 80 w 86"/>
                    <a:gd name="T1" fmla="*/ 74 h 126"/>
                    <a:gd name="T2" fmla="*/ 72 w 86"/>
                    <a:gd name="T3" fmla="*/ 66 h 126"/>
                    <a:gd name="T4" fmla="*/ 72 w 86"/>
                    <a:gd name="T5" fmla="*/ 54 h 126"/>
                    <a:gd name="T6" fmla="*/ 78 w 86"/>
                    <a:gd name="T7" fmla="*/ 48 h 126"/>
                    <a:gd name="T8" fmla="*/ 84 w 86"/>
                    <a:gd name="T9" fmla="*/ 30 h 126"/>
                    <a:gd name="T10" fmla="*/ 80 w 86"/>
                    <a:gd name="T11" fmla="*/ 18 h 126"/>
                    <a:gd name="T12" fmla="*/ 74 w 86"/>
                    <a:gd name="T13" fmla="*/ 10 h 126"/>
                    <a:gd name="T14" fmla="*/ 62 w 86"/>
                    <a:gd name="T15" fmla="*/ 2 h 126"/>
                    <a:gd name="T16" fmla="*/ 46 w 86"/>
                    <a:gd name="T17" fmla="*/ 0 h 126"/>
                    <a:gd name="T18" fmla="*/ 28 w 86"/>
                    <a:gd name="T19" fmla="*/ 4 h 126"/>
                    <a:gd name="T20" fmla="*/ 14 w 86"/>
                    <a:gd name="T21" fmla="*/ 10 h 126"/>
                    <a:gd name="T22" fmla="*/ 6 w 86"/>
                    <a:gd name="T23" fmla="*/ 20 h 126"/>
                    <a:gd name="T24" fmla="*/ 4 w 86"/>
                    <a:gd name="T25" fmla="*/ 34 h 126"/>
                    <a:gd name="T26" fmla="*/ 10 w 86"/>
                    <a:gd name="T27" fmla="*/ 50 h 126"/>
                    <a:gd name="T28" fmla="*/ 16 w 86"/>
                    <a:gd name="T29" fmla="*/ 58 h 126"/>
                    <a:gd name="T30" fmla="*/ 14 w 86"/>
                    <a:gd name="T31" fmla="*/ 70 h 126"/>
                    <a:gd name="T32" fmla="*/ 6 w 86"/>
                    <a:gd name="T33" fmla="*/ 76 h 126"/>
                    <a:gd name="T34" fmla="*/ 0 w 86"/>
                    <a:gd name="T35" fmla="*/ 96 h 126"/>
                    <a:gd name="T36" fmla="*/ 4 w 86"/>
                    <a:gd name="T37" fmla="*/ 108 h 126"/>
                    <a:gd name="T38" fmla="*/ 12 w 86"/>
                    <a:gd name="T39" fmla="*/ 118 h 126"/>
                    <a:gd name="T40" fmla="*/ 24 w 86"/>
                    <a:gd name="T41" fmla="*/ 124 h 126"/>
                    <a:gd name="T42" fmla="*/ 42 w 86"/>
                    <a:gd name="T43" fmla="*/ 126 h 126"/>
                    <a:gd name="T44" fmla="*/ 62 w 86"/>
                    <a:gd name="T45" fmla="*/ 124 h 126"/>
                    <a:gd name="T46" fmla="*/ 76 w 86"/>
                    <a:gd name="T47" fmla="*/ 118 h 126"/>
                    <a:gd name="T48" fmla="*/ 84 w 86"/>
                    <a:gd name="T49" fmla="*/ 106 h 126"/>
                    <a:gd name="T50" fmla="*/ 86 w 86"/>
                    <a:gd name="T51" fmla="*/ 92 h 126"/>
                    <a:gd name="T52" fmla="*/ 56 w 86"/>
                    <a:gd name="T53" fmla="*/ 44 h 126"/>
                    <a:gd name="T54" fmla="*/ 46 w 86"/>
                    <a:gd name="T55" fmla="*/ 52 h 126"/>
                    <a:gd name="T56" fmla="*/ 38 w 86"/>
                    <a:gd name="T57" fmla="*/ 48 h 126"/>
                    <a:gd name="T58" fmla="*/ 28 w 86"/>
                    <a:gd name="T59" fmla="*/ 38 h 126"/>
                    <a:gd name="T60" fmla="*/ 28 w 86"/>
                    <a:gd name="T61" fmla="*/ 32 h 126"/>
                    <a:gd name="T62" fmla="*/ 32 w 86"/>
                    <a:gd name="T63" fmla="*/ 22 h 126"/>
                    <a:gd name="T64" fmla="*/ 44 w 86"/>
                    <a:gd name="T65" fmla="*/ 18 h 126"/>
                    <a:gd name="T66" fmla="*/ 56 w 86"/>
                    <a:gd name="T67" fmla="*/ 22 h 126"/>
                    <a:gd name="T68" fmla="*/ 58 w 86"/>
                    <a:gd name="T69" fmla="*/ 26 h 126"/>
                    <a:gd name="T70" fmla="*/ 58 w 86"/>
                    <a:gd name="T71" fmla="*/ 38 h 126"/>
                    <a:gd name="T72" fmla="*/ 58 w 86"/>
                    <a:gd name="T73" fmla="*/ 104 h 126"/>
                    <a:gd name="T74" fmla="*/ 44 w 86"/>
                    <a:gd name="T75" fmla="*/ 108 h 126"/>
                    <a:gd name="T76" fmla="*/ 30 w 86"/>
                    <a:gd name="T77" fmla="*/ 104 h 126"/>
                    <a:gd name="T78" fmla="*/ 24 w 86"/>
                    <a:gd name="T79" fmla="*/ 94 h 126"/>
                    <a:gd name="T80" fmla="*/ 26 w 86"/>
                    <a:gd name="T81" fmla="*/ 88 h 126"/>
                    <a:gd name="T82" fmla="*/ 34 w 86"/>
                    <a:gd name="T83" fmla="*/ 76 h 126"/>
                    <a:gd name="T84" fmla="*/ 42 w 86"/>
                    <a:gd name="T85" fmla="*/ 72 h 126"/>
                    <a:gd name="T86" fmla="*/ 58 w 86"/>
                    <a:gd name="T87" fmla="*/ 82 h 126"/>
                    <a:gd name="T88" fmla="*/ 60 w 86"/>
                    <a:gd name="T89" fmla="*/ 88 h 126"/>
                    <a:gd name="T90" fmla="*/ 60 w 86"/>
                    <a:gd name="T91" fmla="*/ 10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26">
                      <a:moveTo>
                        <a:pt x="84" y="82"/>
                      </a:moveTo>
                      <a:lnTo>
                        <a:pt x="84" y="82"/>
                      </a:lnTo>
                      <a:lnTo>
                        <a:pt x="80" y="74"/>
                      </a:lnTo>
                      <a:lnTo>
                        <a:pt x="80" y="74"/>
                      </a:lnTo>
                      <a:lnTo>
                        <a:pt x="72" y="66"/>
                      </a:lnTo>
                      <a:lnTo>
                        <a:pt x="72" y="66"/>
                      </a:lnTo>
                      <a:lnTo>
                        <a:pt x="62" y="60"/>
                      </a:lnTo>
                      <a:lnTo>
                        <a:pt x="62" y="60"/>
                      </a:lnTo>
                      <a:lnTo>
                        <a:pt x="72" y="54"/>
                      </a:lnTo>
                      <a:lnTo>
                        <a:pt x="72" y="54"/>
                      </a:lnTo>
                      <a:lnTo>
                        <a:pt x="78" y="48"/>
                      </a:lnTo>
                      <a:lnTo>
                        <a:pt x="78" y="48"/>
                      </a:lnTo>
                      <a:lnTo>
                        <a:pt x="82" y="40"/>
                      </a:lnTo>
                      <a:lnTo>
                        <a:pt x="82" y="40"/>
                      </a:lnTo>
                      <a:lnTo>
                        <a:pt x="84" y="30"/>
                      </a:lnTo>
                      <a:lnTo>
                        <a:pt x="84" y="30"/>
                      </a:lnTo>
                      <a:lnTo>
                        <a:pt x="80" y="18"/>
                      </a:lnTo>
                      <a:lnTo>
                        <a:pt x="80" y="18"/>
                      </a:lnTo>
                      <a:lnTo>
                        <a:pt x="78" y="14"/>
                      </a:lnTo>
                      <a:lnTo>
                        <a:pt x="74" y="10"/>
                      </a:lnTo>
                      <a:lnTo>
                        <a:pt x="74" y="10"/>
                      </a:lnTo>
                      <a:lnTo>
                        <a:pt x="68" y="6"/>
                      </a:lnTo>
                      <a:lnTo>
                        <a:pt x="62" y="2"/>
                      </a:lnTo>
                      <a:lnTo>
                        <a:pt x="62" y="2"/>
                      </a:lnTo>
                      <a:lnTo>
                        <a:pt x="54" y="2"/>
                      </a:lnTo>
                      <a:lnTo>
                        <a:pt x="46" y="0"/>
                      </a:lnTo>
                      <a:lnTo>
                        <a:pt x="46" y="0"/>
                      </a:lnTo>
                      <a:lnTo>
                        <a:pt x="36" y="2"/>
                      </a:lnTo>
                      <a:lnTo>
                        <a:pt x="28" y="4"/>
                      </a:lnTo>
                      <a:lnTo>
                        <a:pt x="28" y="4"/>
                      </a:lnTo>
                      <a:lnTo>
                        <a:pt x="20" y="6"/>
                      </a:lnTo>
                      <a:lnTo>
                        <a:pt x="14" y="10"/>
                      </a:lnTo>
                      <a:lnTo>
                        <a:pt x="14" y="10"/>
                      </a:lnTo>
                      <a:lnTo>
                        <a:pt x="10" y="14"/>
                      </a:lnTo>
                      <a:lnTo>
                        <a:pt x="6" y="20"/>
                      </a:lnTo>
                      <a:lnTo>
                        <a:pt x="6" y="20"/>
                      </a:lnTo>
                      <a:lnTo>
                        <a:pt x="4" y="26"/>
                      </a:lnTo>
                      <a:lnTo>
                        <a:pt x="4" y="34"/>
                      </a:lnTo>
                      <a:lnTo>
                        <a:pt x="4" y="34"/>
                      </a:lnTo>
                      <a:lnTo>
                        <a:pt x="6" y="42"/>
                      </a:lnTo>
                      <a:lnTo>
                        <a:pt x="6" y="42"/>
                      </a:lnTo>
                      <a:lnTo>
                        <a:pt x="10" y="50"/>
                      </a:lnTo>
                      <a:lnTo>
                        <a:pt x="10" y="50"/>
                      </a:lnTo>
                      <a:lnTo>
                        <a:pt x="16" y="58"/>
                      </a:lnTo>
                      <a:lnTo>
                        <a:pt x="16" y="58"/>
                      </a:lnTo>
                      <a:lnTo>
                        <a:pt x="24" y="64"/>
                      </a:lnTo>
                      <a:lnTo>
                        <a:pt x="24" y="64"/>
                      </a:lnTo>
                      <a:lnTo>
                        <a:pt x="14" y="70"/>
                      </a:lnTo>
                      <a:lnTo>
                        <a:pt x="14" y="70"/>
                      </a:lnTo>
                      <a:lnTo>
                        <a:pt x="6" y="76"/>
                      </a:lnTo>
                      <a:lnTo>
                        <a:pt x="6" y="76"/>
                      </a:lnTo>
                      <a:lnTo>
                        <a:pt x="2" y="86"/>
                      </a:lnTo>
                      <a:lnTo>
                        <a:pt x="2" y="86"/>
                      </a:lnTo>
                      <a:lnTo>
                        <a:pt x="0" y="96"/>
                      </a:lnTo>
                      <a:lnTo>
                        <a:pt x="0" y="96"/>
                      </a:lnTo>
                      <a:lnTo>
                        <a:pt x="2" y="102"/>
                      </a:lnTo>
                      <a:lnTo>
                        <a:pt x="4" y="108"/>
                      </a:lnTo>
                      <a:lnTo>
                        <a:pt x="4" y="108"/>
                      </a:lnTo>
                      <a:lnTo>
                        <a:pt x="6" y="114"/>
                      </a:lnTo>
                      <a:lnTo>
                        <a:pt x="12" y="118"/>
                      </a:lnTo>
                      <a:lnTo>
                        <a:pt x="12" y="118"/>
                      </a:lnTo>
                      <a:lnTo>
                        <a:pt x="18" y="122"/>
                      </a:lnTo>
                      <a:lnTo>
                        <a:pt x="24" y="124"/>
                      </a:lnTo>
                      <a:lnTo>
                        <a:pt x="24" y="124"/>
                      </a:lnTo>
                      <a:lnTo>
                        <a:pt x="42" y="126"/>
                      </a:lnTo>
                      <a:lnTo>
                        <a:pt x="42" y="126"/>
                      </a:lnTo>
                      <a:lnTo>
                        <a:pt x="52" y="126"/>
                      </a:lnTo>
                      <a:lnTo>
                        <a:pt x="62" y="124"/>
                      </a:lnTo>
                      <a:lnTo>
                        <a:pt x="62" y="124"/>
                      </a:lnTo>
                      <a:lnTo>
                        <a:pt x="68" y="122"/>
                      </a:lnTo>
                      <a:lnTo>
                        <a:pt x="76" y="118"/>
                      </a:lnTo>
                      <a:lnTo>
                        <a:pt x="76" y="118"/>
                      </a:lnTo>
                      <a:lnTo>
                        <a:pt x="80" y="112"/>
                      </a:lnTo>
                      <a:lnTo>
                        <a:pt x="84" y="106"/>
                      </a:lnTo>
                      <a:lnTo>
                        <a:pt x="84" y="106"/>
                      </a:lnTo>
                      <a:lnTo>
                        <a:pt x="86" y="100"/>
                      </a:lnTo>
                      <a:lnTo>
                        <a:pt x="86" y="92"/>
                      </a:lnTo>
                      <a:lnTo>
                        <a:pt x="86" y="92"/>
                      </a:lnTo>
                      <a:lnTo>
                        <a:pt x="84" y="82"/>
                      </a:lnTo>
                      <a:lnTo>
                        <a:pt x="84" y="82"/>
                      </a:lnTo>
                      <a:close/>
                      <a:moveTo>
                        <a:pt x="56" y="44"/>
                      </a:moveTo>
                      <a:lnTo>
                        <a:pt x="56" y="44"/>
                      </a:lnTo>
                      <a:lnTo>
                        <a:pt x="52" y="48"/>
                      </a:lnTo>
                      <a:lnTo>
                        <a:pt x="46" y="52"/>
                      </a:lnTo>
                      <a:lnTo>
                        <a:pt x="46" y="52"/>
                      </a:lnTo>
                      <a:lnTo>
                        <a:pt x="38" y="48"/>
                      </a:lnTo>
                      <a:lnTo>
                        <a:pt x="38" y="48"/>
                      </a:lnTo>
                      <a:lnTo>
                        <a:pt x="32" y="42"/>
                      </a:lnTo>
                      <a:lnTo>
                        <a:pt x="32" y="42"/>
                      </a:lnTo>
                      <a:lnTo>
                        <a:pt x="28" y="38"/>
                      </a:lnTo>
                      <a:lnTo>
                        <a:pt x="28" y="38"/>
                      </a:lnTo>
                      <a:lnTo>
                        <a:pt x="28" y="32"/>
                      </a:lnTo>
                      <a:lnTo>
                        <a:pt x="28" y="32"/>
                      </a:lnTo>
                      <a:lnTo>
                        <a:pt x="28" y="26"/>
                      </a:lnTo>
                      <a:lnTo>
                        <a:pt x="32" y="22"/>
                      </a:lnTo>
                      <a:lnTo>
                        <a:pt x="32" y="22"/>
                      </a:lnTo>
                      <a:lnTo>
                        <a:pt x="36" y="20"/>
                      </a:lnTo>
                      <a:lnTo>
                        <a:pt x="44" y="18"/>
                      </a:lnTo>
                      <a:lnTo>
                        <a:pt x="44" y="18"/>
                      </a:lnTo>
                      <a:lnTo>
                        <a:pt x="50" y="20"/>
                      </a:lnTo>
                      <a:lnTo>
                        <a:pt x="50" y="20"/>
                      </a:lnTo>
                      <a:lnTo>
                        <a:pt x="56" y="22"/>
                      </a:lnTo>
                      <a:lnTo>
                        <a:pt x="56" y="22"/>
                      </a:lnTo>
                      <a:lnTo>
                        <a:pt x="58" y="26"/>
                      </a:lnTo>
                      <a:lnTo>
                        <a:pt x="58" y="26"/>
                      </a:lnTo>
                      <a:lnTo>
                        <a:pt x="60" y="32"/>
                      </a:lnTo>
                      <a:lnTo>
                        <a:pt x="60" y="32"/>
                      </a:lnTo>
                      <a:lnTo>
                        <a:pt x="58" y="38"/>
                      </a:lnTo>
                      <a:lnTo>
                        <a:pt x="56" y="44"/>
                      </a:lnTo>
                      <a:lnTo>
                        <a:pt x="56" y="44"/>
                      </a:lnTo>
                      <a:close/>
                      <a:moveTo>
                        <a:pt x="58" y="104"/>
                      </a:moveTo>
                      <a:lnTo>
                        <a:pt x="58" y="104"/>
                      </a:lnTo>
                      <a:lnTo>
                        <a:pt x="52" y="108"/>
                      </a:lnTo>
                      <a:lnTo>
                        <a:pt x="44" y="108"/>
                      </a:lnTo>
                      <a:lnTo>
                        <a:pt x="44" y="108"/>
                      </a:lnTo>
                      <a:lnTo>
                        <a:pt x="36" y="108"/>
                      </a:lnTo>
                      <a:lnTo>
                        <a:pt x="30" y="104"/>
                      </a:lnTo>
                      <a:lnTo>
                        <a:pt x="30" y="104"/>
                      </a:lnTo>
                      <a:lnTo>
                        <a:pt x="26" y="100"/>
                      </a:lnTo>
                      <a:lnTo>
                        <a:pt x="24" y="94"/>
                      </a:lnTo>
                      <a:lnTo>
                        <a:pt x="24" y="94"/>
                      </a:lnTo>
                      <a:lnTo>
                        <a:pt x="26" y="88"/>
                      </a:lnTo>
                      <a:lnTo>
                        <a:pt x="26" y="88"/>
                      </a:lnTo>
                      <a:lnTo>
                        <a:pt x="30" y="82"/>
                      </a:lnTo>
                      <a:lnTo>
                        <a:pt x="30" y="82"/>
                      </a:lnTo>
                      <a:lnTo>
                        <a:pt x="34" y="76"/>
                      </a:lnTo>
                      <a:lnTo>
                        <a:pt x="34" y="76"/>
                      </a:lnTo>
                      <a:lnTo>
                        <a:pt x="42" y="72"/>
                      </a:lnTo>
                      <a:lnTo>
                        <a:pt x="42" y="72"/>
                      </a:lnTo>
                      <a:lnTo>
                        <a:pt x="52" y="76"/>
                      </a:lnTo>
                      <a:lnTo>
                        <a:pt x="52" y="76"/>
                      </a:lnTo>
                      <a:lnTo>
                        <a:pt x="58" y="82"/>
                      </a:lnTo>
                      <a:lnTo>
                        <a:pt x="58" y="82"/>
                      </a:lnTo>
                      <a:lnTo>
                        <a:pt x="60" y="88"/>
                      </a:lnTo>
                      <a:lnTo>
                        <a:pt x="60" y="88"/>
                      </a:lnTo>
                      <a:lnTo>
                        <a:pt x="62" y="94"/>
                      </a:lnTo>
                      <a:lnTo>
                        <a:pt x="62" y="94"/>
                      </a:lnTo>
                      <a:lnTo>
                        <a:pt x="60" y="100"/>
                      </a:lnTo>
                      <a:lnTo>
                        <a:pt x="58" y="104"/>
                      </a:lnTo>
                      <a:lnTo>
                        <a:pt x="58"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 name="Freeform 51"/>
                <p:cNvSpPr>
                  <a:spLocks noEditPoints="1"/>
                </p:cNvSpPr>
                <p:nvPr/>
              </p:nvSpPr>
              <p:spPr bwMode="auto">
                <a:xfrm>
                  <a:off x="1207" y="1943"/>
                  <a:ext cx="86" cy="126"/>
                </a:xfrm>
                <a:custGeom>
                  <a:avLst/>
                  <a:gdLst>
                    <a:gd name="T0" fmla="*/ 84 w 86"/>
                    <a:gd name="T1" fmla="*/ 36 h 126"/>
                    <a:gd name="T2" fmla="*/ 78 w 86"/>
                    <a:gd name="T3" fmla="*/ 18 h 126"/>
                    <a:gd name="T4" fmla="*/ 72 w 86"/>
                    <a:gd name="T5" fmla="*/ 10 h 126"/>
                    <a:gd name="T6" fmla="*/ 66 w 86"/>
                    <a:gd name="T7" fmla="*/ 6 h 126"/>
                    <a:gd name="T8" fmla="*/ 44 w 86"/>
                    <a:gd name="T9" fmla="*/ 0 h 126"/>
                    <a:gd name="T10" fmla="*/ 34 w 86"/>
                    <a:gd name="T11" fmla="*/ 2 h 126"/>
                    <a:gd name="T12" fmla="*/ 24 w 86"/>
                    <a:gd name="T13" fmla="*/ 6 h 126"/>
                    <a:gd name="T14" fmla="*/ 10 w 86"/>
                    <a:gd name="T15" fmla="*/ 18 h 126"/>
                    <a:gd name="T16" fmla="*/ 6 w 86"/>
                    <a:gd name="T17" fmla="*/ 28 h 126"/>
                    <a:gd name="T18" fmla="*/ 2 w 86"/>
                    <a:gd name="T19" fmla="*/ 38 h 126"/>
                    <a:gd name="T20" fmla="*/ 0 w 86"/>
                    <a:gd name="T21" fmla="*/ 64 h 126"/>
                    <a:gd name="T22" fmla="*/ 2 w 86"/>
                    <a:gd name="T23" fmla="*/ 90 h 126"/>
                    <a:gd name="T24" fmla="*/ 4 w 86"/>
                    <a:gd name="T25" fmla="*/ 102 h 126"/>
                    <a:gd name="T26" fmla="*/ 8 w 86"/>
                    <a:gd name="T27" fmla="*/ 110 h 126"/>
                    <a:gd name="T28" fmla="*/ 22 w 86"/>
                    <a:gd name="T29" fmla="*/ 122 h 126"/>
                    <a:gd name="T30" fmla="*/ 30 w 86"/>
                    <a:gd name="T31" fmla="*/ 126 h 126"/>
                    <a:gd name="T32" fmla="*/ 42 w 86"/>
                    <a:gd name="T33" fmla="*/ 126 h 126"/>
                    <a:gd name="T34" fmla="*/ 62 w 86"/>
                    <a:gd name="T35" fmla="*/ 122 h 126"/>
                    <a:gd name="T36" fmla="*/ 70 w 86"/>
                    <a:gd name="T37" fmla="*/ 116 h 126"/>
                    <a:gd name="T38" fmla="*/ 76 w 86"/>
                    <a:gd name="T39" fmla="*/ 110 h 126"/>
                    <a:gd name="T40" fmla="*/ 84 w 86"/>
                    <a:gd name="T41" fmla="*/ 90 h 126"/>
                    <a:gd name="T42" fmla="*/ 86 w 86"/>
                    <a:gd name="T43" fmla="*/ 78 h 126"/>
                    <a:gd name="T44" fmla="*/ 86 w 86"/>
                    <a:gd name="T45" fmla="*/ 64 h 126"/>
                    <a:gd name="T46" fmla="*/ 84 w 86"/>
                    <a:gd name="T47" fmla="*/ 36 h 126"/>
                    <a:gd name="T48" fmla="*/ 62 w 86"/>
                    <a:gd name="T49" fmla="*/ 78 h 126"/>
                    <a:gd name="T50" fmla="*/ 60 w 86"/>
                    <a:gd name="T51" fmla="*/ 88 h 126"/>
                    <a:gd name="T52" fmla="*/ 58 w 86"/>
                    <a:gd name="T53" fmla="*/ 96 h 126"/>
                    <a:gd name="T54" fmla="*/ 54 w 86"/>
                    <a:gd name="T55" fmla="*/ 102 h 126"/>
                    <a:gd name="T56" fmla="*/ 50 w 86"/>
                    <a:gd name="T57" fmla="*/ 106 h 126"/>
                    <a:gd name="T58" fmla="*/ 42 w 86"/>
                    <a:gd name="T59" fmla="*/ 106 h 126"/>
                    <a:gd name="T60" fmla="*/ 34 w 86"/>
                    <a:gd name="T61" fmla="*/ 104 h 126"/>
                    <a:gd name="T62" fmla="*/ 28 w 86"/>
                    <a:gd name="T63" fmla="*/ 98 h 126"/>
                    <a:gd name="T64" fmla="*/ 26 w 86"/>
                    <a:gd name="T65" fmla="*/ 84 h 126"/>
                    <a:gd name="T66" fmla="*/ 24 w 86"/>
                    <a:gd name="T67" fmla="*/ 62 h 126"/>
                    <a:gd name="T68" fmla="*/ 26 w 86"/>
                    <a:gd name="T69" fmla="*/ 44 h 126"/>
                    <a:gd name="T70" fmla="*/ 28 w 86"/>
                    <a:gd name="T71" fmla="*/ 32 h 126"/>
                    <a:gd name="T72" fmla="*/ 30 w 86"/>
                    <a:gd name="T73" fmla="*/ 26 h 126"/>
                    <a:gd name="T74" fmla="*/ 34 w 86"/>
                    <a:gd name="T75" fmla="*/ 24 h 126"/>
                    <a:gd name="T76" fmla="*/ 44 w 86"/>
                    <a:gd name="T77" fmla="*/ 20 h 126"/>
                    <a:gd name="T78" fmla="*/ 50 w 86"/>
                    <a:gd name="T79" fmla="*/ 22 h 126"/>
                    <a:gd name="T80" fmla="*/ 54 w 86"/>
                    <a:gd name="T81" fmla="*/ 24 h 126"/>
                    <a:gd name="T82" fmla="*/ 58 w 86"/>
                    <a:gd name="T83" fmla="*/ 30 h 126"/>
                    <a:gd name="T84" fmla="*/ 60 w 86"/>
                    <a:gd name="T85" fmla="*/ 38 h 126"/>
                    <a:gd name="T86" fmla="*/ 62 w 86"/>
                    <a:gd name="T87" fmla="*/ 50 h 126"/>
                    <a:gd name="T88" fmla="*/ 62 w 86"/>
                    <a:gd name="T89" fmla="*/ 64 h 126"/>
                    <a:gd name="T90" fmla="*/ 62 w 86"/>
                    <a:gd name="T91"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26">
                      <a:moveTo>
                        <a:pt x="84" y="36"/>
                      </a:moveTo>
                      <a:lnTo>
                        <a:pt x="84" y="36"/>
                      </a:lnTo>
                      <a:lnTo>
                        <a:pt x="82" y="26"/>
                      </a:lnTo>
                      <a:lnTo>
                        <a:pt x="78" y="18"/>
                      </a:lnTo>
                      <a:lnTo>
                        <a:pt x="78" y="18"/>
                      </a:lnTo>
                      <a:lnTo>
                        <a:pt x="72" y="10"/>
                      </a:lnTo>
                      <a:lnTo>
                        <a:pt x="66" y="6"/>
                      </a:lnTo>
                      <a:lnTo>
                        <a:pt x="66" y="6"/>
                      </a:lnTo>
                      <a:lnTo>
                        <a:pt x="56" y="2"/>
                      </a:lnTo>
                      <a:lnTo>
                        <a:pt x="44" y="0"/>
                      </a:lnTo>
                      <a:lnTo>
                        <a:pt x="44" y="0"/>
                      </a:lnTo>
                      <a:lnTo>
                        <a:pt x="34" y="2"/>
                      </a:lnTo>
                      <a:lnTo>
                        <a:pt x="24" y="6"/>
                      </a:lnTo>
                      <a:lnTo>
                        <a:pt x="24" y="6"/>
                      </a:lnTo>
                      <a:lnTo>
                        <a:pt x="16" y="10"/>
                      </a:lnTo>
                      <a:lnTo>
                        <a:pt x="10" y="18"/>
                      </a:lnTo>
                      <a:lnTo>
                        <a:pt x="10" y="18"/>
                      </a:lnTo>
                      <a:lnTo>
                        <a:pt x="6" y="28"/>
                      </a:lnTo>
                      <a:lnTo>
                        <a:pt x="2" y="38"/>
                      </a:lnTo>
                      <a:lnTo>
                        <a:pt x="2" y="38"/>
                      </a:lnTo>
                      <a:lnTo>
                        <a:pt x="0" y="50"/>
                      </a:lnTo>
                      <a:lnTo>
                        <a:pt x="0" y="64"/>
                      </a:lnTo>
                      <a:lnTo>
                        <a:pt x="0" y="64"/>
                      </a:lnTo>
                      <a:lnTo>
                        <a:pt x="2" y="90"/>
                      </a:lnTo>
                      <a:lnTo>
                        <a:pt x="2" y="90"/>
                      </a:lnTo>
                      <a:lnTo>
                        <a:pt x="4" y="102"/>
                      </a:lnTo>
                      <a:lnTo>
                        <a:pt x="8" y="110"/>
                      </a:lnTo>
                      <a:lnTo>
                        <a:pt x="8" y="110"/>
                      </a:lnTo>
                      <a:lnTo>
                        <a:pt x="14" y="116"/>
                      </a:lnTo>
                      <a:lnTo>
                        <a:pt x="22" y="122"/>
                      </a:lnTo>
                      <a:lnTo>
                        <a:pt x="22" y="122"/>
                      </a:lnTo>
                      <a:lnTo>
                        <a:pt x="30" y="126"/>
                      </a:lnTo>
                      <a:lnTo>
                        <a:pt x="42" y="126"/>
                      </a:lnTo>
                      <a:lnTo>
                        <a:pt x="42" y="126"/>
                      </a:lnTo>
                      <a:lnTo>
                        <a:pt x="54" y="126"/>
                      </a:lnTo>
                      <a:lnTo>
                        <a:pt x="62" y="122"/>
                      </a:lnTo>
                      <a:lnTo>
                        <a:pt x="62" y="122"/>
                      </a:lnTo>
                      <a:lnTo>
                        <a:pt x="70" y="116"/>
                      </a:lnTo>
                      <a:lnTo>
                        <a:pt x="76" y="110"/>
                      </a:lnTo>
                      <a:lnTo>
                        <a:pt x="76" y="110"/>
                      </a:lnTo>
                      <a:lnTo>
                        <a:pt x="82" y="100"/>
                      </a:lnTo>
                      <a:lnTo>
                        <a:pt x="84" y="90"/>
                      </a:lnTo>
                      <a:lnTo>
                        <a:pt x="84" y="90"/>
                      </a:lnTo>
                      <a:lnTo>
                        <a:pt x="86" y="78"/>
                      </a:lnTo>
                      <a:lnTo>
                        <a:pt x="86" y="64"/>
                      </a:lnTo>
                      <a:lnTo>
                        <a:pt x="86" y="64"/>
                      </a:lnTo>
                      <a:lnTo>
                        <a:pt x="84" y="36"/>
                      </a:lnTo>
                      <a:lnTo>
                        <a:pt x="84" y="36"/>
                      </a:lnTo>
                      <a:close/>
                      <a:moveTo>
                        <a:pt x="62" y="78"/>
                      </a:moveTo>
                      <a:lnTo>
                        <a:pt x="62" y="78"/>
                      </a:lnTo>
                      <a:lnTo>
                        <a:pt x="60" y="88"/>
                      </a:lnTo>
                      <a:lnTo>
                        <a:pt x="60" y="88"/>
                      </a:lnTo>
                      <a:lnTo>
                        <a:pt x="58" y="96"/>
                      </a:lnTo>
                      <a:lnTo>
                        <a:pt x="58" y="96"/>
                      </a:lnTo>
                      <a:lnTo>
                        <a:pt x="54" y="102"/>
                      </a:lnTo>
                      <a:lnTo>
                        <a:pt x="54" y="102"/>
                      </a:lnTo>
                      <a:lnTo>
                        <a:pt x="50" y="106"/>
                      </a:lnTo>
                      <a:lnTo>
                        <a:pt x="50" y="106"/>
                      </a:lnTo>
                      <a:lnTo>
                        <a:pt x="42" y="106"/>
                      </a:lnTo>
                      <a:lnTo>
                        <a:pt x="42" y="106"/>
                      </a:lnTo>
                      <a:lnTo>
                        <a:pt x="34" y="104"/>
                      </a:lnTo>
                      <a:lnTo>
                        <a:pt x="34" y="104"/>
                      </a:lnTo>
                      <a:lnTo>
                        <a:pt x="32" y="102"/>
                      </a:lnTo>
                      <a:lnTo>
                        <a:pt x="28" y="98"/>
                      </a:lnTo>
                      <a:lnTo>
                        <a:pt x="28" y="98"/>
                      </a:lnTo>
                      <a:lnTo>
                        <a:pt x="26" y="84"/>
                      </a:lnTo>
                      <a:lnTo>
                        <a:pt x="26" y="84"/>
                      </a:lnTo>
                      <a:lnTo>
                        <a:pt x="24" y="62"/>
                      </a:lnTo>
                      <a:lnTo>
                        <a:pt x="24" y="62"/>
                      </a:lnTo>
                      <a:lnTo>
                        <a:pt x="26" y="44"/>
                      </a:lnTo>
                      <a:lnTo>
                        <a:pt x="26" y="44"/>
                      </a:lnTo>
                      <a:lnTo>
                        <a:pt x="28" y="32"/>
                      </a:lnTo>
                      <a:lnTo>
                        <a:pt x="28" y="32"/>
                      </a:lnTo>
                      <a:lnTo>
                        <a:pt x="30" y="26"/>
                      </a:lnTo>
                      <a:lnTo>
                        <a:pt x="34" y="24"/>
                      </a:lnTo>
                      <a:lnTo>
                        <a:pt x="34" y="24"/>
                      </a:lnTo>
                      <a:lnTo>
                        <a:pt x="38" y="22"/>
                      </a:lnTo>
                      <a:lnTo>
                        <a:pt x="44" y="20"/>
                      </a:lnTo>
                      <a:lnTo>
                        <a:pt x="44" y="20"/>
                      </a:lnTo>
                      <a:lnTo>
                        <a:pt x="50" y="22"/>
                      </a:lnTo>
                      <a:lnTo>
                        <a:pt x="50" y="22"/>
                      </a:lnTo>
                      <a:lnTo>
                        <a:pt x="54" y="24"/>
                      </a:lnTo>
                      <a:lnTo>
                        <a:pt x="54" y="24"/>
                      </a:lnTo>
                      <a:lnTo>
                        <a:pt x="58" y="30"/>
                      </a:lnTo>
                      <a:lnTo>
                        <a:pt x="58" y="30"/>
                      </a:lnTo>
                      <a:lnTo>
                        <a:pt x="60" y="38"/>
                      </a:lnTo>
                      <a:lnTo>
                        <a:pt x="60" y="38"/>
                      </a:lnTo>
                      <a:lnTo>
                        <a:pt x="62" y="50"/>
                      </a:lnTo>
                      <a:lnTo>
                        <a:pt x="62" y="50"/>
                      </a:lnTo>
                      <a:lnTo>
                        <a:pt x="62" y="64"/>
                      </a:lnTo>
                      <a:lnTo>
                        <a:pt x="62" y="64"/>
                      </a:lnTo>
                      <a:lnTo>
                        <a:pt x="62" y="78"/>
                      </a:lnTo>
                      <a:lnTo>
                        <a:pt x="6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 name="Line 52"/>
                <p:cNvSpPr>
                  <a:spLocks noChangeShapeType="1"/>
                </p:cNvSpPr>
                <p:nvPr/>
              </p:nvSpPr>
              <p:spPr bwMode="auto">
                <a:xfrm>
                  <a:off x="1349" y="1379"/>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7" name="Freeform 53"/>
                <p:cNvSpPr>
                  <a:spLocks/>
                </p:cNvSpPr>
                <p:nvPr/>
              </p:nvSpPr>
              <p:spPr bwMode="auto">
                <a:xfrm>
                  <a:off x="1021" y="1315"/>
                  <a:ext cx="74" cy="122"/>
                </a:xfrm>
                <a:custGeom>
                  <a:avLst/>
                  <a:gdLst>
                    <a:gd name="T0" fmla="*/ 74 w 74"/>
                    <a:gd name="T1" fmla="*/ 108 h 122"/>
                    <a:gd name="T2" fmla="*/ 74 w 74"/>
                    <a:gd name="T3" fmla="*/ 106 h 122"/>
                    <a:gd name="T4" fmla="*/ 72 w 74"/>
                    <a:gd name="T5" fmla="*/ 104 h 122"/>
                    <a:gd name="T6" fmla="*/ 50 w 74"/>
                    <a:gd name="T7" fmla="*/ 104 h 122"/>
                    <a:gd name="T8" fmla="*/ 50 w 74"/>
                    <a:gd name="T9" fmla="*/ 4 h 122"/>
                    <a:gd name="T10" fmla="*/ 50 w 74"/>
                    <a:gd name="T11" fmla="*/ 2 h 122"/>
                    <a:gd name="T12" fmla="*/ 48 w 74"/>
                    <a:gd name="T13" fmla="*/ 0 h 122"/>
                    <a:gd name="T14" fmla="*/ 46 w 74"/>
                    <a:gd name="T15" fmla="*/ 0 h 122"/>
                    <a:gd name="T16" fmla="*/ 40 w 74"/>
                    <a:gd name="T17" fmla="*/ 0 h 122"/>
                    <a:gd name="T18" fmla="*/ 34 w 74"/>
                    <a:gd name="T19" fmla="*/ 0 h 122"/>
                    <a:gd name="T20" fmla="*/ 32 w 74"/>
                    <a:gd name="T21" fmla="*/ 0 h 122"/>
                    <a:gd name="T22" fmla="*/ 30 w 74"/>
                    <a:gd name="T23" fmla="*/ 0 h 122"/>
                    <a:gd name="T24" fmla="*/ 2 w 74"/>
                    <a:gd name="T25" fmla="*/ 18 h 122"/>
                    <a:gd name="T26" fmla="*/ 0 w 74"/>
                    <a:gd name="T27" fmla="*/ 20 h 122"/>
                    <a:gd name="T28" fmla="*/ 0 w 74"/>
                    <a:gd name="T29" fmla="*/ 22 h 122"/>
                    <a:gd name="T30" fmla="*/ 0 w 74"/>
                    <a:gd name="T31" fmla="*/ 24 h 122"/>
                    <a:gd name="T32" fmla="*/ 0 w 74"/>
                    <a:gd name="T33" fmla="*/ 28 h 122"/>
                    <a:gd name="T34" fmla="*/ 0 w 74"/>
                    <a:gd name="T35" fmla="*/ 34 h 122"/>
                    <a:gd name="T36" fmla="*/ 0 w 74"/>
                    <a:gd name="T37" fmla="*/ 36 h 122"/>
                    <a:gd name="T38" fmla="*/ 2 w 74"/>
                    <a:gd name="T39" fmla="*/ 36 h 122"/>
                    <a:gd name="T40" fmla="*/ 6 w 74"/>
                    <a:gd name="T41" fmla="*/ 36 h 122"/>
                    <a:gd name="T42" fmla="*/ 26 w 74"/>
                    <a:gd name="T43" fmla="*/ 104 h 122"/>
                    <a:gd name="T44" fmla="*/ 4 w 74"/>
                    <a:gd name="T45" fmla="*/ 104 h 122"/>
                    <a:gd name="T46" fmla="*/ 2 w 74"/>
                    <a:gd name="T47" fmla="*/ 104 h 122"/>
                    <a:gd name="T48" fmla="*/ 0 w 74"/>
                    <a:gd name="T49" fmla="*/ 106 h 122"/>
                    <a:gd name="T50" fmla="*/ 0 w 74"/>
                    <a:gd name="T51" fmla="*/ 108 h 122"/>
                    <a:gd name="T52" fmla="*/ 0 w 74"/>
                    <a:gd name="T53" fmla="*/ 114 h 122"/>
                    <a:gd name="T54" fmla="*/ 0 w 74"/>
                    <a:gd name="T55" fmla="*/ 118 h 122"/>
                    <a:gd name="T56" fmla="*/ 0 w 74"/>
                    <a:gd name="T57" fmla="*/ 120 h 122"/>
                    <a:gd name="T58" fmla="*/ 2 w 74"/>
                    <a:gd name="T59" fmla="*/ 122 h 122"/>
                    <a:gd name="T60" fmla="*/ 70 w 74"/>
                    <a:gd name="T61" fmla="*/ 122 h 122"/>
                    <a:gd name="T62" fmla="*/ 72 w 74"/>
                    <a:gd name="T63" fmla="*/ 122 h 122"/>
                    <a:gd name="T64" fmla="*/ 72 w 74"/>
                    <a:gd name="T65" fmla="*/ 120 h 122"/>
                    <a:gd name="T66" fmla="*/ 74 w 74"/>
                    <a:gd name="T67" fmla="*/ 118 h 122"/>
                    <a:gd name="T68" fmla="*/ 74 w 74"/>
                    <a:gd name="T69" fmla="*/ 114 h 122"/>
                    <a:gd name="T70" fmla="*/ 74 w 74"/>
                    <a:gd name="T71" fmla="*/ 10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22">
                      <a:moveTo>
                        <a:pt x="74" y="108"/>
                      </a:moveTo>
                      <a:lnTo>
                        <a:pt x="74" y="108"/>
                      </a:lnTo>
                      <a:lnTo>
                        <a:pt x="74" y="106"/>
                      </a:lnTo>
                      <a:lnTo>
                        <a:pt x="74" y="106"/>
                      </a:lnTo>
                      <a:lnTo>
                        <a:pt x="72" y="104"/>
                      </a:lnTo>
                      <a:lnTo>
                        <a:pt x="72" y="104"/>
                      </a:lnTo>
                      <a:lnTo>
                        <a:pt x="70" y="104"/>
                      </a:lnTo>
                      <a:lnTo>
                        <a:pt x="50" y="104"/>
                      </a:lnTo>
                      <a:lnTo>
                        <a:pt x="50" y="4"/>
                      </a:lnTo>
                      <a:lnTo>
                        <a:pt x="50" y="4"/>
                      </a:lnTo>
                      <a:lnTo>
                        <a:pt x="50" y="2"/>
                      </a:lnTo>
                      <a:lnTo>
                        <a:pt x="50" y="2"/>
                      </a:lnTo>
                      <a:lnTo>
                        <a:pt x="48" y="0"/>
                      </a:lnTo>
                      <a:lnTo>
                        <a:pt x="48" y="0"/>
                      </a:lnTo>
                      <a:lnTo>
                        <a:pt x="46" y="0"/>
                      </a:lnTo>
                      <a:lnTo>
                        <a:pt x="46" y="0"/>
                      </a:lnTo>
                      <a:lnTo>
                        <a:pt x="40" y="0"/>
                      </a:lnTo>
                      <a:lnTo>
                        <a:pt x="40" y="0"/>
                      </a:lnTo>
                      <a:lnTo>
                        <a:pt x="34" y="0"/>
                      </a:lnTo>
                      <a:lnTo>
                        <a:pt x="34" y="0"/>
                      </a:lnTo>
                      <a:lnTo>
                        <a:pt x="32" y="0"/>
                      </a:lnTo>
                      <a:lnTo>
                        <a:pt x="32" y="0"/>
                      </a:lnTo>
                      <a:lnTo>
                        <a:pt x="30" y="0"/>
                      </a:lnTo>
                      <a:lnTo>
                        <a:pt x="30" y="0"/>
                      </a:lnTo>
                      <a:lnTo>
                        <a:pt x="28" y="2"/>
                      </a:lnTo>
                      <a:lnTo>
                        <a:pt x="2" y="18"/>
                      </a:lnTo>
                      <a:lnTo>
                        <a:pt x="2" y="18"/>
                      </a:lnTo>
                      <a:lnTo>
                        <a:pt x="0" y="20"/>
                      </a:lnTo>
                      <a:lnTo>
                        <a:pt x="0" y="20"/>
                      </a:lnTo>
                      <a:lnTo>
                        <a:pt x="0" y="22"/>
                      </a:lnTo>
                      <a:lnTo>
                        <a:pt x="0" y="22"/>
                      </a:lnTo>
                      <a:lnTo>
                        <a:pt x="0" y="24"/>
                      </a:lnTo>
                      <a:lnTo>
                        <a:pt x="0" y="24"/>
                      </a:lnTo>
                      <a:lnTo>
                        <a:pt x="0" y="28"/>
                      </a:lnTo>
                      <a:lnTo>
                        <a:pt x="0" y="28"/>
                      </a:lnTo>
                      <a:lnTo>
                        <a:pt x="0" y="34"/>
                      </a:lnTo>
                      <a:lnTo>
                        <a:pt x="0" y="34"/>
                      </a:lnTo>
                      <a:lnTo>
                        <a:pt x="0" y="36"/>
                      </a:lnTo>
                      <a:lnTo>
                        <a:pt x="0" y="36"/>
                      </a:lnTo>
                      <a:lnTo>
                        <a:pt x="2" y="36"/>
                      </a:lnTo>
                      <a:lnTo>
                        <a:pt x="2" y="36"/>
                      </a:lnTo>
                      <a:lnTo>
                        <a:pt x="6" y="36"/>
                      </a:lnTo>
                      <a:lnTo>
                        <a:pt x="26" y="24"/>
                      </a:lnTo>
                      <a:lnTo>
                        <a:pt x="26" y="104"/>
                      </a:lnTo>
                      <a:lnTo>
                        <a:pt x="4" y="104"/>
                      </a:lnTo>
                      <a:lnTo>
                        <a:pt x="4" y="104"/>
                      </a:lnTo>
                      <a:lnTo>
                        <a:pt x="2" y="104"/>
                      </a:lnTo>
                      <a:lnTo>
                        <a:pt x="2" y="104"/>
                      </a:lnTo>
                      <a:lnTo>
                        <a:pt x="0" y="106"/>
                      </a:lnTo>
                      <a:lnTo>
                        <a:pt x="0" y="106"/>
                      </a:lnTo>
                      <a:lnTo>
                        <a:pt x="0" y="108"/>
                      </a:lnTo>
                      <a:lnTo>
                        <a:pt x="0" y="108"/>
                      </a:lnTo>
                      <a:lnTo>
                        <a:pt x="0" y="114"/>
                      </a:lnTo>
                      <a:lnTo>
                        <a:pt x="0" y="114"/>
                      </a:lnTo>
                      <a:lnTo>
                        <a:pt x="0" y="118"/>
                      </a:lnTo>
                      <a:lnTo>
                        <a:pt x="0" y="118"/>
                      </a:lnTo>
                      <a:lnTo>
                        <a:pt x="0" y="120"/>
                      </a:lnTo>
                      <a:lnTo>
                        <a:pt x="0" y="120"/>
                      </a:lnTo>
                      <a:lnTo>
                        <a:pt x="2" y="122"/>
                      </a:lnTo>
                      <a:lnTo>
                        <a:pt x="2" y="122"/>
                      </a:lnTo>
                      <a:lnTo>
                        <a:pt x="4" y="122"/>
                      </a:lnTo>
                      <a:lnTo>
                        <a:pt x="70" y="122"/>
                      </a:lnTo>
                      <a:lnTo>
                        <a:pt x="70" y="122"/>
                      </a:lnTo>
                      <a:lnTo>
                        <a:pt x="72" y="122"/>
                      </a:lnTo>
                      <a:lnTo>
                        <a:pt x="72" y="122"/>
                      </a:lnTo>
                      <a:lnTo>
                        <a:pt x="72" y="120"/>
                      </a:lnTo>
                      <a:lnTo>
                        <a:pt x="72" y="120"/>
                      </a:lnTo>
                      <a:lnTo>
                        <a:pt x="74" y="118"/>
                      </a:lnTo>
                      <a:lnTo>
                        <a:pt x="74" y="118"/>
                      </a:lnTo>
                      <a:lnTo>
                        <a:pt x="74" y="114"/>
                      </a:lnTo>
                      <a:lnTo>
                        <a:pt x="74" y="114"/>
                      </a:lnTo>
                      <a:lnTo>
                        <a:pt x="74" y="108"/>
                      </a:lnTo>
                      <a:lnTo>
                        <a:pt x="74"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 name="Freeform 54"/>
                <p:cNvSpPr>
                  <a:spLocks noEditPoints="1"/>
                </p:cNvSpPr>
                <p:nvPr/>
              </p:nvSpPr>
              <p:spPr bwMode="auto">
                <a:xfrm>
                  <a:off x="1109" y="1315"/>
                  <a:ext cx="88" cy="124"/>
                </a:xfrm>
                <a:custGeom>
                  <a:avLst/>
                  <a:gdLst>
                    <a:gd name="T0" fmla="*/ 86 w 88"/>
                    <a:gd name="T1" fmla="*/ 36 h 124"/>
                    <a:gd name="T2" fmla="*/ 78 w 88"/>
                    <a:gd name="T3" fmla="*/ 16 h 124"/>
                    <a:gd name="T4" fmla="*/ 72 w 88"/>
                    <a:gd name="T5" fmla="*/ 8 h 124"/>
                    <a:gd name="T6" fmla="*/ 66 w 88"/>
                    <a:gd name="T7" fmla="*/ 4 h 124"/>
                    <a:gd name="T8" fmla="*/ 44 w 88"/>
                    <a:gd name="T9" fmla="*/ 0 h 124"/>
                    <a:gd name="T10" fmla="*/ 34 w 88"/>
                    <a:gd name="T11" fmla="*/ 0 h 124"/>
                    <a:gd name="T12" fmla="*/ 24 w 88"/>
                    <a:gd name="T13" fmla="*/ 4 h 124"/>
                    <a:gd name="T14" fmla="*/ 10 w 88"/>
                    <a:gd name="T15" fmla="*/ 16 h 124"/>
                    <a:gd name="T16" fmla="*/ 6 w 88"/>
                    <a:gd name="T17" fmla="*/ 26 h 124"/>
                    <a:gd name="T18" fmla="*/ 2 w 88"/>
                    <a:gd name="T19" fmla="*/ 36 h 124"/>
                    <a:gd name="T20" fmla="*/ 0 w 88"/>
                    <a:gd name="T21" fmla="*/ 62 h 124"/>
                    <a:gd name="T22" fmla="*/ 2 w 88"/>
                    <a:gd name="T23" fmla="*/ 88 h 124"/>
                    <a:gd name="T24" fmla="*/ 4 w 88"/>
                    <a:gd name="T25" fmla="*/ 100 h 124"/>
                    <a:gd name="T26" fmla="*/ 8 w 88"/>
                    <a:gd name="T27" fmla="*/ 108 h 124"/>
                    <a:gd name="T28" fmla="*/ 22 w 88"/>
                    <a:gd name="T29" fmla="*/ 120 h 124"/>
                    <a:gd name="T30" fmla="*/ 32 w 88"/>
                    <a:gd name="T31" fmla="*/ 124 h 124"/>
                    <a:gd name="T32" fmla="*/ 42 w 88"/>
                    <a:gd name="T33" fmla="*/ 124 h 124"/>
                    <a:gd name="T34" fmla="*/ 64 w 88"/>
                    <a:gd name="T35" fmla="*/ 120 h 124"/>
                    <a:gd name="T36" fmla="*/ 72 w 88"/>
                    <a:gd name="T37" fmla="*/ 114 h 124"/>
                    <a:gd name="T38" fmla="*/ 78 w 88"/>
                    <a:gd name="T39" fmla="*/ 108 h 124"/>
                    <a:gd name="T40" fmla="*/ 84 w 88"/>
                    <a:gd name="T41" fmla="*/ 88 h 124"/>
                    <a:gd name="T42" fmla="*/ 86 w 88"/>
                    <a:gd name="T43" fmla="*/ 76 h 124"/>
                    <a:gd name="T44" fmla="*/ 88 w 88"/>
                    <a:gd name="T45" fmla="*/ 62 h 124"/>
                    <a:gd name="T46" fmla="*/ 86 w 88"/>
                    <a:gd name="T47" fmla="*/ 36 h 124"/>
                    <a:gd name="T48" fmla="*/ 62 w 88"/>
                    <a:gd name="T49" fmla="*/ 76 h 124"/>
                    <a:gd name="T50" fmla="*/ 60 w 88"/>
                    <a:gd name="T51" fmla="*/ 86 h 124"/>
                    <a:gd name="T52" fmla="*/ 58 w 88"/>
                    <a:gd name="T53" fmla="*/ 94 h 124"/>
                    <a:gd name="T54" fmla="*/ 54 w 88"/>
                    <a:gd name="T55" fmla="*/ 100 h 124"/>
                    <a:gd name="T56" fmla="*/ 50 w 88"/>
                    <a:gd name="T57" fmla="*/ 104 h 124"/>
                    <a:gd name="T58" fmla="*/ 44 w 88"/>
                    <a:gd name="T59" fmla="*/ 106 h 124"/>
                    <a:gd name="T60" fmla="*/ 36 w 88"/>
                    <a:gd name="T61" fmla="*/ 104 h 124"/>
                    <a:gd name="T62" fmla="*/ 30 w 88"/>
                    <a:gd name="T63" fmla="*/ 96 h 124"/>
                    <a:gd name="T64" fmla="*/ 26 w 88"/>
                    <a:gd name="T65" fmla="*/ 82 h 124"/>
                    <a:gd name="T66" fmla="*/ 26 w 88"/>
                    <a:gd name="T67" fmla="*/ 62 h 124"/>
                    <a:gd name="T68" fmla="*/ 26 w 88"/>
                    <a:gd name="T69" fmla="*/ 42 h 124"/>
                    <a:gd name="T70" fmla="*/ 30 w 88"/>
                    <a:gd name="T71" fmla="*/ 30 h 124"/>
                    <a:gd name="T72" fmla="*/ 32 w 88"/>
                    <a:gd name="T73" fmla="*/ 24 h 124"/>
                    <a:gd name="T74" fmla="*/ 34 w 88"/>
                    <a:gd name="T75" fmla="*/ 22 h 124"/>
                    <a:gd name="T76" fmla="*/ 44 w 88"/>
                    <a:gd name="T77" fmla="*/ 18 h 124"/>
                    <a:gd name="T78" fmla="*/ 50 w 88"/>
                    <a:gd name="T79" fmla="*/ 20 h 124"/>
                    <a:gd name="T80" fmla="*/ 54 w 88"/>
                    <a:gd name="T81" fmla="*/ 22 h 124"/>
                    <a:gd name="T82" fmla="*/ 58 w 88"/>
                    <a:gd name="T83" fmla="*/ 28 h 124"/>
                    <a:gd name="T84" fmla="*/ 60 w 88"/>
                    <a:gd name="T85" fmla="*/ 36 h 124"/>
                    <a:gd name="T86" fmla="*/ 62 w 88"/>
                    <a:gd name="T87" fmla="*/ 48 h 124"/>
                    <a:gd name="T88" fmla="*/ 62 w 88"/>
                    <a:gd name="T89" fmla="*/ 62 h 124"/>
                    <a:gd name="T90" fmla="*/ 62 w 88"/>
                    <a:gd name="T91" fmla="*/ 7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24">
                      <a:moveTo>
                        <a:pt x="86" y="36"/>
                      </a:moveTo>
                      <a:lnTo>
                        <a:pt x="86" y="36"/>
                      </a:lnTo>
                      <a:lnTo>
                        <a:pt x="82" y="24"/>
                      </a:lnTo>
                      <a:lnTo>
                        <a:pt x="78" y="16"/>
                      </a:lnTo>
                      <a:lnTo>
                        <a:pt x="78" y="16"/>
                      </a:lnTo>
                      <a:lnTo>
                        <a:pt x="72" y="8"/>
                      </a:lnTo>
                      <a:lnTo>
                        <a:pt x="66" y="4"/>
                      </a:lnTo>
                      <a:lnTo>
                        <a:pt x="66" y="4"/>
                      </a:lnTo>
                      <a:lnTo>
                        <a:pt x="56" y="0"/>
                      </a:lnTo>
                      <a:lnTo>
                        <a:pt x="44" y="0"/>
                      </a:lnTo>
                      <a:lnTo>
                        <a:pt x="44" y="0"/>
                      </a:lnTo>
                      <a:lnTo>
                        <a:pt x="34" y="0"/>
                      </a:lnTo>
                      <a:lnTo>
                        <a:pt x="24" y="4"/>
                      </a:lnTo>
                      <a:lnTo>
                        <a:pt x="24" y="4"/>
                      </a:lnTo>
                      <a:lnTo>
                        <a:pt x="16" y="8"/>
                      </a:lnTo>
                      <a:lnTo>
                        <a:pt x="10" y="16"/>
                      </a:lnTo>
                      <a:lnTo>
                        <a:pt x="10" y="16"/>
                      </a:lnTo>
                      <a:lnTo>
                        <a:pt x="6" y="26"/>
                      </a:lnTo>
                      <a:lnTo>
                        <a:pt x="2" y="36"/>
                      </a:lnTo>
                      <a:lnTo>
                        <a:pt x="2" y="36"/>
                      </a:lnTo>
                      <a:lnTo>
                        <a:pt x="0" y="48"/>
                      </a:lnTo>
                      <a:lnTo>
                        <a:pt x="0" y="62"/>
                      </a:lnTo>
                      <a:lnTo>
                        <a:pt x="0" y="62"/>
                      </a:lnTo>
                      <a:lnTo>
                        <a:pt x="2" y="88"/>
                      </a:lnTo>
                      <a:lnTo>
                        <a:pt x="2" y="88"/>
                      </a:lnTo>
                      <a:lnTo>
                        <a:pt x="4" y="100"/>
                      </a:lnTo>
                      <a:lnTo>
                        <a:pt x="8" y="108"/>
                      </a:lnTo>
                      <a:lnTo>
                        <a:pt x="8" y="108"/>
                      </a:lnTo>
                      <a:lnTo>
                        <a:pt x="14" y="116"/>
                      </a:lnTo>
                      <a:lnTo>
                        <a:pt x="22" y="120"/>
                      </a:lnTo>
                      <a:lnTo>
                        <a:pt x="22" y="120"/>
                      </a:lnTo>
                      <a:lnTo>
                        <a:pt x="32" y="124"/>
                      </a:lnTo>
                      <a:lnTo>
                        <a:pt x="42" y="124"/>
                      </a:lnTo>
                      <a:lnTo>
                        <a:pt x="42" y="124"/>
                      </a:lnTo>
                      <a:lnTo>
                        <a:pt x="54" y="124"/>
                      </a:lnTo>
                      <a:lnTo>
                        <a:pt x="64" y="120"/>
                      </a:lnTo>
                      <a:lnTo>
                        <a:pt x="64" y="120"/>
                      </a:lnTo>
                      <a:lnTo>
                        <a:pt x="72" y="114"/>
                      </a:lnTo>
                      <a:lnTo>
                        <a:pt x="78" y="108"/>
                      </a:lnTo>
                      <a:lnTo>
                        <a:pt x="78" y="108"/>
                      </a:lnTo>
                      <a:lnTo>
                        <a:pt x="82" y="98"/>
                      </a:lnTo>
                      <a:lnTo>
                        <a:pt x="84" y="88"/>
                      </a:lnTo>
                      <a:lnTo>
                        <a:pt x="84" y="88"/>
                      </a:lnTo>
                      <a:lnTo>
                        <a:pt x="86" y="76"/>
                      </a:lnTo>
                      <a:lnTo>
                        <a:pt x="88" y="62"/>
                      </a:lnTo>
                      <a:lnTo>
                        <a:pt x="88" y="62"/>
                      </a:lnTo>
                      <a:lnTo>
                        <a:pt x="86" y="36"/>
                      </a:lnTo>
                      <a:lnTo>
                        <a:pt x="86" y="36"/>
                      </a:lnTo>
                      <a:close/>
                      <a:moveTo>
                        <a:pt x="62" y="76"/>
                      </a:moveTo>
                      <a:lnTo>
                        <a:pt x="62" y="76"/>
                      </a:lnTo>
                      <a:lnTo>
                        <a:pt x="60" y="86"/>
                      </a:lnTo>
                      <a:lnTo>
                        <a:pt x="60" y="86"/>
                      </a:lnTo>
                      <a:lnTo>
                        <a:pt x="58" y="94"/>
                      </a:lnTo>
                      <a:lnTo>
                        <a:pt x="58" y="94"/>
                      </a:lnTo>
                      <a:lnTo>
                        <a:pt x="54" y="100"/>
                      </a:lnTo>
                      <a:lnTo>
                        <a:pt x="54" y="100"/>
                      </a:lnTo>
                      <a:lnTo>
                        <a:pt x="50" y="104"/>
                      </a:lnTo>
                      <a:lnTo>
                        <a:pt x="50" y="104"/>
                      </a:lnTo>
                      <a:lnTo>
                        <a:pt x="44" y="106"/>
                      </a:lnTo>
                      <a:lnTo>
                        <a:pt x="44" y="106"/>
                      </a:lnTo>
                      <a:lnTo>
                        <a:pt x="36" y="104"/>
                      </a:lnTo>
                      <a:lnTo>
                        <a:pt x="36" y="104"/>
                      </a:lnTo>
                      <a:lnTo>
                        <a:pt x="32" y="100"/>
                      </a:lnTo>
                      <a:lnTo>
                        <a:pt x="30" y="96"/>
                      </a:lnTo>
                      <a:lnTo>
                        <a:pt x="30" y="96"/>
                      </a:lnTo>
                      <a:lnTo>
                        <a:pt x="26" y="82"/>
                      </a:lnTo>
                      <a:lnTo>
                        <a:pt x="26" y="82"/>
                      </a:lnTo>
                      <a:lnTo>
                        <a:pt x="26" y="62"/>
                      </a:lnTo>
                      <a:lnTo>
                        <a:pt x="26" y="62"/>
                      </a:lnTo>
                      <a:lnTo>
                        <a:pt x="26" y="42"/>
                      </a:lnTo>
                      <a:lnTo>
                        <a:pt x="26" y="42"/>
                      </a:lnTo>
                      <a:lnTo>
                        <a:pt x="30" y="30"/>
                      </a:lnTo>
                      <a:lnTo>
                        <a:pt x="30" y="30"/>
                      </a:lnTo>
                      <a:lnTo>
                        <a:pt x="32" y="24"/>
                      </a:lnTo>
                      <a:lnTo>
                        <a:pt x="34" y="22"/>
                      </a:lnTo>
                      <a:lnTo>
                        <a:pt x="34" y="22"/>
                      </a:lnTo>
                      <a:lnTo>
                        <a:pt x="38" y="20"/>
                      </a:lnTo>
                      <a:lnTo>
                        <a:pt x="44" y="18"/>
                      </a:lnTo>
                      <a:lnTo>
                        <a:pt x="44" y="18"/>
                      </a:lnTo>
                      <a:lnTo>
                        <a:pt x="50" y="20"/>
                      </a:lnTo>
                      <a:lnTo>
                        <a:pt x="50" y="20"/>
                      </a:lnTo>
                      <a:lnTo>
                        <a:pt x="54" y="22"/>
                      </a:lnTo>
                      <a:lnTo>
                        <a:pt x="54" y="22"/>
                      </a:lnTo>
                      <a:lnTo>
                        <a:pt x="58" y="28"/>
                      </a:lnTo>
                      <a:lnTo>
                        <a:pt x="58" y="28"/>
                      </a:lnTo>
                      <a:lnTo>
                        <a:pt x="60" y="36"/>
                      </a:lnTo>
                      <a:lnTo>
                        <a:pt x="60" y="36"/>
                      </a:lnTo>
                      <a:lnTo>
                        <a:pt x="62" y="48"/>
                      </a:lnTo>
                      <a:lnTo>
                        <a:pt x="62" y="48"/>
                      </a:lnTo>
                      <a:lnTo>
                        <a:pt x="62" y="62"/>
                      </a:lnTo>
                      <a:lnTo>
                        <a:pt x="62" y="62"/>
                      </a:lnTo>
                      <a:lnTo>
                        <a:pt x="62" y="76"/>
                      </a:lnTo>
                      <a:lnTo>
                        <a:pt x="6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 name="Freeform 55"/>
                <p:cNvSpPr>
                  <a:spLocks noEditPoints="1"/>
                </p:cNvSpPr>
                <p:nvPr/>
              </p:nvSpPr>
              <p:spPr bwMode="auto">
                <a:xfrm>
                  <a:off x="1207" y="1315"/>
                  <a:ext cx="86" cy="124"/>
                </a:xfrm>
                <a:custGeom>
                  <a:avLst/>
                  <a:gdLst>
                    <a:gd name="T0" fmla="*/ 84 w 86"/>
                    <a:gd name="T1" fmla="*/ 36 h 124"/>
                    <a:gd name="T2" fmla="*/ 78 w 86"/>
                    <a:gd name="T3" fmla="*/ 16 h 124"/>
                    <a:gd name="T4" fmla="*/ 72 w 86"/>
                    <a:gd name="T5" fmla="*/ 8 h 124"/>
                    <a:gd name="T6" fmla="*/ 66 w 86"/>
                    <a:gd name="T7" fmla="*/ 4 h 124"/>
                    <a:gd name="T8" fmla="*/ 44 w 86"/>
                    <a:gd name="T9" fmla="*/ 0 h 124"/>
                    <a:gd name="T10" fmla="*/ 34 w 86"/>
                    <a:gd name="T11" fmla="*/ 0 h 124"/>
                    <a:gd name="T12" fmla="*/ 24 w 86"/>
                    <a:gd name="T13" fmla="*/ 4 h 124"/>
                    <a:gd name="T14" fmla="*/ 10 w 86"/>
                    <a:gd name="T15" fmla="*/ 16 h 124"/>
                    <a:gd name="T16" fmla="*/ 6 w 86"/>
                    <a:gd name="T17" fmla="*/ 26 h 124"/>
                    <a:gd name="T18" fmla="*/ 2 w 86"/>
                    <a:gd name="T19" fmla="*/ 36 h 124"/>
                    <a:gd name="T20" fmla="*/ 0 w 86"/>
                    <a:gd name="T21" fmla="*/ 62 h 124"/>
                    <a:gd name="T22" fmla="*/ 2 w 86"/>
                    <a:gd name="T23" fmla="*/ 88 h 124"/>
                    <a:gd name="T24" fmla="*/ 4 w 86"/>
                    <a:gd name="T25" fmla="*/ 100 h 124"/>
                    <a:gd name="T26" fmla="*/ 8 w 86"/>
                    <a:gd name="T27" fmla="*/ 108 h 124"/>
                    <a:gd name="T28" fmla="*/ 22 w 86"/>
                    <a:gd name="T29" fmla="*/ 120 h 124"/>
                    <a:gd name="T30" fmla="*/ 30 w 86"/>
                    <a:gd name="T31" fmla="*/ 124 h 124"/>
                    <a:gd name="T32" fmla="*/ 42 w 86"/>
                    <a:gd name="T33" fmla="*/ 124 h 124"/>
                    <a:gd name="T34" fmla="*/ 62 w 86"/>
                    <a:gd name="T35" fmla="*/ 120 h 124"/>
                    <a:gd name="T36" fmla="*/ 70 w 86"/>
                    <a:gd name="T37" fmla="*/ 114 h 124"/>
                    <a:gd name="T38" fmla="*/ 76 w 86"/>
                    <a:gd name="T39" fmla="*/ 108 h 124"/>
                    <a:gd name="T40" fmla="*/ 84 w 86"/>
                    <a:gd name="T41" fmla="*/ 88 h 124"/>
                    <a:gd name="T42" fmla="*/ 86 w 86"/>
                    <a:gd name="T43" fmla="*/ 76 h 124"/>
                    <a:gd name="T44" fmla="*/ 86 w 86"/>
                    <a:gd name="T45" fmla="*/ 62 h 124"/>
                    <a:gd name="T46" fmla="*/ 84 w 86"/>
                    <a:gd name="T47" fmla="*/ 36 h 124"/>
                    <a:gd name="T48" fmla="*/ 62 w 86"/>
                    <a:gd name="T49" fmla="*/ 76 h 124"/>
                    <a:gd name="T50" fmla="*/ 60 w 86"/>
                    <a:gd name="T51" fmla="*/ 86 h 124"/>
                    <a:gd name="T52" fmla="*/ 58 w 86"/>
                    <a:gd name="T53" fmla="*/ 94 h 124"/>
                    <a:gd name="T54" fmla="*/ 54 w 86"/>
                    <a:gd name="T55" fmla="*/ 100 h 124"/>
                    <a:gd name="T56" fmla="*/ 50 w 86"/>
                    <a:gd name="T57" fmla="*/ 104 h 124"/>
                    <a:gd name="T58" fmla="*/ 42 w 86"/>
                    <a:gd name="T59" fmla="*/ 106 h 124"/>
                    <a:gd name="T60" fmla="*/ 34 w 86"/>
                    <a:gd name="T61" fmla="*/ 104 h 124"/>
                    <a:gd name="T62" fmla="*/ 28 w 86"/>
                    <a:gd name="T63" fmla="*/ 96 h 124"/>
                    <a:gd name="T64" fmla="*/ 26 w 86"/>
                    <a:gd name="T65" fmla="*/ 82 h 124"/>
                    <a:gd name="T66" fmla="*/ 24 w 86"/>
                    <a:gd name="T67" fmla="*/ 62 h 124"/>
                    <a:gd name="T68" fmla="*/ 26 w 86"/>
                    <a:gd name="T69" fmla="*/ 42 h 124"/>
                    <a:gd name="T70" fmla="*/ 28 w 86"/>
                    <a:gd name="T71" fmla="*/ 30 h 124"/>
                    <a:gd name="T72" fmla="*/ 30 w 86"/>
                    <a:gd name="T73" fmla="*/ 24 h 124"/>
                    <a:gd name="T74" fmla="*/ 34 w 86"/>
                    <a:gd name="T75" fmla="*/ 22 h 124"/>
                    <a:gd name="T76" fmla="*/ 44 w 86"/>
                    <a:gd name="T77" fmla="*/ 18 h 124"/>
                    <a:gd name="T78" fmla="*/ 50 w 86"/>
                    <a:gd name="T79" fmla="*/ 20 h 124"/>
                    <a:gd name="T80" fmla="*/ 54 w 86"/>
                    <a:gd name="T81" fmla="*/ 22 h 124"/>
                    <a:gd name="T82" fmla="*/ 58 w 86"/>
                    <a:gd name="T83" fmla="*/ 28 h 124"/>
                    <a:gd name="T84" fmla="*/ 60 w 86"/>
                    <a:gd name="T85" fmla="*/ 36 h 124"/>
                    <a:gd name="T86" fmla="*/ 62 w 86"/>
                    <a:gd name="T87" fmla="*/ 48 h 124"/>
                    <a:gd name="T88" fmla="*/ 62 w 86"/>
                    <a:gd name="T89" fmla="*/ 62 h 124"/>
                    <a:gd name="T90" fmla="*/ 62 w 86"/>
                    <a:gd name="T91" fmla="*/ 7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24">
                      <a:moveTo>
                        <a:pt x="84" y="36"/>
                      </a:moveTo>
                      <a:lnTo>
                        <a:pt x="84" y="36"/>
                      </a:lnTo>
                      <a:lnTo>
                        <a:pt x="82" y="24"/>
                      </a:lnTo>
                      <a:lnTo>
                        <a:pt x="78" y="16"/>
                      </a:lnTo>
                      <a:lnTo>
                        <a:pt x="78" y="16"/>
                      </a:lnTo>
                      <a:lnTo>
                        <a:pt x="72" y="8"/>
                      </a:lnTo>
                      <a:lnTo>
                        <a:pt x="66" y="4"/>
                      </a:lnTo>
                      <a:lnTo>
                        <a:pt x="66" y="4"/>
                      </a:lnTo>
                      <a:lnTo>
                        <a:pt x="56" y="0"/>
                      </a:lnTo>
                      <a:lnTo>
                        <a:pt x="44" y="0"/>
                      </a:lnTo>
                      <a:lnTo>
                        <a:pt x="44" y="0"/>
                      </a:lnTo>
                      <a:lnTo>
                        <a:pt x="34" y="0"/>
                      </a:lnTo>
                      <a:lnTo>
                        <a:pt x="24" y="4"/>
                      </a:lnTo>
                      <a:lnTo>
                        <a:pt x="24" y="4"/>
                      </a:lnTo>
                      <a:lnTo>
                        <a:pt x="16" y="8"/>
                      </a:lnTo>
                      <a:lnTo>
                        <a:pt x="10" y="16"/>
                      </a:lnTo>
                      <a:lnTo>
                        <a:pt x="10" y="16"/>
                      </a:lnTo>
                      <a:lnTo>
                        <a:pt x="6" y="26"/>
                      </a:lnTo>
                      <a:lnTo>
                        <a:pt x="2" y="36"/>
                      </a:lnTo>
                      <a:lnTo>
                        <a:pt x="2" y="36"/>
                      </a:lnTo>
                      <a:lnTo>
                        <a:pt x="0" y="48"/>
                      </a:lnTo>
                      <a:lnTo>
                        <a:pt x="0" y="62"/>
                      </a:lnTo>
                      <a:lnTo>
                        <a:pt x="0" y="62"/>
                      </a:lnTo>
                      <a:lnTo>
                        <a:pt x="2" y="88"/>
                      </a:lnTo>
                      <a:lnTo>
                        <a:pt x="2" y="88"/>
                      </a:lnTo>
                      <a:lnTo>
                        <a:pt x="4" y="100"/>
                      </a:lnTo>
                      <a:lnTo>
                        <a:pt x="8" y="108"/>
                      </a:lnTo>
                      <a:lnTo>
                        <a:pt x="8" y="108"/>
                      </a:lnTo>
                      <a:lnTo>
                        <a:pt x="14" y="116"/>
                      </a:lnTo>
                      <a:lnTo>
                        <a:pt x="22" y="120"/>
                      </a:lnTo>
                      <a:lnTo>
                        <a:pt x="22" y="120"/>
                      </a:lnTo>
                      <a:lnTo>
                        <a:pt x="30" y="124"/>
                      </a:lnTo>
                      <a:lnTo>
                        <a:pt x="42" y="124"/>
                      </a:lnTo>
                      <a:lnTo>
                        <a:pt x="42" y="124"/>
                      </a:lnTo>
                      <a:lnTo>
                        <a:pt x="54" y="124"/>
                      </a:lnTo>
                      <a:lnTo>
                        <a:pt x="62" y="120"/>
                      </a:lnTo>
                      <a:lnTo>
                        <a:pt x="62" y="120"/>
                      </a:lnTo>
                      <a:lnTo>
                        <a:pt x="70" y="114"/>
                      </a:lnTo>
                      <a:lnTo>
                        <a:pt x="76" y="108"/>
                      </a:lnTo>
                      <a:lnTo>
                        <a:pt x="76" y="108"/>
                      </a:lnTo>
                      <a:lnTo>
                        <a:pt x="82" y="98"/>
                      </a:lnTo>
                      <a:lnTo>
                        <a:pt x="84" y="88"/>
                      </a:lnTo>
                      <a:lnTo>
                        <a:pt x="84" y="88"/>
                      </a:lnTo>
                      <a:lnTo>
                        <a:pt x="86" y="76"/>
                      </a:lnTo>
                      <a:lnTo>
                        <a:pt x="86" y="62"/>
                      </a:lnTo>
                      <a:lnTo>
                        <a:pt x="86" y="62"/>
                      </a:lnTo>
                      <a:lnTo>
                        <a:pt x="84" y="36"/>
                      </a:lnTo>
                      <a:lnTo>
                        <a:pt x="84" y="36"/>
                      </a:lnTo>
                      <a:close/>
                      <a:moveTo>
                        <a:pt x="62" y="76"/>
                      </a:moveTo>
                      <a:lnTo>
                        <a:pt x="62" y="76"/>
                      </a:lnTo>
                      <a:lnTo>
                        <a:pt x="60" y="86"/>
                      </a:lnTo>
                      <a:lnTo>
                        <a:pt x="60" y="86"/>
                      </a:lnTo>
                      <a:lnTo>
                        <a:pt x="58" y="94"/>
                      </a:lnTo>
                      <a:lnTo>
                        <a:pt x="58" y="94"/>
                      </a:lnTo>
                      <a:lnTo>
                        <a:pt x="54" y="100"/>
                      </a:lnTo>
                      <a:lnTo>
                        <a:pt x="54" y="100"/>
                      </a:lnTo>
                      <a:lnTo>
                        <a:pt x="50" y="104"/>
                      </a:lnTo>
                      <a:lnTo>
                        <a:pt x="50" y="104"/>
                      </a:lnTo>
                      <a:lnTo>
                        <a:pt x="42" y="106"/>
                      </a:lnTo>
                      <a:lnTo>
                        <a:pt x="42" y="106"/>
                      </a:lnTo>
                      <a:lnTo>
                        <a:pt x="34" y="104"/>
                      </a:lnTo>
                      <a:lnTo>
                        <a:pt x="34" y="104"/>
                      </a:lnTo>
                      <a:lnTo>
                        <a:pt x="32" y="100"/>
                      </a:lnTo>
                      <a:lnTo>
                        <a:pt x="28" y="96"/>
                      </a:lnTo>
                      <a:lnTo>
                        <a:pt x="28" y="96"/>
                      </a:lnTo>
                      <a:lnTo>
                        <a:pt x="26" y="82"/>
                      </a:lnTo>
                      <a:lnTo>
                        <a:pt x="26" y="82"/>
                      </a:lnTo>
                      <a:lnTo>
                        <a:pt x="24" y="62"/>
                      </a:lnTo>
                      <a:lnTo>
                        <a:pt x="24" y="62"/>
                      </a:lnTo>
                      <a:lnTo>
                        <a:pt x="26" y="42"/>
                      </a:lnTo>
                      <a:lnTo>
                        <a:pt x="26" y="42"/>
                      </a:lnTo>
                      <a:lnTo>
                        <a:pt x="28" y="30"/>
                      </a:lnTo>
                      <a:lnTo>
                        <a:pt x="28" y="30"/>
                      </a:lnTo>
                      <a:lnTo>
                        <a:pt x="30" y="24"/>
                      </a:lnTo>
                      <a:lnTo>
                        <a:pt x="34" y="22"/>
                      </a:lnTo>
                      <a:lnTo>
                        <a:pt x="34" y="22"/>
                      </a:lnTo>
                      <a:lnTo>
                        <a:pt x="38" y="20"/>
                      </a:lnTo>
                      <a:lnTo>
                        <a:pt x="44" y="18"/>
                      </a:lnTo>
                      <a:lnTo>
                        <a:pt x="44" y="18"/>
                      </a:lnTo>
                      <a:lnTo>
                        <a:pt x="50" y="20"/>
                      </a:lnTo>
                      <a:lnTo>
                        <a:pt x="50" y="20"/>
                      </a:lnTo>
                      <a:lnTo>
                        <a:pt x="54" y="22"/>
                      </a:lnTo>
                      <a:lnTo>
                        <a:pt x="54" y="22"/>
                      </a:lnTo>
                      <a:lnTo>
                        <a:pt x="58" y="28"/>
                      </a:lnTo>
                      <a:lnTo>
                        <a:pt x="58" y="28"/>
                      </a:lnTo>
                      <a:lnTo>
                        <a:pt x="60" y="36"/>
                      </a:lnTo>
                      <a:lnTo>
                        <a:pt x="60" y="36"/>
                      </a:lnTo>
                      <a:lnTo>
                        <a:pt x="62" y="48"/>
                      </a:lnTo>
                      <a:lnTo>
                        <a:pt x="62" y="48"/>
                      </a:lnTo>
                      <a:lnTo>
                        <a:pt x="62" y="62"/>
                      </a:lnTo>
                      <a:lnTo>
                        <a:pt x="62" y="62"/>
                      </a:lnTo>
                      <a:lnTo>
                        <a:pt x="62" y="76"/>
                      </a:lnTo>
                      <a:lnTo>
                        <a:pt x="6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 name="Freeform 56"/>
                <p:cNvSpPr>
                  <a:spLocks/>
                </p:cNvSpPr>
                <p:nvPr/>
              </p:nvSpPr>
              <p:spPr bwMode="auto">
                <a:xfrm>
                  <a:off x="3165" y="4253"/>
                  <a:ext cx="12" cy="40"/>
                </a:xfrm>
                <a:custGeom>
                  <a:avLst/>
                  <a:gdLst>
                    <a:gd name="T0" fmla="*/ 12 w 12"/>
                    <a:gd name="T1" fmla="*/ 0 h 40"/>
                    <a:gd name="T2" fmla="*/ 12 w 12"/>
                    <a:gd name="T3" fmla="*/ 40 h 40"/>
                    <a:gd name="T4" fmla="*/ 0 w 12"/>
                    <a:gd name="T5" fmla="*/ 40 h 40"/>
                    <a:gd name="T6" fmla="*/ 0 w 12"/>
                    <a:gd name="T7" fmla="*/ 0 h 40"/>
                    <a:gd name="T8" fmla="*/ 12 w 12"/>
                    <a:gd name="T9" fmla="*/ 0 h 40"/>
                    <a:gd name="T10" fmla="*/ 12 w 12"/>
                    <a:gd name="T11" fmla="*/ 0 h 40"/>
                  </a:gdLst>
                  <a:ahLst/>
                  <a:cxnLst>
                    <a:cxn ang="0">
                      <a:pos x="T0" y="T1"/>
                    </a:cxn>
                    <a:cxn ang="0">
                      <a:pos x="T2" y="T3"/>
                    </a:cxn>
                    <a:cxn ang="0">
                      <a:pos x="T4" y="T5"/>
                    </a:cxn>
                    <a:cxn ang="0">
                      <a:pos x="T6" y="T7"/>
                    </a:cxn>
                    <a:cxn ang="0">
                      <a:pos x="T8" y="T9"/>
                    </a:cxn>
                    <a:cxn ang="0">
                      <a:pos x="T10" y="T11"/>
                    </a:cxn>
                  </a:cxnLst>
                  <a:rect l="0" t="0" r="r" b="b"/>
                  <a:pathLst>
                    <a:path w="12" h="40">
                      <a:moveTo>
                        <a:pt x="12" y="0"/>
                      </a:moveTo>
                      <a:lnTo>
                        <a:pt x="12" y="40"/>
                      </a:lnTo>
                      <a:lnTo>
                        <a:pt x="0" y="40"/>
                      </a:lnTo>
                      <a:lnTo>
                        <a:pt x="0" y="0"/>
                      </a:lnTo>
                      <a:lnTo>
                        <a:pt x="12" y="0"/>
                      </a:lnTo>
                      <a:lnTo>
                        <a:pt x="1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1" name="Freeform 57"/>
                <p:cNvSpPr>
                  <a:spLocks/>
                </p:cNvSpPr>
                <p:nvPr/>
              </p:nvSpPr>
              <p:spPr bwMode="auto">
                <a:xfrm>
                  <a:off x="3879" y="4239"/>
                  <a:ext cx="14" cy="18"/>
                </a:xfrm>
                <a:custGeom>
                  <a:avLst/>
                  <a:gdLst>
                    <a:gd name="T0" fmla="*/ 14 w 14"/>
                    <a:gd name="T1" fmla="*/ 0 h 18"/>
                    <a:gd name="T2" fmla="*/ 14 w 14"/>
                    <a:gd name="T3" fmla="*/ 18 h 18"/>
                    <a:gd name="T4" fmla="*/ 0 w 14"/>
                    <a:gd name="T5" fmla="*/ 18 h 18"/>
                    <a:gd name="T6" fmla="*/ 0 w 14"/>
                    <a:gd name="T7" fmla="*/ 0 h 18"/>
                    <a:gd name="T8" fmla="*/ 14 w 14"/>
                    <a:gd name="T9" fmla="*/ 0 h 18"/>
                    <a:gd name="T10" fmla="*/ 14 w 14"/>
                    <a:gd name="T11" fmla="*/ 0 h 18"/>
                  </a:gdLst>
                  <a:ahLst/>
                  <a:cxnLst>
                    <a:cxn ang="0">
                      <a:pos x="T0" y="T1"/>
                    </a:cxn>
                    <a:cxn ang="0">
                      <a:pos x="T2" y="T3"/>
                    </a:cxn>
                    <a:cxn ang="0">
                      <a:pos x="T4" y="T5"/>
                    </a:cxn>
                    <a:cxn ang="0">
                      <a:pos x="T6" y="T7"/>
                    </a:cxn>
                    <a:cxn ang="0">
                      <a:pos x="T8" y="T9"/>
                    </a:cxn>
                    <a:cxn ang="0">
                      <a:pos x="T10" y="T11"/>
                    </a:cxn>
                  </a:cxnLst>
                  <a:rect l="0" t="0" r="r" b="b"/>
                  <a:pathLst>
                    <a:path w="14" h="18">
                      <a:moveTo>
                        <a:pt x="14" y="0"/>
                      </a:moveTo>
                      <a:lnTo>
                        <a:pt x="14" y="18"/>
                      </a:lnTo>
                      <a:lnTo>
                        <a:pt x="0" y="18"/>
                      </a:lnTo>
                      <a:lnTo>
                        <a:pt x="0" y="0"/>
                      </a:lnTo>
                      <a:lnTo>
                        <a:pt x="14" y="0"/>
                      </a:lnTo>
                      <a:lnTo>
                        <a:pt x="1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2" name="Freeform 58"/>
                <p:cNvSpPr>
                  <a:spLocks/>
                </p:cNvSpPr>
                <p:nvPr/>
              </p:nvSpPr>
              <p:spPr bwMode="auto">
                <a:xfrm>
                  <a:off x="4599" y="4271"/>
                  <a:ext cx="10" cy="22"/>
                </a:xfrm>
                <a:custGeom>
                  <a:avLst/>
                  <a:gdLst>
                    <a:gd name="T0" fmla="*/ 10 w 10"/>
                    <a:gd name="T1" fmla="*/ 0 h 22"/>
                    <a:gd name="T2" fmla="*/ 10 w 10"/>
                    <a:gd name="T3" fmla="*/ 22 h 22"/>
                    <a:gd name="T4" fmla="*/ 0 w 10"/>
                    <a:gd name="T5" fmla="*/ 22 h 22"/>
                    <a:gd name="T6" fmla="*/ 0 w 10"/>
                    <a:gd name="T7" fmla="*/ 0 h 22"/>
                    <a:gd name="T8" fmla="*/ 10 w 10"/>
                    <a:gd name="T9" fmla="*/ 0 h 22"/>
                    <a:gd name="T10" fmla="*/ 10 w 10"/>
                    <a:gd name="T11" fmla="*/ 0 h 22"/>
                  </a:gdLst>
                  <a:ahLst/>
                  <a:cxnLst>
                    <a:cxn ang="0">
                      <a:pos x="T0" y="T1"/>
                    </a:cxn>
                    <a:cxn ang="0">
                      <a:pos x="T2" y="T3"/>
                    </a:cxn>
                    <a:cxn ang="0">
                      <a:pos x="T4" y="T5"/>
                    </a:cxn>
                    <a:cxn ang="0">
                      <a:pos x="T6" y="T7"/>
                    </a:cxn>
                    <a:cxn ang="0">
                      <a:pos x="T8" y="T9"/>
                    </a:cxn>
                    <a:cxn ang="0">
                      <a:pos x="T10" y="T11"/>
                    </a:cxn>
                  </a:cxnLst>
                  <a:rect l="0" t="0" r="r" b="b"/>
                  <a:pathLst>
                    <a:path w="10" h="22">
                      <a:moveTo>
                        <a:pt x="10" y="0"/>
                      </a:moveTo>
                      <a:lnTo>
                        <a:pt x="10" y="22"/>
                      </a:lnTo>
                      <a:lnTo>
                        <a:pt x="0" y="22"/>
                      </a:lnTo>
                      <a:lnTo>
                        <a:pt x="0" y="0"/>
                      </a:lnTo>
                      <a:lnTo>
                        <a:pt x="10" y="0"/>
                      </a:lnTo>
                      <a:lnTo>
                        <a:pt x="1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3" name="Freeform 59"/>
                <p:cNvSpPr>
                  <a:spLocks/>
                </p:cNvSpPr>
                <p:nvPr/>
              </p:nvSpPr>
              <p:spPr bwMode="auto">
                <a:xfrm>
                  <a:off x="1733" y="1661"/>
                  <a:ext cx="3664" cy="2600"/>
                </a:xfrm>
                <a:custGeom>
                  <a:avLst/>
                  <a:gdLst>
                    <a:gd name="T0" fmla="*/ 0 w 3664"/>
                    <a:gd name="T1" fmla="*/ 0 h 2600"/>
                    <a:gd name="T2" fmla="*/ 0 w 3664"/>
                    <a:gd name="T3" fmla="*/ 2600 h 2600"/>
                    <a:gd name="T4" fmla="*/ 3664 w 3664"/>
                    <a:gd name="T5" fmla="*/ 2600 h 2600"/>
                  </a:gdLst>
                  <a:ahLst/>
                  <a:cxnLst>
                    <a:cxn ang="0">
                      <a:pos x="T0" y="T1"/>
                    </a:cxn>
                    <a:cxn ang="0">
                      <a:pos x="T2" y="T3"/>
                    </a:cxn>
                    <a:cxn ang="0">
                      <a:pos x="T4" y="T5"/>
                    </a:cxn>
                  </a:cxnLst>
                  <a:rect l="0" t="0" r="r" b="b"/>
                  <a:pathLst>
                    <a:path w="3664" h="2600">
                      <a:moveTo>
                        <a:pt x="0" y="0"/>
                      </a:moveTo>
                      <a:lnTo>
                        <a:pt x="0" y="2600"/>
                      </a:lnTo>
                      <a:lnTo>
                        <a:pt x="3664" y="2600"/>
                      </a:lnTo>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4" name="Line 60"/>
                <p:cNvSpPr>
                  <a:spLocks noChangeShapeType="1"/>
                </p:cNvSpPr>
                <p:nvPr/>
              </p:nvSpPr>
              <p:spPr bwMode="auto">
                <a:xfrm>
                  <a:off x="1735"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5" name="Line 61"/>
                <p:cNvSpPr>
                  <a:spLocks noChangeShapeType="1"/>
                </p:cNvSpPr>
                <p:nvPr/>
              </p:nvSpPr>
              <p:spPr bwMode="auto">
                <a:xfrm>
                  <a:off x="1679" y="4255"/>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6" name="Freeform 62"/>
                <p:cNvSpPr>
                  <a:spLocks noEditPoints="1"/>
                </p:cNvSpPr>
                <p:nvPr/>
              </p:nvSpPr>
              <p:spPr bwMode="auto">
                <a:xfrm>
                  <a:off x="1701" y="4345"/>
                  <a:ext cx="64" cy="96"/>
                </a:xfrm>
                <a:custGeom>
                  <a:avLst/>
                  <a:gdLst>
                    <a:gd name="T0" fmla="*/ 64 w 64"/>
                    <a:gd name="T1" fmla="*/ 28 h 96"/>
                    <a:gd name="T2" fmla="*/ 58 w 64"/>
                    <a:gd name="T3" fmla="*/ 14 h 96"/>
                    <a:gd name="T4" fmla="*/ 54 w 64"/>
                    <a:gd name="T5" fmla="*/ 8 h 96"/>
                    <a:gd name="T6" fmla="*/ 48 w 64"/>
                    <a:gd name="T7" fmla="*/ 4 h 96"/>
                    <a:gd name="T8" fmla="*/ 34 w 64"/>
                    <a:gd name="T9" fmla="*/ 0 h 96"/>
                    <a:gd name="T10" fmla="*/ 24 w 64"/>
                    <a:gd name="T11" fmla="*/ 2 h 96"/>
                    <a:gd name="T12" fmla="*/ 18 w 64"/>
                    <a:gd name="T13" fmla="*/ 4 h 96"/>
                    <a:gd name="T14" fmla="*/ 8 w 64"/>
                    <a:gd name="T15" fmla="*/ 14 h 96"/>
                    <a:gd name="T16" fmla="*/ 4 w 64"/>
                    <a:gd name="T17" fmla="*/ 20 h 96"/>
                    <a:gd name="T18" fmla="*/ 2 w 64"/>
                    <a:gd name="T19" fmla="*/ 28 h 96"/>
                    <a:gd name="T20" fmla="*/ 0 w 64"/>
                    <a:gd name="T21" fmla="*/ 48 h 96"/>
                    <a:gd name="T22" fmla="*/ 2 w 64"/>
                    <a:gd name="T23" fmla="*/ 68 h 96"/>
                    <a:gd name="T24" fmla="*/ 6 w 64"/>
                    <a:gd name="T25" fmla="*/ 82 h 96"/>
                    <a:gd name="T26" fmla="*/ 10 w 64"/>
                    <a:gd name="T27" fmla="*/ 88 h 96"/>
                    <a:gd name="T28" fmla="*/ 16 w 64"/>
                    <a:gd name="T29" fmla="*/ 92 h 96"/>
                    <a:gd name="T30" fmla="*/ 32 w 64"/>
                    <a:gd name="T31" fmla="*/ 96 h 96"/>
                    <a:gd name="T32" fmla="*/ 40 w 64"/>
                    <a:gd name="T33" fmla="*/ 94 h 96"/>
                    <a:gd name="T34" fmla="*/ 48 w 64"/>
                    <a:gd name="T35" fmla="*/ 92 h 96"/>
                    <a:gd name="T36" fmla="*/ 58 w 64"/>
                    <a:gd name="T37" fmla="*/ 82 h 96"/>
                    <a:gd name="T38" fmla="*/ 60 w 64"/>
                    <a:gd name="T39" fmla="*/ 76 h 96"/>
                    <a:gd name="T40" fmla="*/ 64 w 64"/>
                    <a:gd name="T41" fmla="*/ 68 h 96"/>
                    <a:gd name="T42" fmla="*/ 64 w 64"/>
                    <a:gd name="T43" fmla="*/ 48 h 96"/>
                    <a:gd name="T44" fmla="*/ 64 w 64"/>
                    <a:gd name="T45" fmla="*/ 28 h 96"/>
                    <a:gd name="T46" fmla="*/ 46 w 64"/>
                    <a:gd name="T47" fmla="*/ 58 h 96"/>
                    <a:gd name="T48" fmla="*/ 46 w 64"/>
                    <a:gd name="T49" fmla="*/ 66 h 96"/>
                    <a:gd name="T50" fmla="*/ 44 w 64"/>
                    <a:gd name="T51" fmla="*/ 72 h 96"/>
                    <a:gd name="T52" fmla="*/ 40 w 64"/>
                    <a:gd name="T53" fmla="*/ 76 h 96"/>
                    <a:gd name="T54" fmla="*/ 38 w 64"/>
                    <a:gd name="T55" fmla="*/ 80 h 96"/>
                    <a:gd name="T56" fmla="*/ 32 w 64"/>
                    <a:gd name="T57" fmla="*/ 80 h 96"/>
                    <a:gd name="T58" fmla="*/ 26 w 64"/>
                    <a:gd name="T59" fmla="*/ 78 h 96"/>
                    <a:gd name="T60" fmla="*/ 22 w 64"/>
                    <a:gd name="T61" fmla="*/ 74 h 96"/>
                    <a:gd name="T62" fmla="*/ 20 w 64"/>
                    <a:gd name="T63" fmla="*/ 64 h 96"/>
                    <a:gd name="T64" fmla="*/ 18 w 64"/>
                    <a:gd name="T65" fmla="*/ 48 h 96"/>
                    <a:gd name="T66" fmla="*/ 20 w 64"/>
                    <a:gd name="T67" fmla="*/ 34 h 96"/>
                    <a:gd name="T68" fmla="*/ 22 w 64"/>
                    <a:gd name="T69" fmla="*/ 24 h 96"/>
                    <a:gd name="T70" fmla="*/ 26 w 64"/>
                    <a:gd name="T71" fmla="*/ 18 h 96"/>
                    <a:gd name="T72" fmla="*/ 32 w 64"/>
                    <a:gd name="T73" fmla="*/ 16 h 96"/>
                    <a:gd name="T74" fmla="*/ 36 w 64"/>
                    <a:gd name="T75" fmla="*/ 16 h 96"/>
                    <a:gd name="T76" fmla="*/ 40 w 64"/>
                    <a:gd name="T77" fmla="*/ 18 h 96"/>
                    <a:gd name="T78" fmla="*/ 44 w 64"/>
                    <a:gd name="T79" fmla="*/ 22 h 96"/>
                    <a:gd name="T80" fmla="*/ 44 w 64"/>
                    <a:gd name="T81" fmla="*/ 28 h 96"/>
                    <a:gd name="T82" fmla="*/ 46 w 64"/>
                    <a:gd name="T83" fmla="*/ 38 h 96"/>
                    <a:gd name="T84" fmla="*/ 46 w 64"/>
                    <a:gd name="T85" fmla="*/ 48 h 96"/>
                    <a:gd name="T86" fmla="*/ 46 w 64"/>
                    <a:gd name="T87"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96">
                      <a:moveTo>
                        <a:pt x="64" y="28"/>
                      </a:moveTo>
                      <a:lnTo>
                        <a:pt x="64" y="28"/>
                      </a:lnTo>
                      <a:lnTo>
                        <a:pt x="62" y="20"/>
                      </a:lnTo>
                      <a:lnTo>
                        <a:pt x="58" y="14"/>
                      </a:lnTo>
                      <a:lnTo>
                        <a:pt x="58" y="14"/>
                      </a:lnTo>
                      <a:lnTo>
                        <a:pt x="54" y="8"/>
                      </a:lnTo>
                      <a:lnTo>
                        <a:pt x="48" y="4"/>
                      </a:lnTo>
                      <a:lnTo>
                        <a:pt x="48" y="4"/>
                      </a:lnTo>
                      <a:lnTo>
                        <a:pt x="42" y="2"/>
                      </a:lnTo>
                      <a:lnTo>
                        <a:pt x="34" y="0"/>
                      </a:lnTo>
                      <a:lnTo>
                        <a:pt x="34" y="0"/>
                      </a:lnTo>
                      <a:lnTo>
                        <a:pt x="24" y="2"/>
                      </a:lnTo>
                      <a:lnTo>
                        <a:pt x="18" y="4"/>
                      </a:lnTo>
                      <a:lnTo>
                        <a:pt x="18" y="4"/>
                      </a:lnTo>
                      <a:lnTo>
                        <a:pt x="12" y="8"/>
                      </a:lnTo>
                      <a:lnTo>
                        <a:pt x="8" y="14"/>
                      </a:lnTo>
                      <a:lnTo>
                        <a:pt x="8" y="14"/>
                      </a:lnTo>
                      <a:lnTo>
                        <a:pt x="4" y="20"/>
                      </a:lnTo>
                      <a:lnTo>
                        <a:pt x="2" y="28"/>
                      </a:lnTo>
                      <a:lnTo>
                        <a:pt x="2" y="28"/>
                      </a:lnTo>
                      <a:lnTo>
                        <a:pt x="0" y="48"/>
                      </a:lnTo>
                      <a:lnTo>
                        <a:pt x="0" y="48"/>
                      </a:lnTo>
                      <a:lnTo>
                        <a:pt x="2" y="68"/>
                      </a:lnTo>
                      <a:lnTo>
                        <a:pt x="2" y="68"/>
                      </a:lnTo>
                      <a:lnTo>
                        <a:pt x="4" y="76"/>
                      </a:lnTo>
                      <a:lnTo>
                        <a:pt x="6" y="82"/>
                      </a:lnTo>
                      <a:lnTo>
                        <a:pt x="6" y="82"/>
                      </a:lnTo>
                      <a:lnTo>
                        <a:pt x="10" y="88"/>
                      </a:lnTo>
                      <a:lnTo>
                        <a:pt x="16" y="92"/>
                      </a:lnTo>
                      <a:lnTo>
                        <a:pt x="16" y="92"/>
                      </a:lnTo>
                      <a:lnTo>
                        <a:pt x="22" y="94"/>
                      </a:lnTo>
                      <a:lnTo>
                        <a:pt x="32" y="96"/>
                      </a:lnTo>
                      <a:lnTo>
                        <a:pt x="32" y="96"/>
                      </a:lnTo>
                      <a:lnTo>
                        <a:pt x="40" y="94"/>
                      </a:lnTo>
                      <a:lnTo>
                        <a:pt x="48" y="92"/>
                      </a:lnTo>
                      <a:lnTo>
                        <a:pt x="48" y="92"/>
                      </a:lnTo>
                      <a:lnTo>
                        <a:pt x="52" y="88"/>
                      </a:lnTo>
                      <a:lnTo>
                        <a:pt x="58" y="82"/>
                      </a:lnTo>
                      <a:lnTo>
                        <a:pt x="58" y="82"/>
                      </a:lnTo>
                      <a:lnTo>
                        <a:pt x="60" y="76"/>
                      </a:lnTo>
                      <a:lnTo>
                        <a:pt x="64" y="68"/>
                      </a:lnTo>
                      <a:lnTo>
                        <a:pt x="64" y="68"/>
                      </a:lnTo>
                      <a:lnTo>
                        <a:pt x="64" y="48"/>
                      </a:lnTo>
                      <a:lnTo>
                        <a:pt x="64" y="48"/>
                      </a:lnTo>
                      <a:lnTo>
                        <a:pt x="64" y="28"/>
                      </a:lnTo>
                      <a:lnTo>
                        <a:pt x="64" y="28"/>
                      </a:lnTo>
                      <a:close/>
                      <a:moveTo>
                        <a:pt x="46" y="58"/>
                      </a:moveTo>
                      <a:lnTo>
                        <a:pt x="46" y="58"/>
                      </a:lnTo>
                      <a:lnTo>
                        <a:pt x="46" y="66"/>
                      </a:lnTo>
                      <a:lnTo>
                        <a:pt x="46" y="66"/>
                      </a:lnTo>
                      <a:lnTo>
                        <a:pt x="44" y="72"/>
                      </a:lnTo>
                      <a:lnTo>
                        <a:pt x="44" y="72"/>
                      </a:lnTo>
                      <a:lnTo>
                        <a:pt x="40" y="76"/>
                      </a:lnTo>
                      <a:lnTo>
                        <a:pt x="40" y="76"/>
                      </a:lnTo>
                      <a:lnTo>
                        <a:pt x="38" y="80"/>
                      </a:lnTo>
                      <a:lnTo>
                        <a:pt x="38" y="80"/>
                      </a:lnTo>
                      <a:lnTo>
                        <a:pt x="32" y="80"/>
                      </a:lnTo>
                      <a:lnTo>
                        <a:pt x="32" y="80"/>
                      </a:lnTo>
                      <a:lnTo>
                        <a:pt x="26" y="78"/>
                      </a:lnTo>
                      <a:lnTo>
                        <a:pt x="26" y="78"/>
                      </a:lnTo>
                      <a:lnTo>
                        <a:pt x="22" y="74"/>
                      </a:lnTo>
                      <a:lnTo>
                        <a:pt x="22" y="74"/>
                      </a:lnTo>
                      <a:lnTo>
                        <a:pt x="20" y="64"/>
                      </a:lnTo>
                      <a:lnTo>
                        <a:pt x="20" y="64"/>
                      </a:lnTo>
                      <a:lnTo>
                        <a:pt x="18" y="48"/>
                      </a:lnTo>
                      <a:lnTo>
                        <a:pt x="18" y="48"/>
                      </a:lnTo>
                      <a:lnTo>
                        <a:pt x="20" y="34"/>
                      </a:lnTo>
                      <a:lnTo>
                        <a:pt x="20" y="34"/>
                      </a:lnTo>
                      <a:lnTo>
                        <a:pt x="22" y="24"/>
                      </a:lnTo>
                      <a:lnTo>
                        <a:pt x="22" y="24"/>
                      </a:lnTo>
                      <a:lnTo>
                        <a:pt x="26" y="18"/>
                      </a:lnTo>
                      <a:lnTo>
                        <a:pt x="26" y="18"/>
                      </a:lnTo>
                      <a:lnTo>
                        <a:pt x="32" y="16"/>
                      </a:lnTo>
                      <a:lnTo>
                        <a:pt x="32" y="16"/>
                      </a:lnTo>
                      <a:lnTo>
                        <a:pt x="36" y="16"/>
                      </a:lnTo>
                      <a:lnTo>
                        <a:pt x="36" y="16"/>
                      </a:lnTo>
                      <a:lnTo>
                        <a:pt x="40" y="18"/>
                      </a:lnTo>
                      <a:lnTo>
                        <a:pt x="40" y="18"/>
                      </a:lnTo>
                      <a:lnTo>
                        <a:pt x="44" y="22"/>
                      </a:lnTo>
                      <a:lnTo>
                        <a:pt x="44" y="22"/>
                      </a:lnTo>
                      <a:lnTo>
                        <a:pt x="44" y="28"/>
                      </a:lnTo>
                      <a:lnTo>
                        <a:pt x="44" y="28"/>
                      </a:lnTo>
                      <a:lnTo>
                        <a:pt x="46" y="38"/>
                      </a:lnTo>
                      <a:lnTo>
                        <a:pt x="46" y="38"/>
                      </a:lnTo>
                      <a:lnTo>
                        <a:pt x="46" y="48"/>
                      </a:lnTo>
                      <a:lnTo>
                        <a:pt x="46" y="48"/>
                      </a:lnTo>
                      <a:lnTo>
                        <a:pt x="46" y="58"/>
                      </a:lnTo>
                      <a:lnTo>
                        <a:pt x="4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 name="Line 63"/>
                <p:cNvSpPr>
                  <a:spLocks noChangeShapeType="1"/>
                </p:cNvSpPr>
                <p:nvPr/>
              </p:nvSpPr>
              <p:spPr bwMode="auto">
                <a:xfrm>
                  <a:off x="2095"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8" name="Freeform 64"/>
                <p:cNvSpPr>
                  <a:spLocks noEditPoints="1"/>
                </p:cNvSpPr>
                <p:nvPr/>
              </p:nvSpPr>
              <p:spPr bwMode="auto">
                <a:xfrm>
                  <a:off x="2065" y="4347"/>
                  <a:ext cx="62" cy="94"/>
                </a:xfrm>
                <a:custGeom>
                  <a:avLst/>
                  <a:gdLst>
                    <a:gd name="T0" fmla="*/ 56 w 62"/>
                    <a:gd name="T1" fmla="*/ 42 h 94"/>
                    <a:gd name="T2" fmla="*/ 48 w 62"/>
                    <a:gd name="T3" fmla="*/ 36 h 94"/>
                    <a:gd name="T4" fmla="*/ 30 w 62"/>
                    <a:gd name="T5" fmla="*/ 34 h 94"/>
                    <a:gd name="T6" fmla="*/ 26 w 62"/>
                    <a:gd name="T7" fmla="*/ 36 h 94"/>
                    <a:gd name="T8" fmla="*/ 18 w 62"/>
                    <a:gd name="T9" fmla="*/ 40 h 94"/>
                    <a:gd name="T10" fmla="*/ 18 w 62"/>
                    <a:gd name="T11" fmla="*/ 30 h 94"/>
                    <a:gd name="T12" fmla="*/ 28 w 62"/>
                    <a:gd name="T13" fmla="*/ 16 h 94"/>
                    <a:gd name="T14" fmla="*/ 38 w 62"/>
                    <a:gd name="T15" fmla="*/ 14 h 94"/>
                    <a:gd name="T16" fmla="*/ 44 w 62"/>
                    <a:gd name="T17" fmla="*/ 14 h 94"/>
                    <a:gd name="T18" fmla="*/ 52 w 62"/>
                    <a:gd name="T19" fmla="*/ 16 h 94"/>
                    <a:gd name="T20" fmla="*/ 54 w 62"/>
                    <a:gd name="T21" fmla="*/ 16 h 94"/>
                    <a:gd name="T22" fmla="*/ 56 w 62"/>
                    <a:gd name="T23" fmla="*/ 14 h 94"/>
                    <a:gd name="T24" fmla="*/ 56 w 62"/>
                    <a:gd name="T25" fmla="*/ 12 h 94"/>
                    <a:gd name="T26" fmla="*/ 56 w 62"/>
                    <a:gd name="T27" fmla="*/ 6 h 94"/>
                    <a:gd name="T28" fmla="*/ 56 w 62"/>
                    <a:gd name="T29" fmla="*/ 4 h 94"/>
                    <a:gd name="T30" fmla="*/ 54 w 62"/>
                    <a:gd name="T31" fmla="*/ 2 h 94"/>
                    <a:gd name="T32" fmla="*/ 52 w 62"/>
                    <a:gd name="T33" fmla="*/ 2 h 94"/>
                    <a:gd name="T34" fmla="*/ 44 w 62"/>
                    <a:gd name="T35" fmla="*/ 0 h 94"/>
                    <a:gd name="T36" fmla="*/ 38 w 62"/>
                    <a:gd name="T37" fmla="*/ 0 h 94"/>
                    <a:gd name="T38" fmla="*/ 24 w 62"/>
                    <a:gd name="T39" fmla="*/ 2 h 94"/>
                    <a:gd name="T40" fmla="*/ 6 w 62"/>
                    <a:gd name="T41" fmla="*/ 16 h 94"/>
                    <a:gd name="T42" fmla="*/ 2 w 62"/>
                    <a:gd name="T43" fmla="*/ 28 h 94"/>
                    <a:gd name="T44" fmla="*/ 0 w 62"/>
                    <a:gd name="T45" fmla="*/ 50 h 94"/>
                    <a:gd name="T46" fmla="*/ 0 w 62"/>
                    <a:gd name="T47" fmla="*/ 62 h 94"/>
                    <a:gd name="T48" fmla="*/ 6 w 62"/>
                    <a:gd name="T49" fmla="*/ 82 h 94"/>
                    <a:gd name="T50" fmla="*/ 10 w 62"/>
                    <a:gd name="T51" fmla="*/ 88 h 94"/>
                    <a:gd name="T52" fmla="*/ 30 w 62"/>
                    <a:gd name="T53" fmla="*/ 94 h 94"/>
                    <a:gd name="T54" fmla="*/ 44 w 62"/>
                    <a:gd name="T55" fmla="*/ 90 h 94"/>
                    <a:gd name="T56" fmla="*/ 54 w 62"/>
                    <a:gd name="T57" fmla="*/ 84 h 94"/>
                    <a:gd name="T58" fmla="*/ 60 w 62"/>
                    <a:gd name="T59" fmla="*/ 74 h 94"/>
                    <a:gd name="T60" fmla="*/ 62 w 62"/>
                    <a:gd name="T61" fmla="*/ 62 h 94"/>
                    <a:gd name="T62" fmla="*/ 44 w 62"/>
                    <a:gd name="T63" fmla="*/ 70 h 94"/>
                    <a:gd name="T64" fmla="*/ 40 w 62"/>
                    <a:gd name="T65" fmla="*/ 74 h 94"/>
                    <a:gd name="T66" fmla="*/ 30 w 62"/>
                    <a:gd name="T67" fmla="*/ 78 h 94"/>
                    <a:gd name="T68" fmla="*/ 26 w 62"/>
                    <a:gd name="T69" fmla="*/ 78 h 94"/>
                    <a:gd name="T70" fmla="*/ 18 w 62"/>
                    <a:gd name="T71" fmla="*/ 66 h 94"/>
                    <a:gd name="T72" fmla="*/ 18 w 62"/>
                    <a:gd name="T73" fmla="*/ 54 h 94"/>
                    <a:gd name="T74" fmla="*/ 24 w 62"/>
                    <a:gd name="T75" fmla="*/ 50 h 94"/>
                    <a:gd name="T76" fmla="*/ 28 w 62"/>
                    <a:gd name="T77" fmla="*/ 48 h 94"/>
                    <a:gd name="T78" fmla="*/ 38 w 62"/>
                    <a:gd name="T79" fmla="*/ 50 h 94"/>
                    <a:gd name="T80" fmla="*/ 42 w 62"/>
                    <a:gd name="T81" fmla="*/ 52 h 94"/>
                    <a:gd name="T82" fmla="*/ 44 w 62"/>
                    <a:gd name="T83" fmla="*/ 62 h 94"/>
                    <a:gd name="T84" fmla="*/ 44 w 62"/>
                    <a:gd name="T85"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94">
                      <a:moveTo>
                        <a:pt x="60" y="50"/>
                      </a:moveTo>
                      <a:lnTo>
                        <a:pt x="60" y="50"/>
                      </a:lnTo>
                      <a:lnTo>
                        <a:pt x="56" y="42"/>
                      </a:lnTo>
                      <a:lnTo>
                        <a:pt x="56" y="42"/>
                      </a:lnTo>
                      <a:lnTo>
                        <a:pt x="48" y="36"/>
                      </a:lnTo>
                      <a:lnTo>
                        <a:pt x="48" y="36"/>
                      </a:lnTo>
                      <a:lnTo>
                        <a:pt x="36" y="34"/>
                      </a:lnTo>
                      <a:lnTo>
                        <a:pt x="36" y="34"/>
                      </a:lnTo>
                      <a:lnTo>
                        <a:pt x="30" y="34"/>
                      </a:lnTo>
                      <a:lnTo>
                        <a:pt x="30" y="34"/>
                      </a:lnTo>
                      <a:lnTo>
                        <a:pt x="26" y="36"/>
                      </a:lnTo>
                      <a:lnTo>
                        <a:pt x="26" y="36"/>
                      </a:lnTo>
                      <a:lnTo>
                        <a:pt x="20" y="38"/>
                      </a:lnTo>
                      <a:lnTo>
                        <a:pt x="20" y="38"/>
                      </a:lnTo>
                      <a:lnTo>
                        <a:pt x="18" y="40"/>
                      </a:lnTo>
                      <a:lnTo>
                        <a:pt x="18" y="40"/>
                      </a:lnTo>
                      <a:lnTo>
                        <a:pt x="18" y="30"/>
                      </a:lnTo>
                      <a:lnTo>
                        <a:pt x="18" y="30"/>
                      </a:lnTo>
                      <a:lnTo>
                        <a:pt x="22" y="22"/>
                      </a:lnTo>
                      <a:lnTo>
                        <a:pt x="22" y="22"/>
                      </a:lnTo>
                      <a:lnTo>
                        <a:pt x="28" y="16"/>
                      </a:lnTo>
                      <a:lnTo>
                        <a:pt x="28" y="16"/>
                      </a:lnTo>
                      <a:lnTo>
                        <a:pt x="32" y="14"/>
                      </a:lnTo>
                      <a:lnTo>
                        <a:pt x="38" y="14"/>
                      </a:lnTo>
                      <a:lnTo>
                        <a:pt x="38" y="14"/>
                      </a:lnTo>
                      <a:lnTo>
                        <a:pt x="44" y="14"/>
                      </a:lnTo>
                      <a:lnTo>
                        <a:pt x="44" y="14"/>
                      </a:lnTo>
                      <a:lnTo>
                        <a:pt x="48" y="14"/>
                      </a:lnTo>
                      <a:lnTo>
                        <a:pt x="48" y="14"/>
                      </a:lnTo>
                      <a:lnTo>
                        <a:pt x="52" y="16"/>
                      </a:lnTo>
                      <a:lnTo>
                        <a:pt x="52" y="16"/>
                      </a:lnTo>
                      <a:lnTo>
                        <a:pt x="54" y="16"/>
                      </a:lnTo>
                      <a:lnTo>
                        <a:pt x="54" y="16"/>
                      </a:lnTo>
                      <a:lnTo>
                        <a:pt x="56" y="16"/>
                      </a:lnTo>
                      <a:lnTo>
                        <a:pt x="56" y="16"/>
                      </a:lnTo>
                      <a:lnTo>
                        <a:pt x="56" y="14"/>
                      </a:lnTo>
                      <a:lnTo>
                        <a:pt x="56" y="14"/>
                      </a:lnTo>
                      <a:lnTo>
                        <a:pt x="56" y="12"/>
                      </a:lnTo>
                      <a:lnTo>
                        <a:pt x="56" y="12"/>
                      </a:lnTo>
                      <a:lnTo>
                        <a:pt x="56" y="8"/>
                      </a:lnTo>
                      <a:lnTo>
                        <a:pt x="56" y="8"/>
                      </a:lnTo>
                      <a:lnTo>
                        <a:pt x="56" y="6"/>
                      </a:lnTo>
                      <a:lnTo>
                        <a:pt x="56" y="6"/>
                      </a:lnTo>
                      <a:lnTo>
                        <a:pt x="56" y="4"/>
                      </a:lnTo>
                      <a:lnTo>
                        <a:pt x="56" y="4"/>
                      </a:lnTo>
                      <a:lnTo>
                        <a:pt x="56" y="4"/>
                      </a:lnTo>
                      <a:lnTo>
                        <a:pt x="56" y="4"/>
                      </a:lnTo>
                      <a:lnTo>
                        <a:pt x="54" y="2"/>
                      </a:lnTo>
                      <a:lnTo>
                        <a:pt x="54" y="2"/>
                      </a:lnTo>
                      <a:lnTo>
                        <a:pt x="52" y="2"/>
                      </a:lnTo>
                      <a:lnTo>
                        <a:pt x="52" y="2"/>
                      </a:lnTo>
                      <a:lnTo>
                        <a:pt x="48" y="0"/>
                      </a:lnTo>
                      <a:lnTo>
                        <a:pt x="48" y="0"/>
                      </a:lnTo>
                      <a:lnTo>
                        <a:pt x="44" y="0"/>
                      </a:lnTo>
                      <a:lnTo>
                        <a:pt x="44" y="0"/>
                      </a:lnTo>
                      <a:lnTo>
                        <a:pt x="38" y="0"/>
                      </a:lnTo>
                      <a:lnTo>
                        <a:pt x="38" y="0"/>
                      </a:lnTo>
                      <a:lnTo>
                        <a:pt x="30" y="0"/>
                      </a:lnTo>
                      <a:lnTo>
                        <a:pt x="24" y="2"/>
                      </a:lnTo>
                      <a:lnTo>
                        <a:pt x="24" y="2"/>
                      </a:lnTo>
                      <a:lnTo>
                        <a:pt x="14" y="8"/>
                      </a:lnTo>
                      <a:lnTo>
                        <a:pt x="14" y="8"/>
                      </a:lnTo>
                      <a:lnTo>
                        <a:pt x="6" y="16"/>
                      </a:lnTo>
                      <a:lnTo>
                        <a:pt x="6" y="16"/>
                      </a:lnTo>
                      <a:lnTo>
                        <a:pt x="2" y="28"/>
                      </a:lnTo>
                      <a:lnTo>
                        <a:pt x="2" y="28"/>
                      </a:lnTo>
                      <a:lnTo>
                        <a:pt x="0" y="38"/>
                      </a:lnTo>
                      <a:lnTo>
                        <a:pt x="0" y="38"/>
                      </a:lnTo>
                      <a:lnTo>
                        <a:pt x="0" y="50"/>
                      </a:lnTo>
                      <a:lnTo>
                        <a:pt x="0" y="50"/>
                      </a:lnTo>
                      <a:lnTo>
                        <a:pt x="0" y="62"/>
                      </a:lnTo>
                      <a:lnTo>
                        <a:pt x="0" y="62"/>
                      </a:lnTo>
                      <a:lnTo>
                        <a:pt x="2" y="72"/>
                      </a:lnTo>
                      <a:lnTo>
                        <a:pt x="2" y="72"/>
                      </a:lnTo>
                      <a:lnTo>
                        <a:pt x="6" y="82"/>
                      </a:lnTo>
                      <a:lnTo>
                        <a:pt x="6" y="82"/>
                      </a:lnTo>
                      <a:lnTo>
                        <a:pt x="10" y="88"/>
                      </a:lnTo>
                      <a:lnTo>
                        <a:pt x="10" y="88"/>
                      </a:lnTo>
                      <a:lnTo>
                        <a:pt x="18" y="92"/>
                      </a:lnTo>
                      <a:lnTo>
                        <a:pt x="18" y="92"/>
                      </a:lnTo>
                      <a:lnTo>
                        <a:pt x="30" y="94"/>
                      </a:lnTo>
                      <a:lnTo>
                        <a:pt x="30" y="94"/>
                      </a:lnTo>
                      <a:lnTo>
                        <a:pt x="38" y="92"/>
                      </a:lnTo>
                      <a:lnTo>
                        <a:pt x="44" y="90"/>
                      </a:lnTo>
                      <a:lnTo>
                        <a:pt x="44" y="90"/>
                      </a:lnTo>
                      <a:lnTo>
                        <a:pt x="50" y="88"/>
                      </a:lnTo>
                      <a:lnTo>
                        <a:pt x="54" y="84"/>
                      </a:lnTo>
                      <a:lnTo>
                        <a:pt x="54" y="84"/>
                      </a:lnTo>
                      <a:lnTo>
                        <a:pt x="58" y="80"/>
                      </a:lnTo>
                      <a:lnTo>
                        <a:pt x="60" y="74"/>
                      </a:lnTo>
                      <a:lnTo>
                        <a:pt x="60" y="74"/>
                      </a:lnTo>
                      <a:lnTo>
                        <a:pt x="62" y="62"/>
                      </a:lnTo>
                      <a:lnTo>
                        <a:pt x="62" y="62"/>
                      </a:lnTo>
                      <a:lnTo>
                        <a:pt x="60" y="50"/>
                      </a:lnTo>
                      <a:lnTo>
                        <a:pt x="60" y="50"/>
                      </a:lnTo>
                      <a:close/>
                      <a:moveTo>
                        <a:pt x="44" y="70"/>
                      </a:moveTo>
                      <a:lnTo>
                        <a:pt x="44" y="70"/>
                      </a:lnTo>
                      <a:lnTo>
                        <a:pt x="40" y="74"/>
                      </a:lnTo>
                      <a:lnTo>
                        <a:pt x="40" y="74"/>
                      </a:lnTo>
                      <a:lnTo>
                        <a:pt x="36" y="78"/>
                      </a:lnTo>
                      <a:lnTo>
                        <a:pt x="36" y="78"/>
                      </a:lnTo>
                      <a:lnTo>
                        <a:pt x="30" y="78"/>
                      </a:lnTo>
                      <a:lnTo>
                        <a:pt x="30" y="78"/>
                      </a:lnTo>
                      <a:lnTo>
                        <a:pt x="26" y="78"/>
                      </a:lnTo>
                      <a:lnTo>
                        <a:pt x="26" y="78"/>
                      </a:lnTo>
                      <a:lnTo>
                        <a:pt x="22" y="74"/>
                      </a:lnTo>
                      <a:lnTo>
                        <a:pt x="22" y="74"/>
                      </a:lnTo>
                      <a:lnTo>
                        <a:pt x="18" y="66"/>
                      </a:lnTo>
                      <a:lnTo>
                        <a:pt x="18" y="66"/>
                      </a:lnTo>
                      <a:lnTo>
                        <a:pt x="18" y="54"/>
                      </a:lnTo>
                      <a:lnTo>
                        <a:pt x="18" y="54"/>
                      </a:lnTo>
                      <a:lnTo>
                        <a:pt x="20" y="52"/>
                      </a:lnTo>
                      <a:lnTo>
                        <a:pt x="20" y="52"/>
                      </a:lnTo>
                      <a:lnTo>
                        <a:pt x="24" y="50"/>
                      </a:lnTo>
                      <a:lnTo>
                        <a:pt x="24" y="50"/>
                      </a:lnTo>
                      <a:lnTo>
                        <a:pt x="28" y="48"/>
                      </a:lnTo>
                      <a:lnTo>
                        <a:pt x="28" y="48"/>
                      </a:lnTo>
                      <a:lnTo>
                        <a:pt x="32" y="48"/>
                      </a:lnTo>
                      <a:lnTo>
                        <a:pt x="32" y="48"/>
                      </a:lnTo>
                      <a:lnTo>
                        <a:pt x="38" y="50"/>
                      </a:lnTo>
                      <a:lnTo>
                        <a:pt x="38" y="50"/>
                      </a:lnTo>
                      <a:lnTo>
                        <a:pt x="42" y="52"/>
                      </a:lnTo>
                      <a:lnTo>
                        <a:pt x="42" y="52"/>
                      </a:lnTo>
                      <a:lnTo>
                        <a:pt x="44" y="56"/>
                      </a:lnTo>
                      <a:lnTo>
                        <a:pt x="44" y="56"/>
                      </a:lnTo>
                      <a:lnTo>
                        <a:pt x="44" y="62"/>
                      </a:lnTo>
                      <a:lnTo>
                        <a:pt x="44" y="62"/>
                      </a:lnTo>
                      <a:lnTo>
                        <a:pt x="44" y="70"/>
                      </a:lnTo>
                      <a:lnTo>
                        <a:pt x="44"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 name="Line 65"/>
                <p:cNvSpPr>
                  <a:spLocks noChangeShapeType="1"/>
                </p:cNvSpPr>
                <p:nvPr/>
              </p:nvSpPr>
              <p:spPr bwMode="auto">
                <a:xfrm>
                  <a:off x="2453"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0" name="Freeform 66"/>
                <p:cNvSpPr>
                  <a:spLocks/>
                </p:cNvSpPr>
                <p:nvPr/>
              </p:nvSpPr>
              <p:spPr bwMode="auto">
                <a:xfrm>
                  <a:off x="2391" y="4347"/>
                  <a:ext cx="56" cy="92"/>
                </a:xfrm>
                <a:custGeom>
                  <a:avLst/>
                  <a:gdLst>
                    <a:gd name="T0" fmla="*/ 56 w 56"/>
                    <a:gd name="T1" fmla="*/ 82 h 92"/>
                    <a:gd name="T2" fmla="*/ 56 w 56"/>
                    <a:gd name="T3" fmla="*/ 78 h 92"/>
                    <a:gd name="T4" fmla="*/ 54 w 56"/>
                    <a:gd name="T5" fmla="*/ 78 h 92"/>
                    <a:gd name="T6" fmla="*/ 38 w 56"/>
                    <a:gd name="T7" fmla="*/ 78 h 92"/>
                    <a:gd name="T8" fmla="*/ 38 w 56"/>
                    <a:gd name="T9" fmla="*/ 2 h 92"/>
                    <a:gd name="T10" fmla="*/ 38 w 56"/>
                    <a:gd name="T11" fmla="*/ 2 h 92"/>
                    <a:gd name="T12" fmla="*/ 36 w 56"/>
                    <a:gd name="T13" fmla="*/ 0 h 92"/>
                    <a:gd name="T14" fmla="*/ 34 w 56"/>
                    <a:gd name="T15" fmla="*/ 0 h 92"/>
                    <a:gd name="T16" fmla="*/ 30 w 56"/>
                    <a:gd name="T17" fmla="*/ 0 h 92"/>
                    <a:gd name="T18" fmla="*/ 26 w 56"/>
                    <a:gd name="T19" fmla="*/ 0 h 92"/>
                    <a:gd name="T20" fmla="*/ 24 w 56"/>
                    <a:gd name="T21" fmla="*/ 0 h 92"/>
                    <a:gd name="T22" fmla="*/ 22 w 56"/>
                    <a:gd name="T23" fmla="*/ 0 h 92"/>
                    <a:gd name="T24" fmla="*/ 2 w 56"/>
                    <a:gd name="T25" fmla="*/ 14 h 92"/>
                    <a:gd name="T26" fmla="*/ 2 w 56"/>
                    <a:gd name="T27" fmla="*/ 14 h 92"/>
                    <a:gd name="T28" fmla="*/ 0 w 56"/>
                    <a:gd name="T29" fmla="*/ 16 h 92"/>
                    <a:gd name="T30" fmla="*/ 0 w 56"/>
                    <a:gd name="T31" fmla="*/ 18 h 92"/>
                    <a:gd name="T32" fmla="*/ 0 w 56"/>
                    <a:gd name="T33" fmla="*/ 20 h 92"/>
                    <a:gd name="T34" fmla="*/ 0 w 56"/>
                    <a:gd name="T35" fmla="*/ 24 h 92"/>
                    <a:gd name="T36" fmla="*/ 0 w 56"/>
                    <a:gd name="T37" fmla="*/ 26 h 92"/>
                    <a:gd name="T38" fmla="*/ 2 w 56"/>
                    <a:gd name="T39" fmla="*/ 28 h 92"/>
                    <a:gd name="T40" fmla="*/ 6 w 56"/>
                    <a:gd name="T41" fmla="*/ 26 h 92"/>
                    <a:gd name="T42" fmla="*/ 20 w 56"/>
                    <a:gd name="T43" fmla="*/ 78 h 92"/>
                    <a:gd name="T44" fmla="*/ 2 w 56"/>
                    <a:gd name="T45" fmla="*/ 78 h 92"/>
                    <a:gd name="T46" fmla="*/ 2 w 56"/>
                    <a:gd name="T47" fmla="*/ 78 h 92"/>
                    <a:gd name="T48" fmla="*/ 0 w 56"/>
                    <a:gd name="T49" fmla="*/ 78 h 92"/>
                    <a:gd name="T50" fmla="*/ 0 w 56"/>
                    <a:gd name="T51" fmla="*/ 82 h 92"/>
                    <a:gd name="T52" fmla="*/ 0 w 56"/>
                    <a:gd name="T53" fmla="*/ 84 h 92"/>
                    <a:gd name="T54" fmla="*/ 0 w 56"/>
                    <a:gd name="T55" fmla="*/ 88 h 92"/>
                    <a:gd name="T56" fmla="*/ 0 w 56"/>
                    <a:gd name="T57" fmla="*/ 90 h 92"/>
                    <a:gd name="T58" fmla="*/ 2 w 56"/>
                    <a:gd name="T59" fmla="*/ 92 h 92"/>
                    <a:gd name="T60" fmla="*/ 54 w 56"/>
                    <a:gd name="T61" fmla="*/ 92 h 92"/>
                    <a:gd name="T62" fmla="*/ 54 w 56"/>
                    <a:gd name="T63" fmla="*/ 92 h 92"/>
                    <a:gd name="T64" fmla="*/ 56 w 56"/>
                    <a:gd name="T65" fmla="*/ 90 h 92"/>
                    <a:gd name="T66" fmla="*/ 56 w 56"/>
                    <a:gd name="T67" fmla="*/ 88 h 92"/>
                    <a:gd name="T68" fmla="*/ 56 w 56"/>
                    <a:gd name="T69" fmla="*/ 84 h 92"/>
                    <a:gd name="T70" fmla="*/ 56 w 56"/>
                    <a:gd name="T71"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92">
                      <a:moveTo>
                        <a:pt x="56" y="82"/>
                      </a:moveTo>
                      <a:lnTo>
                        <a:pt x="56" y="82"/>
                      </a:lnTo>
                      <a:lnTo>
                        <a:pt x="56" y="78"/>
                      </a:lnTo>
                      <a:lnTo>
                        <a:pt x="56" y="78"/>
                      </a:lnTo>
                      <a:lnTo>
                        <a:pt x="54" y="78"/>
                      </a:lnTo>
                      <a:lnTo>
                        <a:pt x="54" y="78"/>
                      </a:lnTo>
                      <a:lnTo>
                        <a:pt x="54" y="78"/>
                      </a:lnTo>
                      <a:lnTo>
                        <a:pt x="38" y="78"/>
                      </a:lnTo>
                      <a:lnTo>
                        <a:pt x="38" y="2"/>
                      </a:lnTo>
                      <a:lnTo>
                        <a:pt x="38" y="2"/>
                      </a:lnTo>
                      <a:lnTo>
                        <a:pt x="38" y="2"/>
                      </a:lnTo>
                      <a:lnTo>
                        <a:pt x="38" y="2"/>
                      </a:lnTo>
                      <a:lnTo>
                        <a:pt x="36" y="0"/>
                      </a:lnTo>
                      <a:lnTo>
                        <a:pt x="36" y="0"/>
                      </a:lnTo>
                      <a:lnTo>
                        <a:pt x="34" y="0"/>
                      </a:lnTo>
                      <a:lnTo>
                        <a:pt x="34" y="0"/>
                      </a:lnTo>
                      <a:lnTo>
                        <a:pt x="30" y="0"/>
                      </a:lnTo>
                      <a:lnTo>
                        <a:pt x="30" y="0"/>
                      </a:lnTo>
                      <a:lnTo>
                        <a:pt x="26" y="0"/>
                      </a:lnTo>
                      <a:lnTo>
                        <a:pt x="26" y="0"/>
                      </a:lnTo>
                      <a:lnTo>
                        <a:pt x="24" y="0"/>
                      </a:lnTo>
                      <a:lnTo>
                        <a:pt x="24" y="0"/>
                      </a:lnTo>
                      <a:lnTo>
                        <a:pt x="22" y="0"/>
                      </a:lnTo>
                      <a:lnTo>
                        <a:pt x="22" y="0"/>
                      </a:lnTo>
                      <a:lnTo>
                        <a:pt x="22" y="0"/>
                      </a:lnTo>
                      <a:lnTo>
                        <a:pt x="2" y="14"/>
                      </a:lnTo>
                      <a:lnTo>
                        <a:pt x="2" y="14"/>
                      </a:lnTo>
                      <a:lnTo>
                        <a:pt x="2" y="14"/>
                      </a:lnTo>
                      <a:lnTo>
                        <a:pt x="2" y="14"/>
                      </a:lnTo>
                      <a:lnTo>
                        <a:pt x="0" y="16"/>
                      </a:lnTo>
                      <a:lnTo>
                        <a:pt x="0" y="16"/>
                      </a:lnTo>
                      <a:lnTo>
                        <a:pt x="0" y="18"/>
                      </a:lnTo>
                      <a:lnTo>
                        <a:pt x="0" y="18"/>
                      </a:lnTo>
                      <a:lnTo>
                        <a:pt x="0" y="20"/>
                      </a:lnTo>
                      <a:lnTo>
                        <a:pt x="0" y="20"/>
                      </a:lnTo>
                      <a:lnTo>
                        <a:pt x="0" y="24"/>
                      </a:lnTo>
                      <a:lnTo>
                        <a:pt x="0" y="24"/>
                      </a:lnTo>
                      <a:lnTo>
                        <a:pt x="0" y="26"/>
                      </a:lnTo>
                      <a:lnTo>
                        <a:pt x="0" y="26"/>
                      </a:lnTo>
                      <a:lnTo>
                        <a:pt x="2" y="28"/>
                      </a:lnTo>
                      <a:lnTo>
                        <a:pt x="2" y="28"/>
                      </a:lnTo>
                      <a:lnTo>
                        <a:pt x="6" y="26"/>
                      </a:lnTo>
                      <a:lnTo>
                        <a:pt x="20" y="18"/>
                      </a:lnTo>
                      <a:lnTo>
                        <a:pt x="20" y="78"/>
                      </a:lnTo>
                      <a:lnTo>
                        <a:pt x="2" y="78"/>
                      </a:lnTo>
                      <a:lnTo>
                        <a:pt x="2" y="78"/>
                      </a:lnTo>
                      <a:lnTo>
                        <a:pt x="2" y="78"/>
                      </a:lnTo>
                      <a:lnTo>
                        <a:pt x="2" y="78"/>
                      </a:lnTo>
                      <a:lnTo>
                        <a:pt x="0" y="78"/>
                      </a:lnTo>
                      <a:lnTo>
                        <a:pt x="0" y="78"/>
                      </a:lnTo>
                      <a:lnTo>
                        <a:pt x="0" y="82"/>
                      </a:lnTo>
                      <a:lnTo>
                        <a:pt x="0" y="82"/>
                      </a:lnTo>
                      <a:lnTo>
                        <a:pt x="0" y="84"/>
                      </a:lnTo>
                      <a:lnTo>
                        <a:pt x="0" y="84"/>
                      </a:lnTo>
                      <a:lnTo>
                        <a:pt x="0" y="88"/>
                      </a:lnTo>
                      <a:lnTo>
                        <a:pt x="0" y="88"/>
                      </a:lnTo>
                      <a:lnTo>
                        <a:pt x="0" y="90"/>
                      </a:lnTo>
                      <a:lnTo>
                        <a:pt x="0" y="90"/>
                      </a:lnTo>
                      <a:lnTo>
                        <a:pt x="2" y="92"/>
                      </a:lnTo>
                      <a:lnTo>
                        <a:pt x="2" y="92"/>
                      </a:lnTo>
                      <a:lnTo>
                        <a:pt x="2" y="92"/>
                      </a:lnTo>
                      <a:lnTo>
                        <a:pt x="54" y="92"/>
                      </a:lnTo>
                      <a:lnTo>
                        <a:pt x="54" y="92"/>
                      </a:lnTo>
                      <a:lnTo>
                        <a:pt x="54" y="92"/>
                      </a:lnTo>
                      <a:lnTo>
                        <a:pt x="54" y="92"/>
                      </a:lnTo>
                      <a:lnTo>
                        <a:pt x="56" y="90"/>
                      </a:lnTo>
                      <a:lnTo>
                        <a:pt x="56" y="90"/>
                      </a:lnTo>
                      <a:lnTo>
                        <a:pt x="56" y="88"/>
                      </a:lnTo>
                      <a:lnTo>
                        <a:pt x="56" y="88"/>
                      </a:lnTo>
                      <a:lnTo>
                        <a:pt x="56" y="84"/>
                      </a:lnTo>
                      <a:lnTo>
                        <a:pt x="56" y="84"/>
                      </a:lnTo>
                      <a:lnTo>
                        <a:pt x="56" y="82"/>
                      </a:lnTo>
                      <a:lnTo>
                        <a:pt x="5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 name="Freeform 67"/>
                <p:cNvSpPr>
                  <a:spLocks/>
                </p:cNvSpPr>
                <p:nvPr/>
              </p:nvSpPr>
              <p:spPr bwMode="auto">
                <a:xfrm>
                  <a:off x="2461" y="4345"/>
                  <a:ext cx="60" cy="94"/>
                </a:xfrm>
                <a:custGeom>
                  <a:avLst/>
                  <a:gdLst>
                    <a:gd name="T0" fmla="*/ 60 w 60"/>
                    <a:gd name="T1" fmla="*/ 82 h 94"/>
                    <a:gd name="T2" fmla="*/ 60 w 60"/>
                    <a:gd name="T3" fmla="*/ 80 h 94"/>
                    <a:gd name="T4" fmla="*/ 58 w 60"/>
                    <a:gd name="T5" fmla="*/ 80 h 94"/>
                    <a:gd name="T6" fmla="*/ 22 w 60"/>
                    <a:gd name="T7" fmla="*/ 78 h 94"/>
                    <a:gd name="T8" fmla="*/ 32 w 60"/>
                    <a:gd name="T9" fmla="*/ 68 h 94"/>
                    <a:gd name="T10" fmla="*/ 44 w 60"/>
                    <a:gd name="T11" fmla="*/ 54 h 94"/>
                    <a:gd name="T12" fmla="*/ 52 w 60"/>
                    <a:gd name="T13" fmla="*/ 42 h 94"/>
                    <a:gd name="T14" fmla="*/ 56 w 60"/>
                    <a:gd name="T15" fmla="*/ 34 h 94"/>
                    <a:gd name="T16" fmla="*/ 56 w 60"/>
                    <a:gd name="T17" fmla="*/ 24 h 94"/>
                    <a:gd name="T18" fmla="*/ 54 w 60"/>
                    <a:gd name="T19" fmla="*/ 16 h 94"/>
                    <a:gd name="T20" fmla="*/ 50 w 60"/>
                    <a:gd name="T21" fmla="*/ 8 h 94"/>
                    <a:gd name="T22" fmla="*/ 40 w 60"/>
                    <a:gd name="T23" fmla="*/ 2 h 94"/>
                    <a:gd name="T24" fmla="*/ 28 w 60"/>
                    <a:gd name="T25" fmla="*/ 0 h 94"/>
                    <a:gd name="T26" fmla="*/ 20 w 60"/>
                    <a:gd name="T27" fmla="*/ 2 h 94"/>
                    <a:gd name="T28" fmla="*/ 12 w 60"/>
                    <a:gd name="T29" fmla="*/ 4 h 94"/>
                    <a:gd name="T30" fmla="*/ 6 w 60"/>
                    <a:gd name="T31" fmla="*/ 6 h 94"/>
                    <a:gd name="T32" fmla="*/ 2 w 60"/>
                    <a:gd name="T33" fmla="*/ 8 h 94"/>
                    <a:gd name="T34" fmla="*/ 2 w 60"/>
                    <a:gd name="T35" fmla="*/ 10 h 94"/>
                    <a:gd name="T36" fmla="*/ 2 w 60"/>
                    <a:gd name="T37" fmla="*/ 12 h 94"/>
                    <a:gd name="T38" fmla="*/ 0 w 60"/>
                    <a:gd name="T39" fmla="*/ 14 h 94"/>
                    <a:gd name="T40" fmla="*/ 0 w 60"/>
                    <a:gd name="T41" fmla="*/ 16 h 94"/>
                    <a:gd name="T42" fmla="*/ 0 w 60"/>
                    <a:gd name="T43" fmla="*/ 20 h 94"/>
                    <a:gd name="T44" fmla="*/ 2 w 60"/>
                    <a:gd name="T45" fmla="*/ 22 h 94"/>
                    <a:gd name="T46" fmla="*/ 2 w 60"/>
                    <a:gd name="T47" fmla="*/ 24 h 94"/>
                    <a:gd name="T48" fmla="*/ 4 w 60"/>
                    <a:gd name="T49" fmla="*/ 24 h 94"/>
                    <a:gd name="T50" fmla="*/ 6 w 60"/>
                    <a:gd name="T51" fmla="*/ 24 h 94"/>
                    <a:gd name="T52" fmla="*/ 10 w 60"/>
                    <a:gd name="T53" fmla="*/ 22 h 94"/>
                    <a:gd name="T54" fmla="*/ 16 w 60"/>
                    <a:gd name="T55" fmla="*/ 18 h 94"/>
                    <a:gd name="T56" fmla="*/ 22 w 60"/>
                    <a:gd name="T57" fmla="*/ 18 h 94"/>
                    <a:gd name="T58" fmla="*/ 28 w 60"/>
                    <a:gd name="T59" fmla="*/ 18 h 94"/>
                    <a:gd name="T60" fmla="*/ 32 w 60"/>
                    <a:gd name="T61" fmla="*/ 20 h 94"/>
                    <a:gd name="T62" fmla="*/ 34 w 60"/>
                    <a:gd name="T63" fmla="*/ 24 h 94"/>
                    <a:gd name="T64" fmla="*/ 34 w 60"/>
                    <a:gd name="T65" fmla="*/ 28 h 94"/>
                    <a:gd name="T66" fmla="*/ 34 w 60"/>
                    <a:gd name="T67" fmla="*/ 34 h 94"/>
                    <a:gd name="T68" fmla="*/ 32 w 60"/>
                    <a:gd name="T69" fmla="*/ 40 h 94"/>
                    <a:gd name="T70" fmla="*/ 28 w 60"/>
                    <a:gd name="T71" fmla="*/ 48 h 94"/>
                    <a:gd name="T72" fmla="*/ 4 w 60"/>
                    <a:gd name="T73" fmla="*/ 74 h 94"/>
                    <a:gd name="T74" fmla="*/ 2 w 60"/>
                    <a:gd name="T75" fmla="*/ 76 h 94"/>
                    <a:gd name="T76" fmla="*/ 0 w 60"/>
                    <a:gd name="T77" fmla="*/ 78 h 94"/>
                    <a:gd name="T78" fmla="*/ 0 w 60"/>
                    <a:gd name="T79" fmla="*/ 82 h 94"/>
                    <a:gd name="T80" fmla="*/ 0 w 60"/>
                    <a:gd name="T81" fmla="*/ 86 h 94"/>
                    <a:gd name="T82" fmla="*/ 0 w 60"/>
                    <a:gd name="T83" fmla="*/ 90 h 94"/>
                    <a:gd name="T84" fmla="*/ 0 w 60"/>
                    <a:gd name="T85" fmla="*/ 92 h 94"/>
                    <a:gd name="T86" fmla="*/ 2 w 60"/>
                    <a:gd name="T87" fmla="*/ 94 h 94"/>
                    <a:gd name="T88" fmla="*/ 4 w 60"/>
                    <a:gd name="T89" fmla="*/ 94 h 94"/>
                    <a:gd name="T90" fmla="*/ 58 w 60"/>
                    <a:gd name="T91" fmla="*/ 94 h 94"/>
                    <a:gd name="T92" fmla="*/ 58 w 60"/>
                    <a:gd name="T93" fmla="*/ 94 h 94"/>
                    <a:gd name="T94" fmla="*/ 60 w 60"/>
                    <a:gd name="T95" fmla="*/ 92 h 94"/>
                    <a:gd name="T96" fmla="*/ 60 w 60"/>
                    <a:gd name="T97" fmla="*/ 90 h 94"/>
                    <a:gd name="T98" fmla="*/ 60 w 60"/>
                    <a:gd name="T99" fmla="*/ 86 h 94"/>
                    <a:gd name="T100" fmla="*/ 60 w 60"/>
                    <a:gd name="T101"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94">
                      <a:moveTo>
                        <a:pt x="60" y="82"/>
                      </a:moveTo>
                      <a:lnTo>
                        <a:pt x="60" y="82"/>
                      </a:lnTo>
                      <a:lnTo>
                        <a:pt x="60" y="80"/>
                      </a:lnTo>
                      <a:lnTo>
                        <a:pt x="60" y="80"/>
                      </a:lnTo>
                      <a:lnTo>
                        <a:pt x="58" y="80"/>
                      </a:lnTo>
                      <a:lnTo>
                        <a:pt x="58" y="80"/>
                      </a:lnTo>
                      <a:lnTo>
                        <a:pt x="56" y="78"/>
                      </a:lnTo>
                      <a:lnTo>
                        <a:pt x="22" y="78"/>
                      </a:lnTo>
                      <a:lnTo>
                        <a:pt x="32" y="68"/>
                      </a:lnTo>
                      <a:lnTo>
                        <a:pt x="32" y="68"/>
                      </a:lnTo>
                      <a:lnTo>
                        <a:pt x="44" y="54"/>
                      </a:lnTo>
                      <a:lnTo>
                        <a:pt x="44" y="54"/>
                      </a:lnTo>
                      <a:lnTo>
                        <a:pt x="52" y="42"/>
                      </a:lnTo>
                      <a:lnTo>
                        <a:pt x="52" y="42"/>
                      </a:lnTo>
                      <a:lnTo>
                        <a:pt x="56" y="34"/>
                      </a:lnTo>
                      <a:lnTo>
                        <a:pt x="56" y="34"/>
                      </a:lnTo>
                      <a:lnTo>
                        <a:pt x="56" y="24"/>
                      </a:lnTo>
                      <a:lnTo>
                        <a:pt x="56" y="24"/>
                      </a:lnTo>
                      <a:lnTo>
                        <a:pt x="54" y="16"/>
                      </a:lnTo>
                      <a:lnTo>
                        <a:pt x="54" y="16"/>
                      </a:lnTo>
                      <a:lnTo>
                        <a:pt x="50" y="8"/>
                      </a:lnTo>
                      <a:lnTo>
                        <a:pt x="50" y="8"/>
                      </a:lnTo>
                      <a:lnTo>
                        <a:pt x="40" y="2"/>
                      </a:lnTo>
                      <a:lnTo>
                        <a:pt x="40" y="2"/>
                      </a:lnTo>
                      <a:lnTo>
                        <a:pt x="28" y="0"/>
                      </a:lnTo>
                      <a:lnTo>
                        <a:pt x="28" y="0"/>
                      </a:lnTo>
                      <a:lnTo>
                        <a:pt x="20" y="2"/>
                      </a:lnTo>
                      <a:lnTo>
                        <a:pt x="20" y="2"/>
                      </a:lnTo>
                      <a:lnTo>
                        <a:pt x="12" y="4"/>
                      </a:lnTo>
                      <a:lnTo>
                        <a:pt x="12" y="4"/>
                      </a:lnTo>
                      <a:lnTo>
                        <a:pt x="6" y="6"/>
                      </a:lnTo>
                      <a:lnTo>
                        <a:pt x="6" y="6"/>
                      </a:lnTo>
                      <a:lnTo>
                        <a:pt x="2" y="8"/>
                      </a:lnTo>
                      <a:lnTo>
                        <a:pt x="2" y="8"/>
                      </a:lnTo>
                      <a:lnTo>
                        <a:pt x="2" y="10"/>
                      </a:lnTo>
                      <a:lnTo>
                        <a:pt x="2" y="10"/>
                      </a:lnTo>
                      <a:lnTo>
                        <a:pt x="2" y="12"/>
                      </a:lnTo>
                      <a:lnTo>
                        <a:pt x="2" y="12"/>
                      </a:lnTo>
                      <a:lnTo>
                        <a:pt x="0" y="14"/>
                      </a:lnTo>
                      <a:lnTo>
                        <a:pt x="0" y="14"/>
                      </a:lnTo>
                      <a:lnTo>
                        <a:pt x="0" y="16"/>
                      </a:lnTo>
                      <a:lnTo>
                        <a:pt x="0" y="16"/>
                      </a:lnTo>
                      <a:lnTo>
                        <a:pt x="0" y="20"/>
                      </a:lnTo>
                      <a:lnTo>
                        <a:pt x="0" y="20"/>
                      </a:lnTo>
                      <a:lnTo>
                        <a:pt x="2" y="22"/>
                      </a:lnTo>
                      <a:lnTo>
                        <a:pt x="2" y="22"/>
                      </a:lnTo>
                      <a:lnTo>
                        <a:pt x="2" y="24"/>
                      </a:lnTo>
                      <a:lnTo>
                        <a:pt x="2" y="24"/>
                      </a:lnTo>
                      <a:lnTo>
                        <a:pt x="4" y="24"/>
                      </a:lnTo>
                      <a:lnTo>
                        <a:pt x="4" y="24"/>
                      </a:lnTo>
                      <a:lnTo>
                        <a:pt x="6" y="24"/>
                      </a:lnTo>
                      <a:lnTo>
                        <a:pt x="6" y="24"/>
                      </a:lnTo>
                      <a:lnTo>
                        <a:pt x="10" y="22"/>
                      </a:lnTo>
                      <a:lnTo>
                        <a:pt x="10" y="22"/>
                      </a:lnTo>
                      <a:lnTo>
                        <a:pt x="16" y="18"/>
                      </a:lnTo>
                      <a:lnTo>
                        <a:pt x="16" y="18"/>
                      </a:lnTo>
                      <a:lnTo>
                        <a:pt x="22" y="18"/>
                      </a:lnTo>
                      <a:lnTo>
                        <a:pt x="22" y="18"/>
                      </a:lnTo>
                      <a:lnTo>
                        <a:pt x="28" y="18"/>
                      </a:lnTo>
                      <a:lnTo>
                        <a:pt x="28" y="18"/>
                      </a:lnTo>
                      <a:lnTo>
                        <a:pt x="32" y="20"/>
                      </a:lnTo>
                      <a:lnTo>
                        <a:pt x="32" y="20"/>
                      </a:lnTo>
                      <a:lnTo>
                        <a:pt x="34" y="24"/>
                      </a:lnTo>
                      <a:lnTo>
                        <a:pt x="34" y="24"/>
                      </a:lnTo>
                      <a:lnTo>
                        <a:pt x="34" y="28"/>
                      </a:lnTo>
                      <a:lnTo>
                        <a:pt x="34" y="28"/>
                      </a:lnTo>
                      <a:lnTo>
                        <a:pt x="34" y="34"/>
                      </a:lnTo>
                      <a:lnTo>
                        <a:pt x="34" y="34"/>
                      </a:lnTo>
                      <a:lnTo>
                        <a:pt x="32" y="40"/>
                      </a:lnTo>
                      <a:lnTo>
                        <a:pt x="32" y="40"/>
                      </a:lnTo>
                      <a:lnTo>
                        <a:pt x="28" y="48"/>
                      </a:lnTo>
                      <a:lnTo>
                        <a:pt x="28" y="48"/>
                      </a:lnTo>
                      <a:lnTo>
                        <a:pt x="20" y="56"/>
                      </a:lnTo>
                      <a:lnTo>
                        <a:pt x="4" y="74"/>
                      </a:lnTo>
                      <a:lnTo>
                        <a:pt x="4" y="74"/>
                      </a:lnTo>
                      <a:lnTo>
                        <a:pt x="2" y="76"/>
                      </a:lnTo>
                      <a:lnTo>
                        <a:pt x="2" y="76"/>
                      </a:lnTo>
                      <a:lnTo>
                        <a:pt x="0" y="78"/>
                      </a:lnTo>
                      <a:lnTo>
                        <a:pt x="0" y="78"/>
                      </a:lnTo>
                      <a:lnTo>
                        <a:pt x="0" y="82"/>
                      </a:lnTo>
                      <a:lnTo>
                        <a:pt x="0" y="82"/>
                      </a:lnTo>
                      <a:lnTo>
                        <a:pt x="0" y="86"/>
                      </a:lnTo>
                      <a:lnTo>
                        <a:pt x="0" y="86"/>
                      </a:lnTo>
                      <a:lnTo>
                        <a:pt x="0" y="90"/>
                      </a:lnTo>
                      <a:lnTo>
                        <a:pt x="0" y="90"/>
                      </a:lnTo>
                      <a:lnTo>
                        <a:pt x="0" y="92"/>
                      </a:lnTo>
                      <a:lnTo>
                        <a:pt x="0" y="92"/>
                      </a:lnTo>
                      <a:lnTo>
                        <a:pt x="2" y="94"/>
                      </a:lnTo>
                      <a:lnTo>
                        <a:pt x="2" y="94"/>
                      </a:lnTo>
                      <a:lnTo>
                        <a:pt x="4" y="94"/>
                      </a:lnTo>
                      <a:lnTo>
                        <a:pt x="58" y="94"/>
                      </a:lnTo>
                      <a:lnTo>
                        <a:pt x="58" y="94"/>
                      </a:lnTo>
                      <a:lnTo>
                        <a:pt x="58" y="94"/>
                      </a:lnTo>
                      <a:lnTo>
                        <a:pt x="58" y="94"/>
                      </a:lnTo>
                      <a:lnTo>
                        <a:pt x="60" y="92"/>
                      </a:lnTo>
                      <a:lnTo>
                        <a:pt x="60" y="92"/>
                      </a:lnTo>
                      <a:lnTo>
                        <a:pt x="60" y="90"/>
                      </a:lnTo>
                      <a:lnTo>
                        <a:pt x="60" y="90"/>
                      </a:lnTo>
                      <a:lnTo>
                        <a:pt x="60" y="86"/>
                      </a:lnTo>
                      <a:lnTo>
                        <a:pt x="60" y="86"/>
                      </a:lnTo>
                      <a:lnTo>
                        <a:pt x="60" y="82"/>
                      </a:lnTo>
                      <a:lnTo>
                        <a:pt x="6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 name="Line 68"/>
                <p:cNvSpPr>
                  <a:spLocks noChangeShapeType="1"/>
                </p:cNvSpPr>
                <p:nvPr/>
              </p:nvSpPr>
              <p:spPr bwMode="auto">
                <a:xfrm>
                  <a:off x="2821"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3" name="Freeform 69"/>
                <p:cNvSpPr>
                  <a:spLocks/>
                </p:cNvSpPr>
                <p:nvPr/>
              </p:nvSpPr>
              <p:spPr bwMode="auto">
                <a:xfrm>
                  <a:off x="2757" y="4347"/>
                  <a:ext cx="56" cy="92"/>
                </a:xfrm>
                <a:custGeom>
                  <a:avLst/>
                  <a:gdLst>
                    <a:gd name="T0" fmla="*/ 56 w 56"/>
                    <a:gd name="T1" fmla="*/ 82 h 92"/>
                    <a:gd name="T2" fmla="*/ 56 w 56"/>
                    <a:gd name="T3" fmla="*/ 78 h 92"/>
                    <a:gd name="T4" fmla="*/ 54 w 56"/>
                    <a:gd name="T5" fmla="*/ 78 h 92"/>
                    <a:gd name="T6" fmla="*/ 38 w 56"/>
                    <a:gd name="T7" fmla="*/ 78 h 92"/>
                    <a:gd name="T8" fmla="*/ 38 w 56"/>
                    <a:gd name="T9" fmla="*/ 2 h 92"/>
                    <a:gd name="T10" fmla="*/ 38 w 56"/>
                    <a:gd name="T11" fmla="*/ 2 h 92"/>
                    <a:gd name="T12" fmla="*/ 38 w 56"/>
                    <a:gd name="T13" fmla="*/ 0 h 92"/>
                    <a:gd name="T14" fmla="*/ 34 w 56"/>
                    <a:gd name="T15" fmla="*/ 0 h 92"/>
                    <a:gd name="T16" fmla="*/ 30 w 56"/>
                    <a:gd name="T17" fmla="*/ 0 h 92"/>
                    <a:gd name="T18" fmla="*/ 26 w 56"/>
                    <a:gd name="T19" fmla="*/ 0 h 92"/>
                    <a:gd name="T20" fmla="*/ 24 w 56"/>
                    <a:gd name="T21" fmla="*/ 0 h 92"/>
                    <a:gd name="T22" fmla="*/ 24 w 56"/>
                    <a:gd name="T23" fmla="*/ 0 h 92"/>
                    <a:gd name="T24" fmla="*/ 2 w 56"/>
                    <a:gd name="T25" fmla="*/ 14 h 92"/>
                    <a:gd name="T26" fmla="*/ 2 w 56"/>
                    <a:gd name="T27" fmla="*/ 14 h 92"/>
                    <a:gd name="T28" fmla="*/ 0 w 56"/>
                    <a:gd name="T29" fmla="*/ 16 h 92"/>
                    <a:gd name="T30" fmla="*/ 0 w 56"/>
                    <a:gd name="T31" fmla="*/ 18 h 92"/>
                    <a:gd name="T32" fmla="*/ 0 w 56"/>
                    <a:gd name="T33" fmla="*/ 20 h 92"/>
                    <a:gd name="T34" fmla="*/ 0 w 56"/>
                    <a:gd name="T35" fmla="*/ 24 h 92"/>
                    <a:gd name="T36" fmla="*/ 2 w 56"/>
                    <a:gd name="T37" fmla="*/ 26 h 92"/>
                    <a:gd name="T38" fmla="*/ 2 w 56"/>
                    <a:gd name="T39" fmla="*/ 28 h 92"/>
                    <a:gd name="T40" fmla="*/ 6 w 56"/>
                    <a:gd name="T41" fmla="*/ 26 h 92"/>
                    <a:gd name="T42" fmla="*/ 20 w 56"/>
                    <a:gd name="T43" fmla="*/ 78 h 92"/>
                    <a:gd name="T44" fmla="*/ 4 w 56"/>
                    <a:gd name="T45" fmla="*/ 78 h 92"/>
                    <a:gd name="T46" fmla="*/ 2 w 56"/>
                    <a:gd name="T47" fmla="*/ 78 h 92"/>
                    <a:gd name="T48" fmla="*/ 2 w 56"/>
                    <a:gd name="T49" fmla="*/ 78 h 92"/>
                    <a:gd name="T50" fmla="*/ 0 w 56"/>
                    <a:gd name="T51" fmla="*/ 82 h 92"/>
                    <a:gd name="T52" fmla="*/ 0 w 56"/>
                    <a:gd name="T53" fmla="*/ 84 h 92"/>
                    <a:gd name="T54" fmla="*/ 0 w 56"/>
                    <a:gd name="T55" fmla="*/ 88 h 92"/>
                    <a:gd name="T56" fmla="*/ 2 w 56"/>
                    <a:gd name="T57" fmla="*/ 90 h 92"/>
                    <a:gd name="T58" fmla="*/ 2 w 56"/>
                    <a:gd name="T59" fmla="*/ 92 h 92"/>
                    <a:gd name="T60" fmla="*/ 54 w 56"/>
                    <a:gd name="T61" fmla="*/ 92 h 92"/>
                    <a:gd name="T62" fmla="*/ 54 w 56"/>
                    <a:gd name="T63" fmla="*/ 92 h 92"/>
                    <a:gd name="T64" fmla="*/ 56 w 56"/>
                    <a:gd name="T65" fmla="*/ 90 h 92"/>
                    <a:gd name="T66" fmla="*/ 56 w 56"/>
                    <a:gd name="T67" fmla="*/ 88 h 92"/>
                    <a:gd name="T68" fmla="*/ 56 w 56"/>
                    <a:gd name="T69" fmla="*/ 84 h 92"/>
                    <a:gd name="T70" fmla="*/ 56 w 56"/>
                    <a:gd name="T71"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92">
                      <a:moveTo>
                        <a:pt x="56" y="82"/>
                      </a:moveTo>
                      <a:lnTo>
                        <a:pt x="56" y="82"/>
                      </a:lnTo>
                      <a:lnTo>
                        <a:pt x="56" y="78"/>
                      </a:lnTo>
                      <a:lnTo>
                        <a:pt x="56" y="78"/>
                      </a:lnTo>
                      <a:lnTo>
                        <a:pt x="54" y="78"/>
                      </a:lnTo>
                      <a:lnTo>
                        <a:pt x="54" y="78"/>
                      </a:lnTo>
                      <a:lnTo>
                        <a:pt x="54" y="78"/>
                      </a:lnTo>
                      <a:lnTo>
                        <a:pt x="38" y="78"/>
                      </a:lnTo>
                      <a:lnTo>
                        <a:pt x="38" y="2"/>
                      </a:lnTo>
                      <a:lnTo>
                        <a:pt x="38" y="2"/>
                      </a:lnTo>
                      <a:lnTo>
                        <a:pt x="38" y="2"/>
                      </a:lnTo>
                      <a:lnTo>
                        <a:pt x="38" y="2"/>
                      </a:lnTo>
                      <a:lnTo>
                        <a:pt x="38" y="0"/>
                      </a:lnTo>
                      <a:lnTo>
                        <a:pt x="38" y="0"/>
                      </a:lnTo>
                      <a:lnTo>
                        <a:pt x="34" y="0"/>
                      </a:lnTo>
                      <a:lnTo>
                        <a:pt x="34" y="0"/>
                      </a:lnTo>
                      <a:lnTo>
                        <a:pt x="30" y="0"/>
                      </a:lnTo>
                      <a:lnTo>
                        <a:pt x="30" y="0"/>
                      </a:lnTo>
                      <a:lnTo>
                        <a:pt x="26" y="0"/>
                      </a:lnTo>
                      <a:lnTo>
                        <a:pt x="26" y="0"/>
                      </a:lnTo>
                      <a:lnTo>
                        <a:pt x="24" y="0"/>
                      </a:lnTo>
                      <a:lnTo>
                        <a:pt x="24" y="0"/>
                      </a:lnTo>
                      <a:lnTo>
                        <a:pt x="24" y="0"/>
                      </a:lnTo>
                      <a:lnTo>
                        <a:pt x="24" y="0"/>
                      </a:lnTo>
                      <a:lnTo>
                        <a:pt x="22" y="0"/>
                      </a:lnTo>
                      <a:lnTo>
                        <a:pt x="2" y="14"/>
                      </a:lnTo>
                      <a:lnTo>
                        <a:pt x="2" y="14"/>
                      </a:lnTo>
                      <a:lnTo>
                        <a:pt x="2" y="14"/>
                      </a:lnTo>
                      <a:lnTo>
                        <a:pt x="2" y="14"/>
                      </a:lnTo>
                      <a:lnTo>
                        <a:pt x="0" y="16"/>
                      </a:lnTo>
                      <a:lnTo>
                        <a:pt x="0" y="16"/>
                      </a:lnTo>
                      <a:lnTo>
                        <a:pt x="0" y="18"/>
                      </a:lnTo>
                      <a:lnTo>
                        <a:pt x="0" y="18"/>
                      </a:lnTo>
                      <a:lnTo>
                        <a:pt x="0" y="20"/>
                      </a:lnTo>
                      <a:lnTo>
                        <a:pt x="0" y="20"/>
                      </a:lnTo>
                      <a:lnTo>
                        <a:pt x="0" y="24"/>
                      </a:lnTo>
                      <a:lnTo>
                        <a:pt x="0" y="24"/>
                      </a:lnTo>
                      <a:lnTo>
                        <a:pt x="2" y="26"/>
                      </a:lnTo>
                      <a:lnTo>
                        <a:pt x="2" y="26"/>
                      </a:lnTo>
                      <a:lnTo>
                        <a:pt x="2" y="28"/>
                      </a:lnTo>
                      <a:lnTo>
                        <a:pt x="2" y="28"/>
                      </a:lnTo>
                      <a:lnTo>
                        <a:pt x="6" y="26"/>
                      </a:lnTo>
                      <a:lnTo>
                        <a:pt x="20" y="18"/>
                      </a:lnTo>
                      <a:lnTo>
                        <a:pt x="20" y="78"/>
                      </a:lnTo>
                      <a:lnTo>
                        <a:pt x="4" y="78"/>
                      </a:lnTo>
                      <a:lnTo>
                        <a:pt x="4" y="78"/>
                      </a:lnTo>
                      <a:lnTo>
                        <a:pt x="2" y="78"/>
                      </a:lnTo>
                      <a:lnTo>
                        <a:pt x="2" y="78"/>
                      </a:lnTo>
                      <a:lnTo>
                        <a:pt x="2" y="78"/>
                      </a:lnTo>
                      <a:lnTo>
                        <a:pt x="2" y="78"/>
                      </a:lnTo>
                      <a:lnTo>
                        <a:pt x="0" y="82"/>
                      </a:lnTo>
                      <a:lnTo>
                        <a:pt x="0" y="82"/>
                      </a:lnTo>
                      <a:lnTo>
                        <a:pt x="0" y="84"/>
                      </a:lnTo>
                      <a:lnTo>
                        <a:pt x="0" y="84"/>
                      </a:lnTo>
                      <a:lnTo>
                        <a:pt x="0" y="88"/>
                      </a:lnTo>
                      <a:lnTo>
                        <a:pt x="0" y="88"/>
                      </a:lnTo>
                      <a:lnTo>
                        <a:pt x="2" y="90"/>
                      </a:lnTo>
                      <a:lnTo>
                        <a:pt x="2" y="90"/>
                      </a:lnTo>
                      <a:lnTo>
                        <a:pt x="2" y="92"/>
                      </a:lnTo>
                      <a:lnTo>
                        <a:pt x="2" y="92"/>
                      </a:lnTo>
                      <a:lnTo>
                        <a:pt x="4" y="92"/>
                      </a:lnTo>
                      <a:lnTo>
                        <a:pt x="54" y="92"/>
                      </a:lnTo>
                      <a:lnTo>
                        <a:pt x="54" y="92"/>
                      </a:lnTo>
                      <a:lnTo>
                        <a:pt x="54" y="92"/>
                      </a:lnTo>
                      <a:lnTo>
                        <a:pt x="54" y="92"/>
                      </a:lnTo>
                      <a:lnTo>
                        <a:pt x="56" y="90"/>
                      </a:lnTo>
                      <a:lnTo>
                        <a:pt x="56" y="90"/>
                      </a:lnTo>
                      <a:lnTo>
                        <a:pt x="56" y="88"/>
                      </a:lnTo>
                      <a:lnTo>
                        <a:pt x="56" y="88"/>
                      </a:lnTo>
                      <a:lnTo>
                        <a:pt x="56" y="84"/>
                      </a:lnTo>
                      <a:lnTo>
                        <a:pt x="56" y="84"/>
                      </a:lnTo>
                      <a:lnTo>
                        <a:pt x="56" y="82"/>
                      </a:lnTo>
                      <a:lnTo>
                        <a:pt x="5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 name="Freeform 70"/>
                <p:cNvSpPr>
                  <a:spLocks noEditPoints="1"/>
                </p:cNvSpPr>
                <p:nvPr/>
              </p:nvSpPr>
              <p:spPr bwMode="auto">
                <a:xfrm>
                  <a:off x="2825" y="4345"/>
                  <a:ext cx="64" cy="96"/>
                </a:xfrm>
                <a:custGeom>
                  <a:avLst/>
                  <a:gdLst>
                    <a:gd name="T0" fmla="*/ 62 w 64"/>
                    <a:gd name="T1" fmla="*/ 62 h 96"/>
                    <a:gd name="T2" fmla="*/ 60 w 64"/>
                    <a:gd name="T3" fmla="*/ 56 h 96"/>
                    <a:gd name="T4" fmla="*/ 54 w 64"/>
                    <a:gd name="T5" fmla="*/ 50 h 96"/>
                    <a:gd name="T6" fmla="*/ 46 w 64"/>
                    <a:gd name="T7" fmla="*/ 46 h 96"/>
                    <a:gd name="T8" fmla="*/ 52 w 64"/>
                    <a:gd name="T9" fmla="*/ 42 h 96"/>
                    <a:gd name="T10" fmla="*/ 58 w 64"/>
                    <a:gd name="T11" fmla="*/ 36 h 96"/>
                    <a:gd name="T12" fmla="*/ 60 w 64"/>
                    <a:gd name="T13" fmla="*/ 30 h 96"/>
                    <a:gd name="T14" fmla="*/ 62 w 64"/>
                    <a:gd name="T15" fmla="*/ 24 h 96"/>
                    <a:gd name="T16" fmla="*/ 60 w 64"/>
                    <a:gd name="T17" fmla="*/ 14 h 96"/>
                    <a:gd name="T18" fmla="*/ 54 w 64"/>
                    <a:gd name="T19" fmla="*/ 8 h 96"/>
                    <a:gd name="T20" fmla="*/ 46 w 64"/>
                    <a:gd name="T21" fmla="*/ 2 h 96"/>
                    <a:gd name="T22" fmla="*/ 32 w 64"/>
                    <a:gd name="T23" fmla="*/ 0 h 96"/>
                    <a:gd name="T24" fmla="*/ 20 w 64"/>
                    <a:gd name="T25" fmla="*/ 2 h 96"/>
                    <a:gd name="T26" fmla="*/ 10 w 64"/>
                    <a:gd name="T27" fmla="*/ 8 h 96"/>
                    <a:gd name="T28" fmla="*/ 4 w 64"/>
                    <a:gd name="T29" fmla="*/ 16 h 96"/>
                    <a:gd name="T30" fmla="*/ 2 w 64"/>
                    <a:gd name="T31" fmla="*/ 26 h 96"/>
                    <a:gd name="T32" fmla="*/ 4 w 64"/>
                    <a:gd name="T33" fmla="*/ 32 h 96"/>
                    <a:gd name="T34" fmla="*/ 6 w 64"/>
                    <a:gd name="T35" fmla="*/ 38 h 96"/>
                    <a:gd name="T36" fmla="*/ 12 w 64"/>
                    <a:gd name="T37" fmla="*/ 44 h 96"/>
                    <a:gd name="T38" fmla="*/ 18 w 64"/>
                    <a:gd name="T39" fmla="*/ 48 h 96"/>
                    <a:gd name="T40" fmla="*/ 10 w 64"/>
                    <a:gd name="T41" fmla="*/ 52 h 96"/>
                    <a:gd name="T42" fmla="*/ 4 w 64"/>
                    <a:gd name="T43" fmla="*/ 58 h 96"/>
                    <a:gd name="T44" fmla="*/ 0 w 64"/>
                    <a:gd name="T45" fmla="*/ 64 h 96"/>
                    <a:gd name="T46" fmla="*/ 0 w 64"/>
                    <a:gd name="T47" fmla="*/ 72 h 96"/>
                    <a:gd name="T48" fmla="*/ 2 w 64"/>
                    <a:gd name="T49" fmla="*/ 82 h 96"/>
                    <a:gd name="T50" fmla="*/ 8 w 64"/>
                    <a:gd name="T51" fmla="*/ 90 h 96"/>
                    <a:gd name="T52" fmla="*/ 18 w 64"/>
                    <a:gd name="T53" fmla="*/ 94 h 96"/>
                    <a:gd name="T54" fmla="*/ 30 w 64"/>
                    <a:gd name="T55" fmla="*/ 96 h 96"/>
                    <a:gd name="T56" fmla="*/ 46 w 64"/>
                    <a:gd name="T57" fmla="*/ 94 h 96"/>
                    <a:gd name="T58" fmla="*/ 56 w 64"/>
                    <a:gd name="T59" fmla="*/ 88 h 96"/>
                    <a:gd name="T60" fmla="*/ 60 w 64"/>
                    <a:gd name="T61" fmla="*/ 84 h 96"/>
                    <a:gd name="T62" fmla="*/ 62 w 64"/>
                    <a:gd name="T63" fmla="*/ 80 h 96"/>
                    <a:gd name="T64" fmla="*/ 64 w 64"/>
                    <a:gd name="T65" fmla="*/ 70 h 96"/>
                    <a:gd name="T66" fmla="*/ 62 w 64"/>
                    <a:gd name="T67" fmla="*/ 62 h 96"/>
                    <a:gd name="T68" fmla="*/ 40 w 64"/>
                    <a:gd name="T69" fmla="*/ 32 h 96"/>
                    <a:gd name="T70" fmla="*/ 32 w 64"/>
                    <a:gd name="T71" fmla="*/ 40 h 96"/>
                    <a:gd name="T72" fmla="*/ 26 w 64"/>
                    <a:gd name="T73" fmla="*/ 36 h 96"/>
                    <a:gd name="T74" fmla="*/ 22 w 64"/>
                    <a:gd name="T75" fmla="*/ 32 h 96"/>
                    <a:gd name="T76" fmla="*/ 20 w 64"/>
                    <a:gd name="T77" fmla="*/ 28 h 96"/>
                    <a:gd name="T78" fmla="*/ 20 w 64"/>
                    <a:gd name="T79" fmla="*/ 24 h 96"/>
                    <a:gd name="T80" fmla="*/ 22 w 64"/>
                    <a:gd name="T81" fmla="*/ 18 h 96"/>
                    <a:gd name="T82" fmla="*/ 26 w 64"/>
                    <a:gd name="T83" fmla="*/ 16 h 96"/>
                    <a:gd name="T84" fmla="*/ 32 w 64"/>
                    <a:gd name="T85" fmla="*/ 14 h 96"/>
                    <a:gd name="T86" fmla="*/ 36 w 64"/>
                    <a:gd name="T87" fmla="*/ 16 h 96"/>
                    <a:gd name="T88" fmla="*/ 40 w 64"/>
                    <a:gd name="T89" fmla="*/ 18 h 96"/>
                    <a:gd name="T90" fmla="*/ 42 w 64"/>
                    <a:gd name="T91" fmla="*/ 20 h 96"/>
                    <a:gd name="T92" fmla="*/ 44 w 64"/>
                    <a:gd name="T93" fmla="*/ 26 h 96"/>
                    <a:gd name="T94" fmla="*/ 40 w 64"/>
                    <a:gd name="T95" fmla="*/ 32 h 96"/>
                    <a:gd name="T96" fmla="*/ 42 w 64"/>
                    <a:gd name="T97" fmla="*/ 78 h 96"/>
                    <a:gd name="T98" fmla="*/ 38 w 64"/>
                    <a:gd name="T99" fmla="*/ 80 h 96"/>
                    <a:gd name="T100" fmla="*/ 32 w 64"/>
                    <a:gd name="T101" fmla="*/ 82 h 96"/>
                    <a:gd name="T102" fmla="*/ 22 w 64"/>
                    <a:gd name="T103" fmla="*/ 78 h 96"/>
                    <a:gd name="T104" fmla="*/ 18 w 64"/>
                    <a:gd name="T105" fmla="*/ 76 h 96"/>
                    <a:gd name="T106" fmla="*/ 18 w 64"/>
                    <a:gd name="T107" fmla="*/ 70 h 96"/>
                    <a:gd name="T108" fmla="*/ 18 w 64"/>
                    <a:gd name="T109" fmla="*/ 66 h 96"/>
                    <a:gd name="T110" fmla="*/ 20 w 64"/>
                    <a:gd name="T111" fmla="*/ 62 h 96"/>
                    <a:gd name="T112" fmla="*/ 26 w 64"/>
                    <a:gd name="T113" fmla="*/ 58 h 96"/>
                    <a:gd name="T114" fmla="*/ 30 w 64"/>
                    <a:gd name="T115" fmla="*/ 54 h 96"/>
                    <a:gd name="T116" fmla="*/ 38 w 64"/>
                    <a:gd name="T117" fmla="*/ 58 h 96"/>
                    <a:gd name="T118" fmla="*/ 42 w 64"/>
                    <a:gd name="T119" fmla="*/ 62 h 96"/>
                    <a:gd name="T120" fmla="*/ 44 w 64"/>
                    <a:gd name="T121" fmla="*/ 66 h 96"/>
                    <a:gd name="T122" fmla="*/ 46 w 64"/>
                    <a:gd name="T123" fmla="*/ 70 h 96"/>
                    <a:gd name="T124" fmla="*/ 42 w 64"/>
                    <a:gd name="T12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 h="96">
                      <a:moveTo>
                        <a:pt x="62" y="62"/>
                      </a:moveTo>
                      <a:lnTo>
                        <a:pt x="62" y="62"/>
                      </a:lnTo>
                      <a:lnTo>
                        <a:pt x="60" y="56"/>
                      </a:lnTo>
                      <a:lnTo>
                        <a:pt x="60" y="56"/>
                      </a:lnTo>
                      <a:lnTo>
                        <a:pt x="54" y="50"/>
                      </a:lnTo>
                      <a:lnTo>
                        <a:pt x="54" y="50"/>
                      </a:lnTo>
                      <a:lnTo>
                        <a:pt x="46" y="46"/>
                      </a:lnTo>
                      <a:lnTo>
                        <a:pt x="46" y="46"/>
                      </a:lnTo>
                      <a:lnTo>
                        <a:pt x="52" y="42"/>
                      </a:lnTo>
                      <a:lnTo>
                        <a:pt x="52" y="42"/>
                      </a:lnTo>
                      <a:lnTo>
                        <a:pt x="58" y="36"/>
                      </a:lnTo>
                      <a:lnTo>
                        <a:pt x="58" y="36"/>
                      </a:lnTo>
                      <a:lnTo>
                        <a:pt x="60" y="30"/>
                      </a:lnTo>
                      <a:lnTo>
                        <a:pt x="60" y="30"/>
                      </a:lnTo>
                      <a:lnTo>
                        <a:pt x="62" y="24"/>
                      </a:lnTo>
                      <a:lnTo>
                        <a:pt x="62" y="24"/>
                      </a:lnTo>
                      <a:lnTo>
                        <a:pt x="60" y="14"/>
                      </a:lnTo>
                      <a:lnTo>
                        <a:pt x="60" y="14"/>
                      </a:lnTo>
                      <a:lnTo>
                        <a:pt x="54" y="8"/>
                      </a:lnTo>
                      <a:lnTo>
                        <a:pt x="54" y="8"/>
                      </a:lnTo>
                      <a:lnTo>
                        <a:pt x="46" y="2"/>
                      </a:lnTo>
                      <a:lnTo>
                        <a:pt x="46" y="2"/>
                      </a:lnTo>
                      <a:lnTo>
                        <a:pt x="32" y="0"/>
                      </a:lnTo>
                      <a:lnTo>
                        <a:pt x="32" y="0"/>
                      </a:lnTo>
                      <a:lnTo>
                        <a:pt x="20" y="2"/>
                      </a:lnTo>
                      <a:lnTo>
                        <a:pt x="20" y="2"/>
                      </a:lnTo>
                      <a:lnTo>
                        <a:pt x="10" y="8"/>
                      </a:lnTo>
                      <a:lnTo>
                        <a:pt x="10" y="8"/>
                      </a:lnTo>
                      <a:lnTo>
                        <a:pt x="4" y="16"/>
                      </a:lnTo>
                      <a:lnTo>
                        <a:pt x="4" y="16"/>
                      </a:lnTo>
                      <a:lnTo>
                        <a:pt x="2" y="26"/>
                      </a:lnTo>
                      <a:lnTo>
                        <a:pt x="2" y="26"/>
                      </a:lnTo>
                      <a:lnTo>
                        <a:pt x="4" y="32"/>
                      </a:lnTo>
                      <a:lnTo>
                        <a:pt x="4" y="32"/>
                      </a:lnTo>
                      <a:lnTo>
                        <a:pt x="6" y="38"/>
                      </a:lnTo>
                      <a:lnTo>
                        <a:pt x="6" y="38"/>
                      </a:lnTo>
                      <a:lnTo>
                        <a:pt x="12" y="44"/>
                      </a:lnTo>
                      <a:lnTo>
                        <a:pt x="12" y="44"/>
                      </a:lnTo>
                      <a:lnTo>
                        <a:pt x="18" y="48"/>
                      </a:lnTo>
                      <a:lnTo>
                        <a:pt x="18" y="48"/>
                      </a:lnTo>
                      <a:lnTo>
                        <a:pt x="10" y="52"/>
                      </a:lnTo>
                      <a:lnTo>
                        <a:pt x="10" y="52"/>
                      </a:lnTo>
                      <a:lnTo>
                        <a:pt x="4" y="58"/>
                      </a:lnTo>
                      <a:lnTo>
                        <a:pt x="4" y="58"/>
                      </a:lnTo>
                      <a:lnTo>
                        <a:pt x="0" y="64"/>
                      </a:lnTo>
                      <a:lnTo>
                        <a:pt x="0" y="64"/>
                      </a:lnTo>
                      <a:lnTo>
                        <a:pt x="0" y="72"/>
                      </a:lnTo>
                      <a:lnTo>
                        <a:pt x="0" y="72"/>
                      </a:lnTo>
                      <a:lnTo>
                        <a:pt x="2" y="82"/>
                      </a:lnTo>
                      <a:lnTo>
                        <a:pt x="2" y="82"/>
                      </a:lnTo>
                      <a:lnTo>
                        <a:pt x="4" y="86"/>
                      </a:lnTo>
                      <a:lnTo>
                        <a:pt x="8" y="90"/>
                      </a:lnTo>
                      <a:lnTo>
                        <a:pt x="8" y="90"/>
                      </a:lnTo>
                      <a:lnTo>
                        <a:pt x="18" y="94"/>
                      </a:lnTo>
                      <a:lnTo>
                        <a:pt x="18" y="94"/>
                      </a:lnTo>
                      <a:lnTo>
                        <a:pt x="30" y="96"/>
                      </a:lnTo>
                      <a:lnTo>
                        <a:pt x="30" y="96"/>
                      </a:lnTo>
                      <a:lnTo>
                        <a:pt x="46" y="94"/>
                      </a:lnTo>
                      <a:lnTo>
                        <a:pt x="46" y="94"/>
                      </a:lnTo>
                      <a:lnTo>
                        <a:pt x="56" y="88"/>
                      </a:lnTo>
                      <a:lnTo>
                        <a:pt x="56" y="88"/>
                      </a:lnTo>
                      <a:lnTo>
                        <a:pt x="60" y="84"/>
                      </a:lnTo>
                      <a:lnTo>
                        <a:pt x="62" y="80"/>
                      </a:lnTo>
                      <a:lnTo>
                        <a:pt x="62" y="80"/>
                      </a:lnTo>
                      <a:lnTo>
                        <a:pt x="64" y="70"/>
                      </a:lnTo>
                      <a:lnTo>
                        <a:pt x="64" y="70"/>
                      </a:lnTo>
                      <a:lnTo>
                        <a:pt x="62" y="62"/>
                      </a:lnTo>
                      <a:lnTo>
                        <a:pt x="62" y="62"/>
                      </a:lnTo>
                      <a:close/>
                      <a:moveTo>
                        <a:pt x="40" y="32"/>
                      </a:moveTo>
                      <a:lnTo>
                        <a:pt x="40" y="32"/>
                      </a:lnTo>
                      <a:lnTo>
                        <a:pt x="32" y="40"/>
                      </a:lnTo>
                      <a:lnTo>
                        <a:pt x="32" y="40"/>
                      </a:lnTo>
                      <a:lnTo>
                        <a:pt x="26" y="36"/>
                      </a:lnTo>
                      <a:lnTo>
                        <a:pt x="26" y="36"/>
                      </a:lnTo>
                      <a:lnTo>
                        <a:pt x="22" y="32"/>
                      </a:lnTo>
                      <a:lnTo>
                        <a:pt x="22" y="32"/>
                      </a:lnTo>
                      <a:lnTo>
                        <a:pt x="20" y="28"/>
                      </a:lnTo>
                      <a:lnTo>
                        <a:pt x="20" y="28"/>
                      </a:lnTo>
                      <a:lnTo>
                        <a:pt x="20" y="24"/>
                      </a:lnTo>
                      <a:lnTo>
                        <a:pt x="20" y="24"/>
                      </a:lnTo>
                      <a:lnTo>
                        <a:pt x="20" y="20"/>
                      </a:lnTo>
                      <a:lnTo>
                        <a:pt x="22" y="18"/>
                      </a:lnTo>
                      <a:lnTo>
                        <a:pt x="22" y="18"/>
                      </a:lnTo>
                      <a:lnTo>
                        <a:pt x="26" y="16"/>
                      </a:lnTo>
                      <a:lnTo>
                        <a:pt x="32" y="14"/>
                      </a:lnTo>
                      <a:lnTo>
                        <a:pt x="32" y="14"/>
                      </a:lnTo>
                      <a:lnTo>
                        <a:pt x="36" y="16"/>
                      </a:lnTo>
                      <a:lnTo>
                        <a:pt x="36" y="16"/>
                      </a:lnTo>
                      <a:lnTo>
                        <a:pt x="40" y="18"/>
                      </a:lnTo>
                      <a:lnTo>
                        <a:pt x="40" y="18"/>
                      </a:lnTo>
                      <a:lnTo>
                        <a:pt x="42" y="20"/>
                      </a:lnTo>
                      <a:lnTo>
                        <a:pt x="42" y="20"/>
                      </a:lnTo>
                      <a:lnTo>
                        <a:pt x="44" y="26"/>
                      </a:lnTo>
                      <a:lnTo>
                        <a:pt x="44" y="26"/>
                      </a:lnTo>
                      <a:lnTo>
                        <a:pt x="42" y="30"/>
                      </a:lnTo>
                      <a:lnTo>
                        <a:pt x="40" y="32"/>
                      </a:lnTo>
                      <a:lnTo>
                        <a:pt x="40" y="32"/>
                      </a:lnTo>
                      <a:close/>
                      <a:moveTo>
                        <a:pt x="42" y="78"/>
                      </a:moveTo>
                      <a:lnTo>
                        <a:pt x="42" y="78"/>
                      </a:lnTo>
                      <a:lnTo>
                        <a:pt x="38" y="80"/>
                      </a:lnTo>
                      <a:lnTo>
                        <a:pt x="32" y="82"/>
                      </a:lnTo>
                      <a:lnTo>
                        <a:pt x="32" y="82"/>
                      </a:lnTo>
                      <a:lnTo>
                        <a:pt x="26" y="80"/>
                      </a:lnTo>
                      <a:lnTo>
                        <a:pt x="22" y="78"/>
                      </a:lnTo>
                      <a:lnTo>
                        <a:pt x="22" y="78"/>
                      </a:lnTo>
                      <a:lnTo>
                        <a:pt x="18" y="76"/>
                      </a:lnTo>
                      <a:lnTo>
                        <a:pt x="18" y="70"/>
                      </a:lnTo>
                      <a:lnTo>
                        <a:pt x="18" y="70"/>
                      </a:lnTo>
                      <a:lnTo>
                        <a:pt x="18" y="66"/>
                      </a:lnTo>
                      <a:lnTo>
                        <a:pt x="18" y="66"/>
                      </a:lnTo>
                      <a:lnTo>
                        <a:pt x="20" y="62"/>
                      </a:lnTo>
                      <a:lnTo>
                        <a:pt x="20" y="62"/>
                      </a:lnTo>
                      <a:lnTo>
                        <a:pt x="26" y="58"/>
                      </a:lnTo>
                      <a:lnTo>
                        <a:pt x="26" y="58"/>
                      </a:lnTo>
                      <a:lnTo>
                        <a:pt x="30" y="54"/>
                      </a:lnTo>
                      <a:lnTo>
                        <a:pt x="30" y="54"/>
                      </a:lnTo>
                      <a:lnTo>
                        <a:pt x="38" y="58"/>
                      </a:lnTo>
                      <a:lnTo>
                        <a:pt x="38" y="58"/>
                      </a:lnTo>
                      <a:lnTo>
                        <a:pt x="42" y="62"/>
                      </a:lnTo>
                      <a:lnTo>
                        <a:pt x="42" y="62"/>
                      </a:lnTo>
                      <a:lnTo>
                        <a:pt x="44" y="66"/>
                      </a:lnTo>
                      <a:lnTo>
                        <a:pt x="44" y="66"/>
                      </a:lnTo>
                      <a:lnTo>
                        <a:pt x="46" y="70"/>
                      </a:lnTo>
                      <a:lnTo>
                        <a:pt x="46" y="70"/>
                      </a:lnTo>
                      <a:lnTo>
                        <a:pt x="44" y="76"/>
                      </a:lnTo>
                      <a:lnTo>
                        <a:pt x="42" y="78"/>
                      </a:lnTo>
                      <a:lnTo>
                        <a:pt x="4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 name="Line 71"/>
                <p:cNvSpPr>
                  <a:spLocks noChangeShapeType="1"/>
                </p:cNvSpPr>
                <p:nvPr/>
              </p:nvSpPr>
              <p:spPr bwMode="auto">
                <a:xfrm>
                  <a:off x="3171"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6" name="Freeform 72"/>
                <p:cNvSpPr>
                  <a:spLocks/>
                </p:cNvSpPr>
                <p:nvPr/>
              </p:nvSpPr>
              <p:spPr bwMode="auto">
                <a:xfrm>
                  <a:off x="3105" y="4345"/>
                  <a:ext cx="60" cy="94"/>
                </a:xfrm>
                <a:custGeom>
                  <a:avLst/>
                  <a:gdLst>
                    <a:gd name="T0" fmla="*/ 60 w 60"/>
                    <a:gd name="T1" fmla="*/ 82 h 94"/>
                    <a:gd name="T2" fmla="*/ 60 w 60"/>
                    <a:gd name="T3" fmla="*/ 80 h 94"/>
                    <a:gd name="T4" fmla="*/ 58 w 60"/>
                    <a:gd name="T5" fmla="*/ 80 h 94"/>
                    <a:gd name="T6" fmla="*/ 22 w 60"/>
                    <a:gd name="T7" fmla="*/ 78 h 94"/>
                    <a:gd name="T8" fmla="*/ 32 w 60"/>
                    <a:gd name="T9" fmla="*/ 68 h 94"/>
                    <a:gd name="T10" fmla="*/ 44 w 60"/>
                    <a:gd name="T11" fmla="*/ 54 h 94"/>
                    <a:gd name="T12" fmla="*/ 52 w 60"/>
                    <a:gd name="T13" fmla="*/ 42 h 94"/>
                    <a:gd name="T14" fmla="*/ 56 w 60"/>
                    <a:gd name="T15" fmla="*/ 34 h 94"/>
                    <a:gd name="T16" fmla="*/ 56 w 60"/>
                    <a:gd name="T17" fmla="*/ 24 h 94"/>
                    <a:gd name="T18" fmla="*/ 54 w 60"/>
                    <a:gd name="T19" fmla="*/ 16 h 94"/>
                    <a:gd name="T20" fmla="*/ 50 w 60"/>
                    <a:gd name="T21" fmla="*/ 8 h 94"/>
                    <a:gd name="T22" fmla="*/ 40 w 60"/>
                    <a:gd name="T23" fmla="*/ 2 h 94"/>
                    <a:gd name="T24" fmla="*/ 28 w 60"/>
                    <a:gd name="T25" fmla="*/ 0 h 94"/>
                    <a:gd name="T26" fmla="*/ 20 w 60"/>
                    <a:gd name="T27" fmla="*/ 2 h 94"/>
                    <a:gd name="T28" fmla="*/ 12 w 60"/>
                    <a:gd name="T29" fmla="*/ 4 h 94"/>
                    <a:gd name="T30" fmla="*/ 6 w 60"/>
                    <a:gd name="T31" fmla="*/ 6 h 94"/>
                    <a:gd name="T32" fmla="*/ 4 w 60"/>
                    <a:gd name="T33" fmla="*/ 8 h 94"/>
                    <a:gd name="T34" fmla="*/ 2 w 60"/>
                    <a:gd name="T35" fmla="*/ 10 h 94"/>
                    <a:gd name="T36" fmla="*/ 2 w 60"/>
                    <a:gd name="T37" fmla="*/ 12 h 94"/>
                    <a:gd name="T38" fmla="*/ 2 w 60"/>
                    <a:gd name="T39" fmla="*/ 14 h 94"/>
                    <a:gd name="T40" fmla="*/ 0 w 60"/>
                    <a:gd name="T41" fmla="*/ 16 h 94"/>
                    <a:gd name="T42" fmla="*/ 2 w 60"/>
                    <a:gd name="T43" fmla="*/ 20 h 94"/>
                    <a:gd name="T44" fmla="*/ 2 w 60"/>
                    <a:gd name="T45" fmla="*/ 22 h 94"/>
                    <a:gd name="T46" fmla="*/ 2 w 60"/>
                    <a:gd name="T47" fmla="*/ 24 h 94"/>
                    <a:gd name="T48" fmla="*/ 4 w 60"/>
                    <a:gd name="T49" fmla="*/ 24 h 94"/>
                    <a:gd name="T50" fmla="*/ 6 w 60"/>
                    <a:gd name="T51" fmla="*/ 24 h 94"/>
                    <a:gd name="T52" fmla="*/ 10 w 60"/>
                    <a:gd name="T53" fmla="*/ 22 h 94"/>
                    <a:gd name="T54" fmla="*/ 16 w 60"/>
                    <a:gd name="T55" fmla="*/ 18 h 94"/>
                    <a:gd name="T56" fmla="*/ 22 w 60"/>
                    <a:gd name="T57" fmla="*/ 18 h 94"/>
                    <a:gd name="T58" fmla="*/ 28 w 60"/>
                    <a:gd name="T59" fmla="*/ 18 h 94"/>
                    <a:gd name="T60" fmla="*/ 32 w 60"/>
                    <a:gd name="T61" fmla="*/ 20 h 94"/>
                    <a:gd name="T62" fmla="*/ 34 w 60"/>
                    <a:gd name="T63" fmla="*/ 24 h 94"/>
                    <a:gd name="T64" fmla="*/ 34 w 60"/>
                    <a:gd name="T65" fmla="*/ 28 h 94"/>
                    <a:gd name="T66" fmla="*/ 34 w 60"/>
                    <a:gd name="T67" fmla="*/ 34 h 94"/>
                    <a:gd name="T68" fmla="*/ 32 w 60"/>
                    <a:gd name="T69" fmla="*/ 40 h 94"/>
                    <a:gd name="T70" fmla="*/ 28 w 60"/>
                    <a:gd name="T71" fmla="*/ 48 h 94"/>
                    <a:gd name="T72" fmla="*/ 4 w 60"/>
                    <a:gd name="T73" fmla="*/ 74 h 94"/>
                    <a:gd name="T74" fmla="*/ 2 w 60"/>
                    <a:gd name="T75" fmla="*/ 76 h 94"/>
                    <a:gd name="T76" fmla="*/ 0 w 60"/>
                    <a:gd name="T77" fmla="*/ 78 h 94"/>
                    <a:gd name="T78" fmla="*/ 0 w 60"/>
                    <a:gd name="T79" fmla="*/ 82 h 94"/>
                    <a:gd name="T80" fmla="*/ 0 w 60"/>
                    <a:gd name="T81" fmla="*/ 86 h 94"/>
                    <a:gd name="T82" fmla="*/ 0 w 60"/>
                    <a:gd name="T83" fmla="*/ 90 h 94"/>
                    <a:gd name="T84" fmla="*/ 0 w 60"/>
                    <a:gd name="T85" fmla="*/ 92 h 94"/>
                    <a:gd name="T86" fmla="*/ 2 w 60"/>
                    <a:gd name="T87" fmla="*/ 94 h 94"/>
                    <a:gd name="T88" fmla="*/ 6 w 60"/>
                    <a:gd name="T89" fmla="*/ 94 h 94"/>
                    <a:gd name="T90" fmla="*/ 58 w 60"/>
                    <a:gd name="T91" fmla="*/ 94 h 94"/>
                    <a:gd name="T92" fmla="*/ 58 w 60"/>
                    <a:gd name="T93" fmla="*/ 94 h 94"/>
                    <a:gd name="T94" fmla="*/ 60 w 60"/>
                    <a:gd name="T95" fmla="*/ 92 h 94"/>
                    <a:gd name="T96" fmla="*/ 60 w 60"/>
                    <a:gd name="T97" fmla="*/ 90 h 94"/>
                    <a:gd name="T98" fmla="*/ 60 w 60"/>
                    <a:gd name="T99" fmla="*/ 86 h 94"/>
                    <a:gd name="T100" fmla="*/ 60 w 60"/>
                    <a:gd name="T101"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94">
                      <a:moveTo>
                        <a:pt x="60" y="82"/>
                      </a:moveTo>
                      <a:lnTo>
                        <a:pt x="60" y="82"/>
                      </a:lnTo>
                      <a:lnTo>
                        <a:pt x="60" y="80"/>
                      </a:lnTo>
                      <a:lnTo>
                        <a:pt x="60" y="80"/>
                      </a:lnTo>
                      <a:lnTo>
                        <a:pt x="58" y="80"/>
                      </a:lnTo>
                      <a:lnTo>
                        <a:pt x="58" y="80"/>
                      </a:lnTo>
                      <a:lnTo>
                        <a:pt x="58" y="78"/>
                      </a:lnTo>
                      <a:lnTo>
                        <a:pt x="22" y="78"/>
                      </a:lnTo>
                      <a:lnTo>
                        <a:pt x="32" y="68"/>
                      </a:lnTo>
                      <a:lnTo>
                        <a:pt x="32" y="68"/>
                      </a:lnTo>
                      <a:lnTo>
                        <a:pt x="44" y="54"/>
                      </a:lnTo>
                      <a:lnTo>
                        <a:pt x="44" y="54"/>
                      </a:lnTo>
                      <a:lnTo>
                        <a:pt x="52" y="42"/>
                      </a:lnTo>
                      <a:lnTo>
                        <a:pt x="52" y="42"/>
                      </a:lnTo>
                      <a:lnTo>
                        <a:pt x="56" y="34"/>
                      </a:lnTo>
                      <a:lnTo>
                        <a:pt x="56" y="34"/>
                      </a:lnTo>
                      <a:lnTo>
                        <a:pt x="56" y="24"/>
                      </a:lnTo>
                      <a:lnTo>
                        <a:pt x="56" y="24"/>
                      </a:lnTo>
                      <a:lnTo>
                        <a:pt x="54" y="16"/>
                      </a:lnTo>
                      <a:lnTo>
                        <a:pt x="54" y="16"/>
                      </a:lnTo>
                      <a:lnTo>
                        <a:pt x="50" y="8"/>
                      </a:lnTo>
                      <a:lnTo>
                        <a:pt x="50" y="8"/>
                      </a:lnTo>
                      <a:lnTo>
                        <a:pt x="40" y="2"/>
                      </a:lnTo>
                      <a:lnTo>
                        <a:pt x="40" y="2"/>
                      </a:lnTo>
                      <a:lnTo>
                        <a:pt x="28" y="0"/>
                      </a:lnTo>
                      <a:lnTo>
                        <a:pt x="28" y="0"/>
                      </a:lnTo>
                      <a:lnTo>
                        <a:pt x="20" y="2"/>
                      </a:lnTo>
                      <a:lnTo>
                        <a:pt x="20" y="2"/>
                      </a:lnTo>
                      <a:lnTo>
                        <a:pt x="12" y="4"/>
                      </a:lnTo>
                      <a:lnTo>
                        <a:pt x="12" y="4"/>
                      </a:lnTo>
                      <a:lnTo>
                        <a:pt x="6" y="6"/>
                      </a:lnTo>
                      <a:lnTo>
                        <a:pt x="6" y="6"/>
                      </a:lnTo>
                      <a:lnTo>
                        <a:pt x="4" y="8"/>
                      </a:lnTo>
                      <a:lnTo>
                        <a:pt x="4" y="8"/>
                      </a:lnTo>
                      <a:lnTo>
                        <a:pt x="2" y="10"/>
                      </a:lnTo>
                      <a:lnTo>
                        <a:pt x="2" y="10"/>
                      </a:lnTo>
                      <a:lnTo>
                        <a:pt x="2" y="12"/>
                      </a:lnTo>
                      <a:lnTo>
                        <a:pt x="2" y="12"/>
                      </a:lnTo>
                      <a:lnTo>
                        <a:pt x="2" y="14"/>
                      </a:lnTo>
                      <a:lnTo>
                        <a:pt x="2" y="14"/>
                      </a:lnTo>
                      <a:lnTo>
                        <a:pt x="0" y="16"/>
                      </a:lnTo>
                      <a:lnTo>
                        <a:pt x="0" y="16"/>
                      </a:lnTo>
                      <a:lnTo>
                        <a:pt x="2" y="20"/>
                      </a:lnTo>
                      <a:lnTo>
                        <a:pt x="2" y="20"/>
                      </a:lnTo>
                      <a:lnTo>
                        <a:pt x="2" y="22"/>
                      </a:lnTo>
                      <a:lnTo>
                        <a:pt x="2" y="22"/>
                      </a:lnTo>
                      <a:lnTo>
                        <a:pt x="2" y="24"/>
                      </a:lnTo>
                      <a:lnTo>
                        <a:pt x="2" y="24"/>
                      </a:lnTo>
                      <a:lnTo>
                        <a:pt x="4" y="24"/>
                      </a:lnTo>
                      <a:lnTo>
                        <a:pt x="4" y="24"/>
                      </a:lnTo>
                      <a:lnTo>
                        <a:pt x="6" y="24"/>
                      </a:lnTo>
                      <a:lnTo>
                        <a:pt x="6" y="24"/>
                      </a:lnTo>
                      <a:lnTo>
                        <a:pt x="10" y="22"/>
                      </a:lnTo>
                      <a:lnTo>
                        <a:pt x="10" y="22"/>
                      </a:lnTo>
                      <a:lnTo>
                        <a:pt x="16" y="18"/>
                      </a:lnTo>
                      <a:lnTo>
                        <a:pt x="16" y="18"/>
                      </a:lnTo>
                      <a:lnTo>
                        <a:pt x="22" y="18"/>
                      </a:lnTo>
                      <a:lnTo>
                        <a:pt x="22" y="18"/>
                      </a:lnTo>
                      <a:lnTo>
                        <a:pt x="28" y="18"/>
                      </a:lnTo>
                      <a:lnTo>
                        <a:pt x="28" y="18"/>
                      </a:lnTo>
                      <a:lnTo>
                        <a:pt x="32" y="20"/>
                      </a:lnTo>
                      <a:lnTo>
                        <a:pt x="32" y="20"/>
                      </a:lnTo>
                      <a:lnTo>
                        <a:pt x="34" y="24"/>
                      </a:lnTo>
                      <a:lnTo>
                        <a:pt x="34" y="24"/>
                      </a:lnTo>
                      <a:lnTo>
                        <a:pt x="34" y="28"/>
                      </a:lnTo>
                      <a:lnTo>
                        <a:pt x="34" y="28"/>
                      </a:lnTo>
                      <a:lnTo>
                        <a:pt x="34" y="34"/>
                      </a:lnTo>
                      <a:lnTo>
                        <a:pt x="34" y="34"/>
                      </a:lnTo>
                      <a:lnTo>
                        <a:pt x="32" y="40"/>
                      </a:lnTo>
                      <a:lnTo>
                        <a:pt x="32" y="40"/>
                      </a:lnTo>
                      <a:lnTo>
                        <a:pt x="28" y="48"/>
                      </a:lnTo>
                      <a:lnTo>
                        <a:pt x="28" y="48"/>
                      </a:lnTo>
                      <a:lnTo>
                        <a:pt x="20" y="56"/>
                      </a:lnTo>
                      <a:lnTo>
                        <a:pt x="4" y="74"/>
                      </a:lnTo>
                      <a:lnTo>
                        <a:pt x="4" y="74"/>
                      </a:lnTo>
                      <a:lnTo>
                        <a:pt x="2" y="76"/>
                      </a:lnTo>
                      <a:lnTo>
                        <a:pt x="2" y="76"/>
                      </a:lnTo>
                      <a:lnTo>
                        <a:pt x="0" y="78"/>
                      </a:lnTo>
                      <a:lnTo>
                        <a:pt x="0" y="78"/>
                      </a:lnTo>
                      <a:lnTo>
                        <a:pt x="0" y="82"/>
                      </a:lnTo>
                      <a:lnTo>
                        <a:pt x="0" y="82"/>
                      </a:lnTo>
                      <a:lnTo>
                        <a:pt x="0" y="86"/>
                      </a:lnTo>
                      <a:lnTo>
                        <a:pt x="0" y="86"/>
                      </a:lnTo>
                      <a:lnTo>
                        <a:pt x="0" y="90"/>
                      </a:lnTo>
                      <a:lnTo>
                        <a:pt x="0" y="90"/>
                      </a:lnTo>
                      <a:lnTo>
                        <a:pt x="0" y="92"/>
                      </a:lnTo>
                      <a:lnTo>
                        <a:pt x="0" y="92"/>
                      </a:lnTo>
                      <a:lnTo>
                        <a:pt x="2" y="94"/>
                      </a:lnTo>
                      <a:lnTo>
                        <a:pt x="2" y="94"/>
                      </a:lnTo>
                      <a:lnTo>
                        <a:pt x="6" y="94"/>
                      </a:lnTo>
                      <a:lnTo>
                        <a:pt x="58" y="94"/>
                      </a:lnTo>
                      <a:lnTo>
                        <a:pt x="58" y="94"/>
                      </a:lnTo>
                      <a:lnTo>
                        <a:pt x="58" y="94"/>
                      </a:lnTo>
                      <a:lnTo>
                        <a:pt x="58" y="94"/>
                      </a:lnTo>
                      <a:lnTo>
                        <a:pt x="60" y="92"/>
                      </a:lnTo>
                      <a:lnTo>
                        <a:pt x="60" y="92"/>
                      </a:lnTo>
                      <a:lnTo>
                        <a:pt x="60" y="90"/>
                      </a:lnTo>
                      <a:lnTo>
                        <a:pt x="60" y="90"/>
                      </a:lnTo>
                      <a:lnTo>
                        <a:pt x="60" y="86"/>
                      </a:lnTo>
                      <a:lnTo>
                        <a:pt x="60" y="86"/>
                      </a:lnTo>
                      <a:lnTo>
                        <a:pt x="60" y="82"/>
                      </a:lnTo>
                      <a:lnTo>
                        <a:pt x="6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7" name="Freeform 73"/>
                <p:cNvSpPr>
                  <a:spLocks noEditPoints="1"/>
                </p:cNvSpPr>
                <p:nvPr/>
              </p:nvSpPr>
              <p:spPr bwMode="auto">
                <a:xfrm>
                  <a:off x="3175" y="4347"/>
                  <a:ext cx="66" cy="92"/>
                </a:xfrm>
                <a:custGeom>
                  <a:avLst/>
                  <a:gdLst>
                    <a:gd name="T0" fmla="*/ 66 w 66"/>
                    <a:gd name="T1" fmla="*/ 60 h 92"/>
                    <a:gd name="T2" fmla="*/ 56 w 66"/>
                    <a:gd name="T3" fmla="*/ 58 h 92"/>
                    <a:gd name="T4" fmla="*/ 56 w 66"/>
                    <a:gd name="T5" fmla="*/ 4 h 92"/>
                    <a:gd name="T6" fmla="*/ 56 w 66"/>
                    <a:gd name="T7" fmla="*/ 2 h 92"/>
                    <a:gd name="T8" fmla="*/ 52 w 66"/>
                    <a:gd name="T9" fmla="*/ 0 h 92"/>
                    <a:gd name="T10" fmla="*/ 48 w 66"/>
                    <a:gd name="T11" fmla="*/ 0 h 92"/>
                    <a:gd name="T12" fmla="*/ 42 w 66"/>
                    <a:gd name="T13" fmla="*/ 0 h 92"/>
                    <a:gd name="T14" fmla="*/ 36 w 66"/>
                    <a:gd name="T15" fmla="*/ 0 h 92"/>
                    <a:gd name="T16" fmla="*/ 34 w 66"/>
                    <a:gd name="T17" fmla="*/ 0 h 92"/>
                    <a:gd name="T18" fmla="*/ 30 w 66"/>
                    <a:gd name="T19" fmla="*/ 2 h 92"/>
                    <a:gd name="T20" fmla="*/ 2 w 66"/>
                    <a:gd name="T21" fmla="*/ 52 h 92"/>
                    <a:gd name="T22" fmla="*/ 0 w 66"/>
                    <a:gd name="T23" fmla="*/ 56 h 92"/>
                    <a:gd name="T24" fmla="*/ 0 w 66"/>
                    <a:gd name="T25" fmla="*/ 58 h 92"/>
                    <a:gd name="T26" fmla="*/ 0 w 66"/>
                    <a:gd name="T27" fmla="*/ 60 h 92"/>
                    <a:gd name="T28" fmla="*/ 0 w 66"/>
                    <a:gd name="T29" fmla="*/ 64 h 92"/>
                    <a:gd name="T30" fmla="*/ 0 w 66"/>
                    <a:gd name="T31" fmla="*/ 68 h 92"/>
                    <a:gd name="T32" fmla="*/ 0 w 66"/>
                    <a:gd name="T33" fmla="*/ 72 h 92"/>
                    <a:gd name="T34" fmla="*/ 2 w 66"/>
                    <a:gd name="T35" fmla="*/ 72 h 92"/>
                    <a:gd name="T36" fmla="*/ 4 w 66"/>
                    <a:gd name="T37" fmla="*/ 72 h 92"/>
                    <a:gd name="T38" fmla="*/ 38 w 66"/>
                    <a:gd name="T39" fmla="*/ 90 h 92"/>
                    <a:gd name="T40" fmla="*/ 38 w 66"/>
                    <a:gd name="T41" fmla="*/ 90 h 92"/>
                    <a:gd name="T42" fmla="*/ 40 w 66"/>
                    <a:gd name="T43" fmla="*/ 92 h 92"/>
                    <a:gd name="T44" fmla="*/ 42 w 66"/>
                    <a:gd name="T45" fmla="*/ 92 h 92"/>
                    <a:gd name="T46" fmla="*/ 46 w 66"/>
                    <a:gd name="T47" fmla="*/ 92 h 92"/>
                    <a:gd name="T48" fmla="*/ 52 w 66"/>
                    <a:gd name="T49" fmla="*/ 92 h 92"/>
                    <a:gd name="T50" fmla="*/ 54 w 66"/>
                    <a:gd name="T51" fmla="*/ 92 h 92"/>
                    <a:gd name="T52" fmla="*/ 56 w 66"/>
                    <a:gd name="T53" fmla="*/ 90 h 92"/>
                    <a:gd name="T54" fmla="*/ 56 w 66"/>
                    <a:gd name="T55" fmla="*/ 90 h 92"/>
                    <a:gd name="T56" fmla="*/ 64 w 66"/>
                    <a:gd name="T57" fmla="*/ 72 h 92"/>
                    <a:gd name="T58" fmla="*/ 66 w 66"/>
                    <a:gd name="T59" fmla="*/ 70 h 92"/>
                    <a:gd name="T60" fmla="*/ 66 w 66"/>
                    <a:gd name="T61" fmla="*/ 66 h 92"/>
                    <a:gd name="T62" fmla="*/ 66 w 66"/>
                    <a:gd name="T63" fmla="*/ 60 h 92"/>
                    <a:gd name="T64" fmla="*/ 38 w 66"/>
                    <a:gd name="T65" fmla="*/ 58 h 92"/>
                    <a:gd name="T66" fmla="*/ 38 w 66"/>
                    <a:gd name="T67" fmla="*/ 16 h 92"/>
                    <a:gd name="T68" fmla="*/ 38 w 66"/>
                    <a:gd name="T6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92">
                      <a:moveTo>
                        <a:pt x="66" y="60"/>
                      </a:moveTo>
                      <a:lnTo>
                        <a:pt x="66" y="60"/>
                      </a:lnTo>
                      <a:lnTo>
                        <a:pt x="64" y="58"/>
                      </a:lnTo>
                      <a:lnTo>
                        <a:pt x="56" y="58"/>
                      </a:lnTo>
                      <a:lnTo>
                        <a:pt x="56" y="4"/>
                      </a:lnTo>
                      <a:lnTo>
                        <a:pt x="56" y="4"/>
                      </a:lnTo>
                      <a:lnTo>
                        <a:pt x="56" y="2"/>
                      </a:lnTo>
                      <a:lnTo>
                        <a:pt x="56" y="2"/>
                      </a:lnTo>
                      <a:lnTo>
                        <a:pt x="52" y="0"/>
                      </a:lnTo>
                      <a:lnTo>
                        <a:pt x="52" y="0"/>
                      </a:lnTo>
                      <a:lnTo>
                        <a:pt x="48" y="0"/>
                      </a:lnTo>
                      <a:lnTo>
                        <a:pt x="48" y="0"/>
                      </a:lnTo>
                      <a:lnTo>
                        <a:pt x="42" y="0"/>
                      </a:lnTo>
                      <a:lnTo>
                        <a:pt x="42" y="0"/>
                      </a:lnTo>
                      <a:lnTo>
                        <a:pt x="36" y="0"/>
                      </a:lnTo>
                      <a:lnTo>
                        <a:pt x="36" y="0"/>
                      </a:lnTo>
                      <a:lnTo>
                        <a:pt x="34" y="0"/>
                      </a:lnTo>
                      <a:lnTo>
                        <a:pt x="34" y="0"/>
                      </a:lnTo>
                      <a:lnTo>
                        <a:pt x="30" y="2"/>
                      </a:lnTo>
                      <a:lnTo>
                        <a:pt x="30" y="2"/>
                      </a:lnTo>
                      <a:lnTo>
                        <a:pt x="30" y="2"/>
                      </a:lnTo>
                      <a:lnTo>
                        <a:pt x="2" y="52"/>
                      </a:lnTo>
                      <a:lnTo>
                        <a:pt x="2" y="52"/>
                      </a:lnTo>
                      <a:lnTo>
                        <a:pt x="0" y="56"/>
                      </a:lnTo>
                      <a:lnTo>
                        <a:pt x="0" y="56"/>
                      </a:lnTo>
                      <a:lnTo>
                        <a:pt x="0" y="58"/>
                      </a:lnTo>
                      <a:lnTo>
                        <a:pt x="0" y="58"/>
                      </a:lnTo>
                      <a:lnTo>
                        <a:pt x="0" y="60"/>
                      </a:lnTo>
                      <a:lnTo>
                        <a:pt x="0" y="60"/>
                      </a:lnTo>
                      <a:lnTo>
                        <a:pt x="0" y="64"/>
                      </a:lnTo>
                      <a:lnTo>
                        <a:pt x="0" y="64"/>
                      </a:lnTo>
                      <a:lnTo>
                        <a:pt x="0" y="68"/>
                      </a:lnTo>
                      <a:lnTo>
                        <a:pt x="0" y="68"/>
                      </a:lnTo>
                      <a:lnTo>
                        <a:pt x="0" y="72"/>
                      </a:lnTo>
                      <a:lnTo>
                        <a:pt x="0" y="72"/>
                      </a:lnTo>
                      <a:lnTo>
                        <a:pt x="2" y="72"/>
                      </a:lnTo>
                      <a:lnTo>
                        <a:pt x="2" y="72"/>
                      </a:lnTo>
                      <a:lnTo>
                        <a:pt x="4" y="72"/>
                      </a:lnTo>
                      <a:lnTo>
                        <a:pt x="38" y="72"/>
                      </a:lnTo>
                      <a:lnTo>
                        <a:pt x="38" y="90"/>
                      </a:lnTo>
                      <a:lnTo>
                        <a:pt x="38" y="90"/>
                      </a:lnTo>
                      <a:lnTo>
                        <a:pt x="38" y="90"/>
                      </a:lnTo>
                      <a:lnTo>
                        <a:pt x="38" y="90"/>
                      </a:lnTo>
                      <a:lnTo>
                        <a:pt x="40" y="92"/>
                      </a:lnTo>
                      <a:lnTo>
                        <a:pt x="40" y="92"/>
                      </a:lnTo>
                      <a:lnTo>
                        <a:pt x="42" y="92"/>
                      </a:lnTo>
                      <a:lnTo>
                        <a:pt x="42" y="92"/>
                      </a:lnTo>
                      <a:lnTo>
                        <a:pt x="46" y="92"/>
                      </a:lnTo>
                      <a:lnTo>
                        <a:pt x="46" y="92"/>
                      </a:lnTo>
                      <a:lnTo>
                        <a:pt x="52" y="92"/>
                      </a:lnTo>
                      <a:lnTo>
                        <a:pt x="52" y="92"/>
                      </a:lnTo>
                      <a:lnTo>
                        <a:pt x="54" y="92"/>
                      </a:lnTo>
                      <a:lnTo>
                        <a:pt x="54" y="92"/>
                      </a:lnTo>
                      <a:lnTo>
                        <a:pt x="56" y="90"/>
                      </a:lnTo>
                      <a:lnTo>
                        <a:pt x="56" y="90"/>
                      </a:lnTo>
                      <a:lnTo>
                        <a:pt x="56" y="90"/>
                      </a:lnTo>
                      <a:lnTo>
                        <a:pt x="56" y="72"/>
                      </a:lnTo>
                      <a:lnTo>
                        <a:pt x="64" y="72"/>
                      </a:lnTo>
                      <a:lnTo>
                        <a:pt x="64" y="72"/>
                      </a:lnTo>
                      <a:lnTo>
                        <a:pt x="66" y="70"/>
                      </a:lnTo>
                      <a:lnTo>
                        <a:pt x="66" y="70"/>
                      </a:lnTo>
                      <a:lnTo>
                        <a:pt x="66" y="66"/>
                      </a:lnTo>
                      <a:lnTo>
                        <a:pt x="66" y="66"/>
                      </a:lnTo>
                      <a:lnTo>
                        <a:pt x="66" y="60"/>
                      </a:lnTo>
                      <a:lnTo>
                        <a:pt x="66" y="60"/>
                      </a:lnTo>
                      <a:close/>
                      <a:moveTo>
                        <a:pt x="38" y="58"/>
                      </a:moveTo>
                      <a:lnTo>
                        <a:pt x="14" y="58"/>
                      </a:lnTo>
                      <a:lnTo>
                        <a:pt x="38" y="16"/>
                      </a:lnTo>
                      <a:lnTo>
                        <a:pt x="38" y="16"/>
                      </a:lnTo>
                      <a:lnTo>
                        <a:pt x="38" y="58"/>
                      </a:lnTo>
                      <a:lnTo>
                        <a:pt x="3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8" name="Line 74"/>
                <p:cNvSpPr>
                  <a:spLocks noChangeShapeType="1"/>
                </p:cNvSpPr>
                <p:nvPr/>
              </p:nvSpPr>
              <p:spPr bwMode="auto">
                <a:xfrm>
                  <a:off x="3521"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9" name="Freeform 75"/>
                <p:cNvSpPr>
                  <a:spLocks/>
                </p:cNvSpPr>
                <p:nvPr/>
              </p:nvSpPr>
              <p:spPr bwMode="auto">
                <a:xfrm>
                  <a:off x="3455" y="4345"/>
                  <a:ext cx="60" cy="96"/>
                </a:xfrm>
                <a:custGeom>
                  <a:avLst/>
                  <a:gdLst>
                    <a:gd name="T0" fmla="*/ 54 w 60"/>
                    <a:gd name="T1" fmla="*/ 52 h 96"/>
                    <a:gd name="T2" fmla="*/ 48 w 60"/>
                    <a:gd name="T3" fmla="*/ 48 h 96"/>
                    <a:gd name="T4" fmla="*/ 40 w 60"/>
                    <a:gd name="T5" fmla="*/ 46 h 96"/>
                    <a:gd name="T6" fmla="*/ 52 w 60"/>
                    <a:gd name="T7" fmla="*/ 38 h 96"/>
                    <a:gd name="T8" fmla="*/ 54 w 60"/>
                    <a:gd name="T9" fmla="*/ 32 h 96"/>
                    <a:gd name="T10" fmla="*/ 54 w 60"/>
                    <a:gd name="T11" fmla="*/ 14 h 96"/>
                    <a:gd name="T12" fmla="*/ 48 w 60"/>
                    <a:gd name="T13" fmla="*/ 6 h 96"/>
                    <a:gd name="T14" fmla="*/ 28 w 60"/>
                    <a:gd name="T15" fmla="*/ 0 h 96"/>
                    <a:gd name="T16" fmla="*/ 18 w 60"/>
                    <a:gd name="T17" fmla="*/ 2 h 96"/>
                    <a:gd name="T18" fmla="*/ 6 w 60"/>
                    <a:gd name="T19" fmla="*/ 6 h 96"/>
                    <a:gd name="T20" fmla="*/ 2 w 60"/>
                    <a:gd name="T21" fmla="*/ 8 h 96"/>
                    <a:gd name="T22" fmla="*/ 2 w 60"/>
                    <a:gd name="T23" fmla="*/ 12 h 96"/>
                    <a:gd name="T24" fmla="*/ 2 w 60"/>
                    <a:gd name="T25" fmla="*/ 14 h 96"/>
                    <a:gd name="T26" fmla="*/ 2 w 60"/>
                    <a:gd name="T27" fmla="*/ 20 h 96"/>
                    <a:gd name="T28" fmla="*/ 2 w 60"/>
                    <a:gd name="T29" fmla="*/ 22 h 96"/>
                    <a:gd name="T30" fmla="*/ 4 w 60"/>
                    <a:gd name="T31" fmla="*/ 22 h 96"/>
                    <a:gd name="T32" fmla="*/ 6 w 60"/>
                    <a:gd name="T33" fmla="*/ 22 h 96"/>
                    <a:gd name="T34" fmla="*/ 16 w 60"/>
                    <a:gd name="T35" fmla="*/ 16 h 96"/>
                    <a:gd name="T36" fmla="*/ 24 w 60"/>
                    <a:gd name="T37" fmla="*/ 16 h 96"/>
                    <a:gd name="T38" fmla="*/ 32 w 60"/>
                    <a:gd name="T39" fmla="*/ 18 h 96"/>
                    <a:gd name="T40" fmla="*/ 34 w 60"/>
                    <a:gd name="T41" fmla="*/ 22 h 96"/>
                    <a:gd name="T42" fmla="*/ 34 w 60"/>
                    <a:gd name="T43" fmla="*/ 32 h 96"/>
                    <a:gd name="T44" fmla="*/ 32 w 60"/>
                    <a:gd name="T45" fmla="*/ 36 h 96"/>
                    <a:gd name="T46" fmla="*/ 18 w 60"/>
                    <a:gd name="T47" fmla="*/ 40 h 96"/>
                    <a:gd name="T48" fmla="*/ 10 w 60"/>
                    <a:gd name="T49" fmla="*/ 40 h 96"/>
                    <a:gd name="T50" fmla="*/ 8 w 60"/>
                    <a:gd name="T51" fmla="*/ 42 h 96"/>
                    <a:gd name="T52" fmla="*/ 8 w 60"/>
                    <a:gd name="T53" fmla="*/ 46 h 96"/>
                    <a:gd name="T54" fmla="*/ 8 w 60"/>
                    <a:gd name="T55" fmla="*/ 50 h 96"/>
                    <a:gd name="T56" fmla="*/ 10 w 60"/>
                    <a:gd name="T57" fmla="*/ 54 h 96"/>
                    <a:gd name="T58" fmla="*/ 18 w 60"/>
                    <a:gd name="T59" fmla="*/ 54 h 96"/>
                    <a:gd name="T60" fmla="*/ 28 w 60"/>
                    <a:gd name="T61" fmla="*/ 54 h 96"/>
                    <a:gd name="T62" fmla="*/ 38 w 60"/>
                    <a:gd name="T63" fmla="*/ 62 h 96"/>
                    <a:gd name="T64" fmla="*/ 38 w 60"/>
                    <a:gd name="T65" fmla="*/ 68 h 96"/>
                    <a:gd name="T66" fmla="*/ 34 w 60"/>
                    <a:gd name="T67" fmla="*/ 76 h 96"/>
                    <a:gd name="T68" fmla="*/ 30 w 60"/>
                    <a:gd name="T69" fmla="*/ 80 h 96"/>
                    <a:gd name="T70" fmla="*/ 14 w 60"/>
                    <a:gd name="T71" fmla="*/ 80 h 96"/>
                    <a:gd name="T72" fmla="*/ 8 w 60"/>
                    <a:gd name="T73" fmla="*/ 78 h 96"/>
                    <a:gd name="T74" fmla="*/ 2 w 60"/>
                    <a:gd name="T75" fmla="*/ 74 h 96"/>
                    <a:gd name="T76" fmla="*/ 0 w 60"/>
                    <a:gd name="T77" fmla="*/ 76 h 96"/>
                    <a:gd name="T78" fmla="*/ 0 w 60"/>
                    <a:gd name="T79" fmla="*/ 84 h 96"/>
                    <a:gd name="T80" fmla="*/ 0 w 60"/>
                    <a:gd name="T81" fmla="*/ 86 h 96"/>
                    <a:gd name="T82" fmla="*/ 2 w 60"/>
                    <a:gd name="T83" fmla="*/ 90 h 96"/>
                    <a:gd name="T84" fmla="*/ 4 w 60"/>
                    <a:gd name="T85" fmla="*/ 90 h 96"/>
                    <a:gd name="T86" fmla="*/ 16 w 60"/>
                    <a:gd name="T87" fmla="*/ 94 h 96"/>
                    <a:gd name="T88" fmla="*/ 24 w 60"/>
                    <a:gd name="T89" fmla="*/ 96 h 96"/>
                    <a:gd name="T90" fmla="*/ 50 w 60"/>
                    <a:gd name="T91" fmla="*/ 88 h 96"/>
                    <a:gd name="T92" fmla="*/ 58 w 60"/>
                    <a:gd name="T93" fmla="*/ 80 h 96"/>
                    <a:gd name="T94" fmla="*/ 60 w 60"/>
                    <a:gd name="T95" fmla="*/ 66 h 96"/>
                    <a:gd name="T96" fmla="*/ 58 w 60"/>
                    <a:gd name="T9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96">
                      <a:moveTo>
                        <a:pt x="58" y="60"/>
                      </a:moveTo>
                      <a:lnTo>
                        <a:pt x="58" y="60"/>
                      </a:lnTo>
                      <a:lnTo>
                        <a:pt x="54" y="52"/>
                      </a:lnTo>
                      <a:lnTo>
                        <a:pt x="54" y="52"/>
                      </a:lnTo>
                      <a:lnTo>
                        <a:pt x="48" y="48"/>
                      </a:lnTo>
                      <a:lnTo>
                        <a:pt x="48" y="48"/>
                      </a:lnTo>
                      <a:lnTo>
                        <a:pt x="40" y="46"/>
                      </a:lnTo>
                      <a:lnTo>
                        <a:pt x="40" y="46"/>
                      </a:lnTo>
                      <a:lnTo>
                        <a:pt x="40" y="46"/>
                      </a:lnTo>
                      <a:lnTo>
                        <a:pt x="46" y="42"/>
                      </a:lnTo>
                      <a:lnTo>
                        <a:pt x="46" y="42"/>
                      </a:lnTo>
                      <a:lnTo>
                        <a:pt x="52" y="38"/>
                      </a:lnTo>
                      <a:lnTo>
                        <a:pt x="52" y="38"/>
                      </a:lnTo>
                      <a:lnTo>
                        <a:pt x="54" y="32"/>
                      </a:lnTo>
                      <a:lnTo>
                        <a:pt x="54" y="32"/>
                      </a:lnTo>
                      <a:lnTo>
                        <a:pt x="56" y="24"/>
                      </a:lnTo>
                      <a:lnTo>
                        <a:pt x="56" y="24"/>
                      </a:lnTo>
                      <a:lnTo>
                        <a:pt x="54" y="14"/>
                      </a:lnTo>
                      <a:lnTo>
                        <a:pt x="54" y="14"/>
                      </a:lnTo>
                      <a:lnTo>
                        <a:pt x="48" y="6"/>
                      </a:lnTo>
                      <a:lnTo>
                        <a:pt x="48" y="6"/>
                      </a:lnTo>
                      <a:lnTo>
                        <a:pt x="40" y="2"/>
                      </a:lnTo>
                      <a:lnTo>
                        <a:pt x="40" y="2"/>
                      </a:lnTo>
                      <a:lnTo>
                        <a:pt x="28" y="0"/>
                      </a:lnTo>
                      <a:lnTo>
                        <a:pt x="28" y="0"/>
                      </a:lnTo>
                      <a:lnTo>
                        <a:pt x="18" y="2"/>
                      </a:lnTo>
                      <a:lnTo>
                        <a:pt x="18" y="2"/>
                      </a:lnTo>
                      <a:lnTo>
                        <a:pt x="12" y="4"/>
                      </a:lnTo>
                      <a:lnTo>
                        <a:pt x="12" y="4"/>
                      </a:lnTo>
                      <a:lnTo>
                        <a:pt x="6" y="6"/>
                      </a:lnTo>
                      <a:lnTo>
                        <a:pt x="6" y="6"/>
                      </a:lnTo>
                      <a:lnTo>
                        <a:pt x="2" y="8"/>
                      </a:lnTo>
                      <a:lnTo>
                        <a:pt x="2" y="8"/>
                      </a:lnTo>
                      <a:lnTo>
                        <a:pt x="2" y="10"/>
                      </a:lnTo>
                      <a:lnTo>
                        <a:pt x="2" y="10"/>
                      </a:lnTo>
                      <a:lnTo>
                        <a:pt x="2" y="12"/>
                      </a:lnTo>
                      <a:lnTo>
                        <a:pt x="2" y="12"/>
                      </a:lnTo>
                      <a:lnTo>
                        <a:pt x="2" y="14"/>
                      </a:lnTo>
                      <a:lnTo>
                        <a:pt x="2" y="14"/>
                      </a:lnTo>
                      <a:lnTo>
                        <a:pt x="2" y="16"/>
                      </a:lnTo>
                      <a:lnTo>
                        <a:pt x="2" y="16"/>
                      </a:lnTo>
                      <a:lnTo>
                        <a:pt x="2" y="20"/>
                      </a:lnTo>
                      <a:lnTo>
                        <a:pt x="2" y="20"/>
                      </a:lnTo>
                      <a:lnTo>
                        <a:pt x="2" y="22"/>
                      </a:lnTo>
                      <a:lnTo>
                        <a:pt x="2" y="22"/>
                      </a:lnTo>
                      <a:lnTo>
                        <a:pt x="2" y="22"/>
                      </a:lnTo>
                      <a:lnTo>
                        <a:pt x="2" y="22"/>
                      </a:lnTo>
                      <a:lnTo>
                        <a:pt x="4" y="22"/>
                      </a:lnTo>
                      <a:lnTo>
                        <a:pt x="4" y="22"/>
                      </a:lnTo>
                      <a:lnTo>
                        <a:pt x="6" y="22"/>
                      </a:lnTo>
                      <a:lnTo>
                        <a:pt x="6" y="22"/>
                      </a:lnTo>
                      <a:lnTo>
                        <a:pt x="10" y="20"/>
                      </a:lnTo>
                      <a:lnTo>
                        <a:pt x="10" y="20"/>
                      </a:lnTo>
                      <a:lnTo>
                        <a:pt x="16" y="16"/>
                      </a:lnTo>
                      <a:lnTo>
                        <a:pt x="16" y="16"/>
                      </a:lnTo>
                      <a:lnTo>
                        <a:pt x="24" y="16"/>
                      </a:lnTo>
                      <a:lnTo>
                        <a:pt x="24" y="16"/>
                      </a:lnTo>
                      <a:lnTo>
                        <a:pt x="28" y="16"/>
                      </a:lnTo>
                      <a:lnTo>
                        <a:pt x="28" y="16"/>
                      </a:lnTo>
                      <a:lnTo>
                        <a:pt x="32" y="18"/>
                      </a:lnTo>
                      <a:lnTo>
                        <a:pt x="32" y="18"/>
                      </a:lnTo>
                      <a:lnTo>
                        <a:pt x="34" y="22"/>
                      </a:lnTo>
                      <a:lnTo>
                        <a:pt x="34" y="22"/>
                      </a:lnTo>
                      <a:lnTo>
                        <a:pt x="36" y="26"/>
                      </a:lnTo>
                      <a:lnTo>
                        <a:pt x="36" y="26"/>
                      </a:lnTo>
                      <a:lnTo>
                        <a:pt x="34" y="32"/>
                      </a:lnTo>
                      <a:lnTo>
                        <a:pt x="34" y="32"/>
                      </a:lnTo>
                      <a:lnTo>
                        <a:pt x="32" y="36"/>
                      </a:lnTo>
                      <a:lnTo>
                        <a:pt x="32" y="36"/>
                      </a:lnTo>
                      <a:lnTo>
                        <a:pt x="26" y="40"/>
                      </a:lnTo>
                      <a:lnTo>
                        <a:pt x="26" y="40"/>
                      </a:lnTo>
                      <a:lnTo>
                        <a:pt x="18" y="40"/>
                      </a:lnTo>
                      <a:lnTo>
                        <a:pt x="10" y="40"/>
                      </a:lnTo>
                      <a:lnTo>
                        <a:pt x="10" y="40"/>
                      </a:lnTo>
                      <a:lnTo>
                        <a:pt x="10" y="40"/>
                      </a:lnTo>
                      <a:lnTo>
                        <a:pt x="10" y="40"/>
                      </a:lnTo>
                      <a:lnTo>
                        <a:pt x="8" y="42"/>
                      </a:lnTo>
                      <a:lnTo>
                        <a:pt x="8" y="42"/>
                      </a:lnTo>
                      <a:lnTo>
                        <a:pt x="8" y="44"/>
                      </a:lnTo>
                      <a:lnTo>
                        <a:pt x="8" y="44"/>
                      </a:lnTo>
                      <a:lnTo>
                        <a:pt x="8" y="46"/>
                      </a:lnTo>
                      <a:lnTo>
                        <a:pt x="8" y="46"/>
                      </a:lnTo>
                      <a:lnTo>
                        <a:pt x="8" y="50"/>
                      </a:lnTo>
                      <a:lnTo>
                        <a:pt x="8" y="50"/>
                      </a:lnTo>
                      <a:lnTo>
                        <a:pt x="8" y="52"/>
                      </a:lnTo>
                      <a:lnTo>
                        <a:pt x="8" y="52"/>
                      </a:lnTo>
                      <a:lnTo>
                        <a:pt x="10" y="54"/>
                      </a:lnTo>
                      <a:lnTo>
                        <a:pt x="10" y="54"/>
                      </a:lnTo>
                      <a:lnTo>
                        <a:pt x="10" y="54"/>
                      </a:lnTo>
                      <a:lnTo>
                        <a:pt x="18" y="54"/>
                      </a:lnTo>
                      <a:lnTo>
                        <a:pt x="18" y="54"/>
                      </a:lnTo>
                      <a:lnTo>
                        <a:pt x="28" y="54"/>
                      </a:lnTo>
                      <a:lnTo>
                        <a:pt x="28" y="54"/>
                      </a:lnTo>
                      <a:lnTo>
                        <a:pt x="34" y="58"/>
                      </a:lnTo>
                      <a:lnTo>
                        <a:pt x="34" y="58"/>
                      </a:lnTo>
                      <a:lnTo>
                        <a:pt x="38" y="62"/>
                      </a:lnTo>
                      <a:lnTo>
                        <a:pt x="38" y="62"/>
                      </a:lnTo>
                      <a:lnTo>
                        <a:pt x="38" y="68"/>
                      </a:lnTo>
                      <a:lnTo>
                        <a:pt x="38" y="68"/>
                      </a:lnTo>
                      <a:lnTo>
                        <a:pt x="38" y="72"/>
                      </a:lnTo>
                      <a:lnTo>
                        <a:pt x="38" y="72"/>
                      </a:lnTo>
                      <a:lnTo>
                        <a:pt x="34" y="76"/>
                      </a:lnTo>
                      <a:lnTo>
                        <a:pt x="34" y="76"/>
                      </a:lnTo>
                      <a:lnTo>
                        <a:pt x="30" y="80"/>
                      </a:lnTo>
                      <a:lnTo>
                        <a:pt x="30" y="80"/>
                      </a:lnTo>
                      <a:lnTo>
                        <a:pt x="22" y="80"/>
                      </a:lnTo>
                      <a:lnTo>
                        <a:pt x="22" y="80"/>
                      </a:lnTo>
                      <a:lnTo>
                        <a:pt x="14" y="80"/>
                      </a:lnTo>
                      <a:lnTo>
                        <a:pt x="14" y="80"/>
                      </a:lnTo>
                      <a:lnTo>
                        <a:pt x="8" y="78"/>
                      </a:lnTo>
                      <a:lnTo>
                        <a:pt x="8" y="78"/>
                      </a:lnTo>
                      <a:lnTo>
                        <a:pt x="4" y="76"/>
                      </a:lnTo>
                      <a:lnTo>
                        <a:pt x="4" y="76"/>
                      </a:lnTo>
                      <a:lnTo>
                        <a:pt x="2" y="74"/>
                      </a:lnTo>
                      <a:lnTo>
                        <a:pt x="2" y="74"/>
                      </a:lnTo>
                      <a:lnTo>
                        <a:pt x="0" y="76"/>
                      </a:lnTo>
                      <a:lnTo>
                        <a:pt x="0" y="76"/>
                      </a:lnTo>
                      <a:lnTo>
                        <a:pt x="0" y="80"/>
                      </a:lnTo>
                      <a:lnTo>
                        <a:pt x="0" y="80"/>
                      </a:lnTo>
                      <a:lnTo>
                        <a:pt x="0" y="84"/>
                      </a:lnTo>
                      <a:lnTo>
                        <a:pt x="0" y="84"/>
                      </a:lnTo>
                      <a:lnTo>
                        <a:pt x="0" y="86"/>
                      </a:lnTo>
                      <a:lnTo>
                        <a:pt x="0" y="86"/>
                      </a:lnTo>
                      <a:lnTo>
                        <a:pt x="0" y="88"/>
                      </a:lnTo>
                      <a:lnTo>
                        <a:pt x="0" y="88"/>
                      </a:lnTo>
                      <a:lnTo>
                        <a:pt x="2" y="90"/>
                      </a:lnTo>
                      <a:lnTo>
                        <a:pt x="2" y="90"/>
                      </a:lnTo>
                      <a:lnTo>
                        <a:pt x="4" y="90"/>
                      </a:lnTo>
                      <a:lnTo>
                        <a:pt x="4" y="90"/>
                      </a:lnTo>
                      <a:lnTo>
                        <a:pt x="8" y="92"/>
                      </a:lnTo>
                      <a:lnTo>
                        <a:pt x="8" y="92"/>
                      </a:lnTo>
                      <a:lnTo>
                        <a:pt x="16" y="94"/>
                      </a:lnTo>
                      <a:lnTo>
                        <a:pt x="16" y="94"/>
                      </a:lnTo>
                      <a:lnTo>
                        <a:pt x="24" y="96"/>
                      </a:lnTo>
                      <a:lnTo>
                        <a:pt x="24" y="96"/>
                      </a:lnTo>
                      <a:lnTo>
                        <a:pt x="38" y="94"/>
                      </a:lnTo>
                      <a:lnTo>
                        <a:pt x="38" y="94"/>
                      </a:lnTo>
                      <a:lnTo>
                        <a:pt x="50" y="88"/>
                      </a:lnTo>
                      <a:lnTo>
                        <a:pt x="50" y="88"/>
                      </a:lnTo>
                      <a:lnTo>
                        <a:pt x="54" y="84"/>
                      </a:lnTo>
                      <a:lnTo>
                        <a:pt x="58" y="80"/>
                      </a:lnTo>
                      <a:lnTo>
                        <a:pt x="58" y="80"/>
                      </a:lnTo>
                      <a:lnTo>
                        <a:pt x="60" y="74"/>
                      </a:lnTo>
                      <a:lnTo>
                        <a:pt x="60" y="66"/>
                      </a:lnTo>
                      <a:lnTo>
                        <a:pt x="60" y="66"/>
                      </a:lnTo>
                      <a:lnTo>
                        <a:pt x="58" y="60"/>
                      </a:lnTo>
                      <a:lnTo>
                        <a:pt x="58"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0" name="Freeform 76"/>
                <p:cNvSpPr>
                  <a:spLocks noEditPoints="1"/>
                </p:cNvSpPr>
                <p:nvPr/>
              </p:nvSpPr>
              <p:spPr bwMode="auto">
                <a:xfrm>
                  <a:off x="3525" y="4345"/>
                  <a:ext cx="66" cy="96"/>
                </a:xfrm>
                <a:custGeom>
                  <a:avLst/>
                  <a:gdLst>
                    <a:gd name="T0" fmla="*/ 64 w 66"/>
                    <a:gd name="T1" fmla="*/ 28 h 96"/>
                    <a:gd name="T2" fmla="*/ 60 w 66"/>
                    <a:gd name="T3" fmla="*/ 14 h 96"/>
                    <a:gd name="T4" fmla="*/ 54 w 66"/>
                    <a:gd name="T5" fmla="*/ 8 h 96"/>
                    <a:gd name="T6" fmla="*/ 50 w 66"/>
                    <a:gd name="T7" fmla="*/ 4 h 96"/>
                    <a:gd name="T8" fmla="*/ 34 w 66"/>
                    <a:gd name="T9" fmla="*/ 0 h 96"/>
                    <a:gd name="T10" fmla="*/ 26 w 66"/>
                    <a:gd name="T11" fmla="*/ 2 h 96"/>
                    <a:gd name="T12" fmla="*/ 18 w 66"/>
                    <a:gd name="T13" fmla="*/ 4 h 96"/>
                    <a:gd name="T14" fmla="*/ 8 w 66"/>
                    <a:gd name="T15" fmla="*/ 14 h 96"/>
                    <a:gd name="T16" fmla="*/ 4 w 66"/>
                    <a:gd name="T17" fmla="*/ 20 h 96"/>
                    <a:gd name="T18" fmla="*/ 2 w 66"/>
                    <a:gd name="T19" fmla="*/ 28 h 96"/>
                    <a:gd name="T20" fmla="*/ 0 w 66"/>
                    <a:gd name="T21" fmla="*/ 48 h 96"/>
                    <a:gd name="T22" fmla="*/ 2 w 66"/>
                    <a:gd name="T23" fmla="*/ 68 h 96"/>
                    <a:gd name="T24" fmla="*/ 6 w 66"/>
                    <a:gd name="T25" fmla="*/ 82 h 96"/>
                    <a:gd name="T26" fmla="*/ 12 w 66"/>
                    <a:gd name="T27" fmla="*/ 88 h 96"/>
                    <a:gd name="T28" fmla="*/ 16 w 66"/>
                    <a:gd name="T29" fmla="*/ 92 h 96"/>
                    <a:gd name="T30" fmla="*/ 32 w 66"/>
                    <a:gd name="T31" fmla="*/ 96 h 96"/>
                    <a:gd name="T32" fmla="*/ 40 w 66"/>
                    <a:gd name="T33" fmla="*/ 94 h 96"/>
                    <a:gd name="T34" fmla="*/ 48 w 66"/>
                    <a:gd name="T35" fmla="*/ 92 h 96"/>
                    <a:gd name="T36" fmla="*/ 58 w 66"/>
                    <a:gd name="T37" fmla="*/ 82 h 96"/>
                    <a:gd name="T38" fmla="*/ 62 w 66"/>
                    <a:gd name="T39" fmla="*/ 76 h 96"/>
                    <a:gd name="T40" fmla="*/ 64 w 66"/>
                    <a:gd name="T41" fmla="*/ 68 h 96"/>
                    <a:gd name="T42" fmla="*/ 66 w 66"/>
                    <a:gd name="T43" fmla="*/ 48 h 96"/>
                    <a:gd name="T44" fmla="*/ 64 w 66"/>
                    <a:gd name="T45" fmla="*/ 28 h 96"/>
                    <a:gd name="T46" fmla="*/ 46 w 66"/>
                    <a:gd name="T47" fmla="*/ 58 h 96"/>
                    <a:gd name="T48" fmla="*/ 46 w 66"/>
                    <a:gd name="T49" fmla="*/ 66 h 96"/>
                    <a:gd name="T50" fmla="*/ 44 w 66"/>
                    <a:gd name="T51" fmla="*/ 72 h 96"/>
                    <a:gd name="T52" fmla="*/ 42 w 66"/>
                    <a:gd name="T53" fmla="*/ 76 h 96"/>
                    <a:gd name="T54" fmla="*/ 38 w 66"/>
                    <a:gd name="T55" fmla="*/ 80 h 96"/>
                    <a:gd name="T56" fmla="*/ 32 w 66"/>
                    <a:gd name="T57" fmla="*/ 80 h 96"/>
                    <a:gd name="T58" fmla="*/ 26 w 66"/>
                    <a:gd name="T59" fmla="*/ 78 h 96"/>
                    <a:gd name="T60" fmla="*/ 22 w 66"/>
                    <a:gd name="T61" fmla="*/ 74 h 96"/>
                    <a:gd name="T62" fmla="*/ 20 w 66"/>
                    <a:gd name="T63" fmla="*/ 64 h 96"/>
                    <a:gd name="T64" fmla="*/ 20 w 66"/>
                    <a:gd name="T65" fmla="*/ 48 h 96"/>
                    <a:gd name="T66" fmla="*/ 20 w 66"/>
                    <a:gd name="T67" fmla="*/ 34 h 96"/>
                    <a:gd name="T68" fmla="*/ 22 w 66"/>
                    <a:gd name="T69" fmla="*/ 24 h 96"/>
                    <a:gd name="T70" fmla="*/ 26 w 66"/>
                    <a:gd name="T71" fmla="*/ 18 h 96"/>
                    <a:gd name="T72" fmla="*/ 34 w 66"/>
                    <a:gd name="T73" fmla="*/ 16 h 96"/>
                    <a:gd name="T74" fmla="*/ 38 w 66"/>
                    <a:gd name="T75" fmla="*/ 16 h 96"/>
                    <a:gd name="T76" fmla="*/ 42 w 66"/>
                    <a:gd name="T77" fmla="*/ 18 h 96"/>
                    <a:gd name="T78" fmla="*/ 44 w 66"/>
                    <a:gd name="T79" fmla="*/ 22 h 96"/>
                    <a:gd name="T80" fmla="*/ 46 w 66"/>
                    <a:gd name="T81" fmla="*/ 28 h 96"/>
                    <a:gd name="T82" fmla="*/ 46 w 66"/>
                    <a:gd name="T83" fmla="*/ 38 h 96"/>
                    <a:gd name="T84" fmla="*/ 46 w 66"/>
                    <a:gd name="T85" fmla="*/ 48 h 96"/>
                    <a:gd name="T86" fmla="*/ 46 w 66"/>
                    <a:gd name="T87"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96">
                      <a:moveTo>
                        <a:pt x="64" y="28"/>
                      </a:moveTo>
                      <a:lnTo>
                        <a:pt x="64" y="28"/>
                      </a:lnTo>
                      <a:lnTo>
                        <a:pt x="62" y="20"/>
                      </a:lnTo>
                      <a:lnTo>
                        <a:pt x="60" y="14"/>
                      </a:lnTo>
                      <a:lnTo>
                        <a:pt x="60" y="14"/>
                      </a:lnTo>
                      <a:lnTo>
                        <a:pt x="54" y="8"/>
                      </a:lnTo>
                      <a:lnTo>
                        <a:pt x="50" y="4"/>
                      </a:lnTo>
                      <a:lnTo>
                        <a:pt x="50" y="4"/>
                      </a:lnTo>
                      <a:lnTo>
                        <a:pt x="42" y="2"/>
                      </a:lnTo>
                      <a:lnTo>
                        <a:pt x="34" y="0"/>
                      </a:lnTo>
                      <a:lnTo>
                        <a:pt x="34" y="0"/>
                      </a:lnTo>
                      <a:lnTo>
                        <a:pt x="26" y="2"/>
                      </a:lnTo>
                      <a:lnTo>
                        <a:pt x="18" y="4"/>
                      </a:lnTo>
                      <a:lnTo>
                        <a:pt x="18" y="4"/>
                      </a:lnTo>
                      <a:lnTo>
                        <a:pt x="12" y="8"/>
                      </a:lnTo>
                      <a:lnTo>
                        <a:pt x="8" y="14"/>
                      </a:lnTo>
                      <a:lnTo>
                        <a:pt x="8" y="14"/>
                      </a:lnTo>
                      <a:lnTo>
                        <a:pt x="4" y="20"/>
                      </a:lnTo>
                      <a:lnTo>
                        <a:pt x="2" y="28"/>
                      </a:lnTo>
                      <a:lnTo>
                        <a:pt x="2" y="28"/>
                      </a:lnTo>
                      <a:lnTo>
                        <a:pt x="0" y="48"/>
                      </a:lnTo>
                      <a:lnTo>
                        <a:pt x="0" y="48"/>
                      </a:lnTo>
                      <a:lnTo>
                        <a:pt x="2" y="68"/>
                      </a:lnTo>
                      <a:lnTo>
                        <a:pt x="2" y="68"/>
                      </a:lnTo>
                      <a:lnTo>
                        <a:pt x="4" y="76"/>
                      </a:lnTo>
                      <a:lnTo>
                        <a:pt x="6" y="82"/>
                      </a:lnTo>
                      <a:lnTo>
                        <a:pt x="6" y="82"/>
                      </a:lnTo>
                      <a:lnTo>
                        <a:pt x="12" y="88"/>
                      </a:lnTo>
                      <a:lnTo>
                        <a:pt x="16" y="92"/>
                      </a:lnTo>
                      <a:lnTo>
                        <a:pt x="16" y="92"/>
                      </a:lnTo>
                      <a:lnTo>
                        <a:pt x="24" y="94"/>
                      </a:lnTo>
                      <a:lnTo>
                        <a:pt x="32" y="96"/>
                      </a:lnTo>
                      <a:lnTo>
                        <a:pt x="32" y="96"/>
                      </a:lnTo>
                      <a:lnTo>
                        <a:pt x="40" y="94"/>
                      </a:lnTo>
                      <a:lnTo>
                        <a:pt x="48" y="92"/>
                      </a:lnTo>
                      <a:lnTo>
                        <a:pt x="48" y="92"/>
                      </a:lnTo>
                      <a:lnTo>
                        <a:pt x="54" y="88"/>
                      </a:lnTo>
                      <a:lnTo>
                        <a:pt x="58" y="82"/>
                      </a:lnTo>
                      <a:lnTo>
                        <a:pt x="58" y="82"/>
                      </a:lnTo>
                      <a:lnTo>
                        <a:pt x="62" y="76"/>
                      </a:lnTo>
                      <a:lnTo>
                        <a:pt x="64" y="68"/>
                      </a:lnTo>
                      <a:lnTo>
                        <a:pt x="64" y="68"/>
                      </a:lnTo>
                      <a:lnTo>
                        <a:pt x="66" y="48"/>
                      </a:lnTo>
                      <a:lnTo>
                        <a:pt x="66" y="48"/>
                      </a:lnTo>
                      <a:lnTo>
                        <a:pt x="64" y="28"/>
                      </a:lnTo>
                      <a:lnTo>
                        <a:pt x="64" y="28"/>
                      </a:lnTo>
                      <a:close/>
                      <a:moveTo>
                        <a:pt x="46" y="58"/>
                      </a:moveTo>
                      <a:lnTo>
                        <a:pt x="46" y="58"/>
                      </a:lnTo>
                      <a:lnTo>
                        <a:pt x="46" y="66"/>
                      </a:lnTo>
                      <a:lnTo>
                        <a:pt x="46" y="66"/>
                      </a:lnTo>
                      <a:lnTo>
                        <a:pt x="44" y="72"/>
                      </a:lnTo>
                      <a:lnTo>
                        <a:pt x="44" y="72"/>
                      </a:lnTo>
                      <a:lnTo>
                        <a:pt x="42" y="76"/>
                      </a:lnTo>
                      <a:lnTo>
                        <a:pt x="42" y="76"/>
                      </a:lnTo>
                      <a:lnTo>
                        <a:pt x="38" y="80"/>
                      </a:lnTo>
                      <a:lnTo>
                        <a:pt x="38" y="80"/>
                      </a:lnTo>
                      <a:lnTo>
                        <a:pt x="32" y="80"/>
                      </a:lnTo>
                      <a:lnTo>
                        <a:pt x="32" y="80"/>
                      </a:lnTo>
                      <a:lnTo>
                        <a:pt x="26" y="78"/>
                      </a:lnTo>
                      <a:lnTo>
                        <a:pt x="26" y="78"/>
                      </a:lnTo>
                      <a:lnTo>
                        <a:pt x="22" y="74"/>
                      </a:lnTo>
                      <a:lnTo>
                        <a:pt x="22" y="74"/>
                      </a:lnTo>
                      <a:lnTo>
                        <a:pt x="20" y="64"/>
                      </a:lnTo>
                      <a:lnTo>
                        <a:pt x="20" y="64"/>
                      </a:lnTo>
                      <a:lnTo>
                        <a:pt x="20" y="48"/>
                      </a:lnTo>
                      <a:lnTo>
                        <a:pt x="20" y="48"/>
                      </a:lnTo>
                      <a:lnTo>
                        <a:pt x="20" y="34"/>
                      </a:lnTo>
                      <a:lnTo>
                        <a:pt x="20" y="34"/>
                      </a:lnTo>
                      <a:lnTo>
                        <a:pt x="22" y="24"/>
                      </a:lnTo>
                      <a:lnTo>
                        <a:pt x="22" y="24"/>
                      </a:lnTo>
                      <a:lnTo>
                        <a:pt x="26" y="18"/>
                      </a:lnTo>
                      <a:lnTo>
                        <a:pt x="26" y="18"/>
                      </a:lnTo>
                      <a:lnTo>
                        <a:pt x="34" y="16"/>
                      </a:lnTo>
                      <a:lnTo>
                        <a:pt x="34" y="16"/>
                      </a:lnTo>
                      <a:lnTo>
                        <a:pt x="38" y="16"/>
                      </a:lnTo>
                      <a:lnTo>
                        <a:pt x="38" y="16"/>
                      </a:lnTo>
                      <a:lnTo>
                        <a:pt x="42" y="18"/>
                      </a:lnTo>
                      <a:lnTo>
                        <a:pt x="42" y="18"/>
                      </a:lnTo>
                      <a:lnTo>
                        <a:pt x="44" y="22"/>
                      </a:lnTo>
                      <a:lnTo>
                        <a:pt x="44" y="22"/>
                      </a:lnTo>
                      <a:lnTo>
                        <a:pt x="46" y="28"/>
                      </a:lnTo>
                      <a:lnTo>
                        <a:pt x="46" y="28"/>
                      </a:lnTo>
                      <a:lnTo>
                        <a:pt x="46" y="38"/>
                      </a:lnTo>
                      <a:lnTo>
                        <a:pt x="46" y="38"/>
                      </a:lnTo>
                      <a:lnTo>
                        <a:pt x="46" y="48"/>
                      </a:lnTo>
                      <a:lnTo>
                        <a:pt x="46" y="48"/>
                      </a:lnTo>
                      <a:lnTo>
                        <a:pt x="46" y="58"/>
                      </a:lnTo>
                      <a:lnTo>
                        <a:pt x="4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1" name="Line 77"/>
                <p:cNvSpPr>
                  <a:spLocks noChangeShapeType="1"/>
                </p:cNvSpPr>
                <p:nvPr/>
              </p:nvSpPr>
              <p:spPr bwMode="auto">
                <a:xfrm>
                  <a:off x="5319"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2" name="Freeform 78"/>
                <p:cNvSpPr>
                  <a:spLocks noEditPoints="1"/>
                </p:cNvSpPr>
                <p:nvPr/>
              </p:nvSpPr>
              <p:spPr bwMode="auto">
                <a:xfrm>
                  <a:off x="5253" y="4347"/>
                  <a:ext cx="62" cy="94"/>
                </a:xfrm>
                <a:custGeom>
                  <a:avLst/>
                  <a:gdLst>
                    <a:gd name="T0" fmla="*/ 56 w 62"/>
                    <a:gd name="T1" fmla="*/ 42 h 94"/>
                    <a:gd name="T2" fmla="*/ 48 w 62"/>
                    <a:gd name="T3" fmla="*/ 36 h 94"/>
                    <a:gd name="T4" fmla="*/ 30 w 62"/>
                    <a:gd name="T5" fmla="*/ 34 h 94"/>
                    <a:gd name="T6" fmla="*/ 26 w 62"/>
                    <a:gd name="T7" fmla="*/ 36 h 94"/>
                    <a:gd name="T8" fmla="*/ 18 w 62"/>
                    <a:gd name="T9" fmla="*/ 40 h 94"/>
                    <a:gd name="T10" fmla="*/ 18 w 62"/>
                    <a:gd name="T11" fmla="*/ 30 h 94"/>
                    <a:gd name="T12" fmla="*/ 28 w 62"/>
                    <a:gd name="T13" fmla="*/ 16 h 94"/>
                    <a:gd name="T14" fmla="*/ 38 w 62"/>
                    <a:gd name="T15" fmla="*/ 14 h 94"/>
                    <a:gd name="T16" fmla="*/ 44 w 62"/>
                    <a:gd name="T17" fmla="*/ 14 h 94"/>
                    <a:gd name="T18" fmla="*/ 52 w 62"/>
                    <a:gd name="T19" fmla="*/ 16 h 94"/>
                    <a:gd name="T20" fmla="*/ 54 w 62"/>
                    <a:gd name="T21" fmla="*/ 16 h 94"/>
                    <a:gd name="T22" fmla="*/ 56 w 62"/>
                    <a:gd name="T23" fmla="*/ 14 h 94"/>
                    <a:gd name="T24" fmla="*/ 56 w 62"/>
                    <a:gd name="T25" fmla="*/ 12 h 94"/>
                    <a:gd name="T26" fmla="*/ 56 w 62"/>
                    <a:gd name="T27" fmla="*/ 6 h 94"/>
                    <a:gd name="T28" fmla="*/ 56 w 62"/>
                    <a:gd name="T29" fmla="*/ 4 h 94"/>
                    <a:gd name="T30" fmla="*/ 54 w 62"/>
                    <a:gd name="T31" fmla="*/ 2 h 94"/>
                    <a:gd name="T32" fmla="*/ 52 w 62"/>
                    <a:gd name="T33" fmla="*/ 2 h 94"/>
                    <a:gd name="T34" fmla="*/ 44 w 62"/>
                    <a:gd name="T35" fmla="*/ 0 h 94"/>
                    <a:gd name="T36" fmla="*/ 38 w 62"/>
                    <a:gd name="T37" fmla="*/ 0 h 94"/>
                    <a:gd name="T38" fmla="*/ 24 w 62"/>
                    <a:gd name="T39" fmla="*/ 2 h 94"/>
                    <a:gd name="T40" fmla="*/ 6 w 62"/>
                    <a:gd name="T41" fmla="*/ 16 h 94"/>
                    <a:gd name="T42" fmla="*/ 2 w 62"/>
                    <a:gd name="T43" fmla="*/ 28 h 94"/>
                    <a:gd name="T44" fmla="*/ 0 w 62"/>
                    <a:gd name="T45" fmla="*/ 50 h 94"/>
                    <a:gd name="T46" fmla="*/ 0 w 62"/>
                    <a:gd name="T47" fmla="*/ 62 h 94"/>
                    <a:gd name="T48" fmla="*/ 4 w 62"/>
                    <a:gd name="T49" fmla="*/ 82 h 94"/>
                    <a:gd name="T50" fmla="*/ 10 w 62"/>
                    <a:gd name="T51" fmla="*/ 88 h 94"/>
                    <a:gd name="T52" fmla="*/ 30 w 62"/>
                    <a:gd name="T53" fmla="*/ 94 h 94"/>
                    <a:gd name="T54" fmla="*/ 44 w 62"/>
                    <a:gd name="T55" fmla="*/ 90 h 94"/>
                    <a:gd name="T56" fmla="*/ 54 w 62"/>
                    <a:gd name="T57" fmla="*/ 84 h 94"/>
                    <a:gd name="T58" fmla="*/ 60 w 62"/>
                    <a:gd name="T59" fmla="*/ 74 h 94"/>
                    <a:gd name="T60" fmla="*/ 62 w 62"/>
                    <a:gd name="T61" fmla="*/ 62 h 94"/>
                    <a:gd name="T62" fmla="*/ 42 w 62"/>
                    <a:gd name="T63" fmla="*/ 70 h 94"/>
                    <a:gd name="T64" fmla="*/ 40 w 62"/>
                    <a:gd name="T65" fmla="*/ 74 h 94"/>
                    <a:gd name="T66" fmla="*/ 30 w 62"/>
                    <a:gd name="T67" fmla="*/ 78 h 94"/>
                    <a:gd name="T68" fmla="*/ 24 w 62"/>
                    <a:gd name="T69" fmla="*/ 78 h 94"/>
                    <a:gd name="T70" fmla="*/ 18 w 62"/>
                    <a:gd name="T71" fmla="*/ 66 h 94"/>
                    <a:gd name="T72" fmla="*/ 18 w 62"/>
                    <a:gd name="T73" fmla="*/ 54 h 94"/>
                    <a:gd name="T74" fmla="*/ 24 w 62"/>
                    <a:gd name="T75" fmla="*/ 50 h 94"/>
                    <a:gd name="T76" fmla="*/ 28 w 62"/>
                    <a:gd name="T77" fmla="*/ 48 h 94"/>
                    <a:gd name="T78" fmla="*/ 38 w 62"/>
                    <a:gd name="T79" fmla="*/ 50 h 94"/>
                    <a:gd name="T80" fmla="*/ 42 w 62"/>
                    <a:gd name="T81" fmla="*/ 52 h 94"/>
                    <a:gd name="T82" fmla="*/ 44 w 62"/>
                    <a:gd name="T83" fmla="*/ 62 h 94"/>
                    <a:gd name="T84" fmla="*/ 42 w 62"/>
                    <a:gd name="T85"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94">
                      <a:moveTo>
                        <a:pt x="60" y="50"/>
                      </a:moveTo>
                      <a:lnTo>
                        <a:pt x="60" y="50"/>
                      </a:lnTo>
                      <a:lnTo>
                        <a:pt x="56" y="42"/>
                      </a:lnTo>
                      <a:lnTo>
                        <a:pt x="56" y="42"/>
                      </a:lnTo>
                      <a:lnTo>
                        <a:pt x="48" y="36"/>
                      </a:lnTo>
                      <a:lnTo>
                        <a:pt x="48" y="36"/>
                      </a:lnTo>
                      <a:lnTo>
                        <a:pt x="36" y="34"/>
                      </a:lnTo>
                      <a:lnTo>
                        <a:pt x="36" y="34"/>
                      </a:lnTo>
                      <a:lnTo>
                        <a:pt x="30" y="34"/>
                      </a:lnTo>
                      <a:lnTo>
                        <a:pt x="30" y="34"/>
                      </a:lnTo>
                      <a:lnTo>
                        <a:pt x="26" y="36"/>
                      </a:lnTo>
                      <a:lnTo>
                        <a:pt x="26" y="36"/>
                      </a:lnTo>
                      <a:lnTo>
                        <a:pt x="20" y="38"/>
                      </a:lnTo>
                      <a:lnTo>
                        <a:pt x="20" y="38"/>
                      </a:lnTo>
                      <a:lnTo>
                        <a:pt x="18" y="40"/>
                      </a:lnTo>
                      <a:lnTo>
                        <a:pt x="18" y="40"/>
                      </a:lnTo>
                      <a:lnTo>
                        <a:pt x="18" y="30"/>
                      </a:lnTo>
                      <a:lnTo>
                        <a:pt x="18" y="30"/>
                      </a:lnTo>
                      <a:lnTo>
                        <a:pt x="22" y="22"/>
                      </a:lnTo>
                      <a:lnTo>
                        <a:pt x="22" y="22"/>
                      </a:lnTo>
                      <a:lnTo>
                        <a:pt x="28" y="16"/>
                      </a:lnTo>
                      <a:lnTo>
                        <a:pt x="28" y="16"/>
                      </a:lnTo>
                      <a:lnTo>
                        <a:pt x="32" y="14"/>
                      </a:lnTo>
                      <a:lnTo>
                        <a:pt x="38" y="14"/>
                      </a:lnTo>
                      <a:lnTo>
                        <a:pt x="38" y="14"/>
                      </a:lnTo>
                      <a:lnTo>
                        <a:pt x="44" y="14"/>
                      </a:lnTo>
                      <a:lnTo>
                        <a:pt x="44" y="14"/>
                      </a:lnTo>
                      <a:lnTo>
                        <a:pt x="48" y="14"/>
                      </a:lnTo>
                      <a:lnTo>
                        <a:pt x="48" y="14"/>
                      </a:lnTo>
                      <a:lnTo>
                        <a:pt x="52" y="16"/>
                      </a:lnTo>
                      <a:lnTo>
                        <a:pt x="52" y="16"/>
                      </a:lnTo>
                      <a:lnTo>
                        <a:pt x="54" y="16"/>
                      </a:lnTo>
                      <a:lnTo>
                        <a:pt x="54" y="16"/>
                      </a:lnTo>
                      <a:lnTo>
                        <a:pt x="54" y="16"/>
                      </a:lnTo>
                      <a:lnTo>
                        <a:pt x="54" y="16"/>
                      </a:lnTo>
                      <a:lnTo>
                        <a:pt x="56" y="14"/>
                      </a:lnTo>
                      <a:lnTo>
                        <a:pt x="56" y="14"/>
                      </a:lnTo>
                      <a:lnTo>
                        <a:pt x="56" y="12"/>
                      </a:lnTo>
                      <a:lnTo>
                        <a:pt x="56" y="12"/>
                      </a:lnTo>
                      <a:lnTo>
                        <a:pt x="56" y="8"/>
                      </a:lnTo>
                      <a:lnTo>
                        <a:pt x="56" y="8"/>
                      </a:lnTo>
                      <a:lnTo>
                        <a:pt x="56" y="6"/>
                      </a:lnTo>
                      <a:lnTo>
                        <a:pt x="56" y="6"/>
                      </a:lnTo>
                      <a:lnTo>
                        <a:pt x="56" y="4"/>
                      </a:lnTo>
                      <a:lnTo>
                        <a:pt x="56" y="4"/>
                      </a:lnTo>
                      <a:lnTo>
                        <a:pt x="56" y="4"/>
                      </a:lnTo>
                      <a:lnTo>
                        <a:pt x="56" y="4"/>
                      </a:lnTo>
                      <a:lnTo>
                        <a:pt x="54" y="2"/>
                      </a:lnTo>
                      <a:lnTo>
                        <a:pt x="54" y="2"/>
                      </a:lnTo>
                      <a:lnTo>
                        <a:pt x="52" y="2"/>
                      </a:lnTo>
                      <a:lnTo>
                        <a:pt x="52" y="2"/>
                      </a:lnTo>
                      <a:lnTo>
                        <a:pt x="48" y="0"/>
                      </a:lnTo>
                      <a:lnTo>
                        <a:pt x="48" y="0"/>
                      </a:lnTo>
                      <a:lnTo>
                        <a:pt x="44" y="0"/>
                      </a:lnTo>
                      <a:lnTo>
                        <a:pt x="44" y="0"/>
                      </a:lnTo>
                      <a:lnTo>
                        <a:pt x="38" y="0"/>
                      </a:lnTo>
                      <a:lnTo>
                        <a:pt x="38" y="0"/>
                      </a:lnTo>
                      <a:lnTo>
                        <a:pt x="30" y="0"/>
                      </a:lnTo>
                      <a:lnTo>
                        <a:pt x="24" y="2"/>
                      </a:lnTo>
                      <a:lnTo>
                        <a:pt x="24" y="2"/>
                      </a:lnTo>
                      <a:lnTo>
                        <a:pt x="14" y="8"/>
                      </a:lnTo>
                      <a:lnTo>
                        <a:pt x="14" y="8"/>
                      </a:lnTo>
                      <a:lnTo>
                        <a:pt x="6" y="16"/>
                      </a:lnTo>
                      <a:lnTo>
                        <a:pt x="6" y="16"/>
                      </a:lnTo>
                      <a:lnTo>
                        <a:pt x="2" y="28"/>
                      </a:lnTo>
                      <a:lnTo>
                        <a:pt x="2" y="28"/>
                      </a:lnTo>
                      <a:lnTo>
                        <a:pt x="0" y="38"/>
                      </a:lnTo>
                      <a:lnTo>
                        <a:pt x="0" y="38"/>
                      </a:lnTo>
                      <a:lnTo>
                        <a:pt x="0" y="50"/>
                      </a:lnTo>
                      <a:lnTo>
                        <a:pt x="0" y="50"/>
                      </a:lnTo>
                      <a:lnTo>
                        <a:pt x="0" y="62"/>
                      </a:lnTo>
                      <a:lnTo>
                        <a:pt x="0" y="62"/>
                      </a:lnTo>
                      <a:lnTo>
                        <a:pt x="2" y="72"/>
                      </a:lnTo>
                      <a:lnTo>
                        <a:pt x="2" y="72"/>
                      </a:lnTo>
                      <a:lnTo>
                        <a:pt x="4" y="82"/>
                      </a:lnTo>
                      <a:lnTo>
                        <a:pt x="4" y="82"/>
                      </a:lnTo>
                      <a:lnTo>
                        <a:pt x="10" y="88"/>
                      </a:lnTo>
                      <a:lnTo>
                        <a:pt x="10" y="88"/>
                      </a:lnTo>
                      <a:lnTo>
                        <a:pt x="18" y="92"/>
                      </a:lnTo>
                      <a:lnTo>
                        <a:pt x="18" y="92"/>
                      </a:lnTo>
                      <a:lnTo>
                        <a:pt x="30" y="94"/>
                      </a:lnTo>
                      <a:lnTo>
                        <a:pt x="30" y="94"/>
                      </a:lnTo>
                      <a:lnTo>
                        <a:pt x="38" y="92"/>
                      </a:lnTo>
                      <a:lnTo>
                        <a:pt x="44" y="90"/>
                      </a:lnTo>
                      <a:lnTo>
                        <a:pt x="44" y="90"/>
                      </a:lnTo>
                      <a:lnTo>
                        <a:pt x="50" y="88"/>
                      </a:lnTo>
                      <a:lnTo>
                        <a:pt x="54" y="84"/>
                      </a:lnTo>
                      <a:lnTo>
                        <a:pt x="54" y="84"/>
                      </a:lnTo>
                      <a:lnTo>
                        <a:pt x="58" y="80"/>
                      </a:lnTo>
                      <a:lnTo>
                        <a:pt x="60" y="74"/>
                      </a:lnTo>
                      <a:lnTo>
                        <a:pt x="60" y="74"/>
                      </a:lnTo>
                      <a:lnTo>
                        <a:pt x="62" y="62"/>
                      </a:lnTo>
                      <a:lnTo>
                        <a:pt x="62" y="62"/>
                      </a:lnTo>
                      <a:lnTo>
                        <a:pt x="60" y="50"/>
                      </a:lnTo>
                      <a:lnTo>
                        <a:pt x="60" y="50"/>
                      </a:lnTo>
                      <a:close/>
                      <a:moveTo>
                        <a:pt x="42" y="70"/>
                      </a:moveTo>
                      <a:lnTo>
                        <a:pt x="42" y="70"/>
                      </a:lnTo>
                      <a:lnTo>
                        <a:pt x="40" y="74"/>
                      </a:lnTo>
                      <a:lnTo>
                        <a:pt x="40" y="74"/>
                      </a:lnTo>
                      <a:lnTo>
                        <a:pt x="36" y="78"/>
                      </a:lnTo>
                      <a:lnTo>
                        <a:pt x="36" y="78"/>
                      </a:lnTo>
                      <a:lnTo>
                        <a:pt x="30" y="78"/>
                      </a:lnTo>
                      <a:lnTo>
                        <a:pt x="30" y="78"/>
                      </a:lnTo>
                      <a:lnTo>
                        <a:pt x="24" y="78"/>
                      </a:lnTo>
                      <a:lnTo>
                        <a:pt x="24" y="78"/>
                      </a:lnTo>
                      <a:lnTo>
                        <a:pt x="20" y="74"/>
                      </a:lnTo>
                      <a:lnTo>
                        <a:pt x="20" y="74"/>
                      </a:lnTo>
                      <a:lnTo>
                        <a:pt x="18" y="66"/>
                      </a:lnTo>
                      <a:lnTo>
                        <a:pt x="18" y="66"/>
                      </a:lnTo>
                      <a:lnTo>
                        <a:pt x="18" y="54"/>
                      </a:lnTo>
                      <a:lnTo>
                        <a:pt x="18" y="54"/>
                      </a:lnTo>
                      <a:lnTo>
                        <a:pt x="20" y="52"/>
                      </a:lnTo>
                      <a:lnTo>
                        <a:pt x="20" y="52"/>
                      </a:lnTo>
                      <a:lnTo>
                        <a:pt x="24" y="50"/>
                      </a:lnTo>
                      <a:lnTo>
                        <a:pt x="24" y="50"/>
                      </a:lnTo>
                      <a:lnTo>
                        <a:pt x="28" y="48"/>
                      </a:lnTo>
                      <a:lnTo>
                        <a:pt x="28" y="48"/>
                      </a:lnTo>
                      <a:lnTo>
                        <a:pt x="32" y="48"/>
                      </a:lnTo>
                      <a:lnTo>
                        <a:pt x="32" y="48"/>
                      </a:lnTo>
                      <a:lnTo>
                        <a:pt x="38" y="50"/>
                      </a:lnTo>
                      <a:lnTo>
                        <a:pt x="38" y="50"/>
                      </a:lnTo>
                      <a:lnTo>
                        <a:pt x="42" y="52"/>
                      </a:lnTo>
                      <a:lnTo>
                        <a:pt x="42" y="52"/>
                      </a:lnTo>
                      <a:lnTo>
                        <a:pt x="44" y="56"/>
                      </a:lnTo>
                      <a:lnTo>
                        <a:pt x="44" y="56"/>
                      </a:lnTo>
                      <a:lnTo>
                        <a:pt x="44" y="62"/>
                      </a:lnTo>
                      <a:lnTo>
                        <a:pt x="44" y="62"/>
                      </a:lnTo>
                      <a:lnTo>
                        <a:pt x="42" y="70"/>
                      </a:lnTo>
                      <a:lnTo>
                        <a:pt x="42"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3" name="Freeform 79"/>
                <p:cNvSpPr>
                  <a:spLocks noEditPoints="1"/>
                </p:cNvSpPr>
                <p:nvPr/>
              </p:nvSpPr>
              <p:spPr bwMode="auto">
                <a:xfrm>
                  <a:off x="5323" y="4345"/>
                  <a:ext cx="66" cy="96"/>
                </a:xfrm>
                <a:custGeom>
                  <a:avLst/>
                  <a:gdLst>
                    <a:gd name="T0" fmla="*/ 64 w 66"/>
                    <a:gd name="T1" fmla="*/ 28 h 96"/>
                    <a:gd name="T2" fmla="*/ 60 w 66"/>
                    <a:gd name="T3" fmla="*/ 14 h 96"/>
                    <a:gd name="T4" fmla="*/ 56 w 66"/>
                    <a:gd name="T5" fmla="*/ 8 h 96"/>
                    <a:gd name="T6" fmla="*/ 50 w 66"/>
                    <a:gd name="T7" fmla="*/ 4 h 96"/>
                    <a:gd name="T8" fmla="*/ 34 w 66"/>
                    <a:gd name="T9" fmla="*/ 0 h 96"/>
                    <a:gd name="T10" fmla="*/ 26 w 66"/>
                    <a:gd name="T11" fmla="*/ 2 h 96"/>
                    <a:gd name="T12" fmla="*/ 18 w 66"/>
                    <a:gd name="T13" fmla="*/ 4 h 96"/>
                    <a:gd name="T14" fmla="*/ 8 w 66"/>
                    <a:gd name="T15" fmla="*/ 14 h 96"/>
                    <a:gd name="T16" fmla="*/ 4 w 66"/>
                    <a:gd name="T17" fmla="*/ 20 h 96"/>
                    <a:gd name="T18" fmla="*/ 2 w 66"/>
                    <a:gd name="T19" fmla="*/ 28 h 96"/>
                    <a:gd name="T20" fmla="*/ 0 w 66"/>
                    <a:gd name="T21" fmla="*/ 48 h 96"/>
                    <a:gd name="T22" fmla="*/ 2 w 66"/>
                    <a:gd name="T23" fmla="*/ 68 h 96"/>
                    <a:gd name="T24" fmla="*/ 8 w 66"/>
                    <a:gd name="T25" fmla="*/ 82 h 96"/>
                    <a:gd name="T26" fmla="*/ 12 w 66"/>
                    <a:gd name="T27" fmla="*/ 88 h 96"/>
                    <a:gd name="T28" fmla="*/ 16 w 66"/>
                    <a:gd name="T29" fmla="*/ 92 h 96"/>
                    <a:gd name="T30" fmla="*/ 32 w 66"/>
                    <a:gd name="T31" fmla="*/ 96 h 96"/>
                    <a:gd name="T32" fmla="*/ 40 w 66"/>
                    <a:gd name="T33" fmla="*/ 94 h 96"/>
                    <a:gd name="T34" fmla="*/ 48 w 66"/>
                    <a:gd name="T35" fmla="*/ 92 h 96"/>
                    <a:gd name="T36" fmla="*/ 58 w 66"/>
                    <a:gd name="T37" fmla="*/ 82 h 96"/>
                    <a:gd name="T38" fmla="*/ 62 w 66"/>
                    <a:gd name="T39" fmla="*/ 76 h 96"/>
                    <a:gd name="T40" fmla="*/ 64 w 66"/>
                    <a:gd name="T41" fmla="*/ 68 h 96"/>
                    <a:gd name="T42" fmla="*/ 66 w 66"/>
                    <a:gd name="T43" fmla="*/ 48 h 96"/>
                    <a:gd name="T44" fmla="*/ 64 w 66"/>
                    <a:gd name="T45" fmla="*/ 28 h 96"/>
                    <a:gd name="T46" fmla="*/ 46 w 66"/>
                    <a:gd name="T47" fmla="*/ 58 h 96"/>
                    <a:gd name="T48" fmla="*/ 46 w 66"/>
                    <a:gd name="T49" fmla="*/ 66 h 96"/>
                    <a:gd name="T50" fmla="*/ 44 w 66"/>
                    <a:gd name="T51" fmla="*/ 72 h 96"/>
                    <a:gd name="T52" fmla="*/ 42 w 66"/>
                    <a:gd name="T53" fmla="*/ 76 h 96"/>
                    <a:gd name="T54" fmla="*/ 38 w 66"/>
                    <a:gd name="T55" fmla="*/ 80 h 96"/>
                    <a:gd name="T56" fmla="*/ 34 w 66"/>
                    <a:gd name="T57" fmla="*/ 80 h 96"/>
                    <a:gd name="T58" fmla="*/ 26 w 66"/>
                    <a:gd name="T59" fmla="*/ 78 h 96"/>
                    <a:gd name="T60" fmla="*/ 22 w 66"/>
                    <a:gd name="T61" fmla="*/ 74 h 96"/>
                    <a:gd name="T62" fmla="*/ 20 w 66"/>
                    <a:gd name="T63" fmla="*/ 64 h 96"/>
                    <a:gd name="T64" fmla="*/ 20 w 66"/>
                    <a:gd name="T65" fmla="*/ 48 h 96"/>
                    <a:gd name="T66" fmla="*/ 20 w 66"/>
                    <a:gd name="T67" fmla="*/ 34 h 96"/>
                    <a:gd name="T68" fmla="*/ 22 w 66"/>
                    <a:gd name="T69" fmla="*/ 24 h 96"/>
                    <a:gd name="T70" fmla="*/ 26 w 66"/>
                    <a:gd name="T71" fmla="*/ 18 h 96"/>
                    <a:gd name="T72" fmla="*/ 34 w 66"/>
                    <a:gd name="T73" fmla="*/ 16 h 96"/>
                    <a:gd name="T74" fmla="*/ 38 w 66"/>
                    <a:gd name="T75" fmla="*/ 16 h 96"/>
                    <a:gd name="T76" fmla="*/ 42 w 66"/>
                    <a:gd name="T77" fmla="*/ 18 h 96"/>
                    <a:gd name="T78" fmla="*/ 44 w 66"/>
                    <a:gd name="T79" fmla="*/ 22 h 96"/>
                    <a:gd name="T80" fmla="*/ 46 w 66"/>
                    <a:gd name="T81" fmla="*/ 28 h 96"/>
                    <a:gd name="T82" fmla="*/ 46 w 66"/>
                    <a:gd name="T83" fmla="*/ 38 h 96"/>
                    <a:gd name="T84" fmla="*/ 48 w 66"/>
                    <a:gd name="T85" fmla="*/ 48 h 96"/>
                    <a:gd name="T86" fmla="*/ 46 w 66"/>
                    <a:gd name="T87"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96">
                      <a:moveTo>
                        <a:pt x="64" y="28"/>
                      </a:moveTo>
                      <a:lnTo>
                        <a:pt x="64" y="28"/>
                      </a:lnTo>
                      <a:lnTo>
                        <a:pt x="62" y="20"/>
                      </a:lnTo>
                      <a:lnTo>
                        <a:pt x="60" y="14"/>
                      </a:lnTo>
                      <a:lnTo>
                        <a:pt x="60" y="14"/>
                      </a:lnTo>
                      <a:lnTo>
                        <a:pt x="56" y="8"/>
                      </a:lnTo>
                      <a:lnTo>
                        <a:pt x="50" y="4"/>
                      </a:lnTo>
                      <a:lnTo>
                        <a:pt x="50" y="4"/>
                      </a:lnTo>
                      <a:lnTo>
                        <a:pt x="42" y="2"/>
                      </a:lnTo>
                      <a:lnTo>
                        <a:pt x="34" y="0"/>
                      </a:lnTo>
                      <a:lnTo>
                        <a:pt x="34" y="0"/>
                      </a:lnTo>
                      <a:lnTo>
                        <a:pt x="26" y="2"/>
                      </a:lnTo>
                      <a:lnTo>
                        <a:pt x="18" y="4"/>
                      </a:lnTo>
                      <a:lnTo>
                        <a:pt x="18" y="4"/>
                      </a:lnTo>
                      <a:lnTo>
                        <a:pt x="12" y="8"/>
                      </a:lnTo>
                      <a:lnTo>
                        <a:pt x="8" y="14"/>
                      </a:lnTo>
                      <a:lnTo>
                        <a:pt x="8" y="14"/>
                      </a:lnTo>
                      <a:lnTo>
                        <a:pt x="4" y="20"/>
                      </a:lnTo>
                      <a:lnTo>
                        <a:pt x="2" y="28"/>
                      </a:lnTo>
                      <a:lnTo>
                        <a:pt x="2" y="28"/>
                      </a:lnTo>
                      <a:lnTo>
                        <a:pt x="0" y="48"/>
                      </a:lnTo>
                      <a:lnTo>
                        <a:pt x="0" y="48"/>
                      </a:lnTo>
                      <a:lnTo>
                        <a:pt x="2" y="68"/>
                      </a:lnTo>
                      <a:lnTo>
                        <a:pt x="2" y="68"/>
                      </a:lnTo>
                      <a:lnTo>
                        <a:pt x="4" y="76"/>
                      </a:lnTo>
                      <a:lnTo>
                        <a:pt x="8" y="82"/>
                      </a:lnTo>
                      <a:lnTo>
                        <a:pt x="8" y="82"/>
                      </a:lnTo>
                      <a:lnTo>
                        <a:pt x="12" y="88"/>
                      </a:lnTo>
                      <a:lnTo>
                        <a:pt x="16" y="92"/>
                      </a:lnTo>
                      <a:lnTo>
                        <a:pt x="16" y="92"/>
                      </a:lnTo>
                      <a:lnTo>
                        <a:pt x="24" y="94"/>
                      </a:lnTo>
                      <a:lnTo>
                        <a:pt x="32" y="96"/>
                      </a:lnTo>
                      <a:lnTo>
                        <a:pt x="32" y="96"/>
                      </a:lnTo>
                      <a:lnTo>
                        <a:pt x="40" y="94"/>
                      </a:lnTo>
                      <a:lnTo>
                        <a:pt x="48" y="92"/>
                      </a:lnTo>
                      <a:lnTo>
                        <a:pt x="48" y="92"/>
                      </a:lnTo>
                      <a:lnTo>
                        <a:pt x="54" y="88"/>
                      </a:lnTo>
                      <a:lnTo>
                        <a:pt x="58" y="82"/>
                      </a:lnTo>
                      <a:lnTo>
                        <a:pt x="58" y="82"/>
                      </a:lnTo>
                      <a:lnTo>
                        <a:pt x="62" y="76"/>
                      </a:lnTo>
                      <a:lnTo>
                        <a:pt x="64" y="68"/>
                      </a:lnTo>
                      <a:lnTo>
                        <a:pt x="64" y="68"/>
                      </a:lnTo>
                      <a:lnTo>
                        <a:pt x="66" y="48"/>
                      </a:lnTo>
                      <a:lnTo>
                        <a:pt x="66" y="48"/>
                      </a:lnTo>
                      <a:lnTo>
                        <a:pt x="64" y="28"/>
                      </a:lnTo>
                      <a:lnTo>
                        <a:pt x="64" y="28"/>
                      </a:lnTo>
                      <a:close/>
                      <a:moveTo>
                        <a:pt x="46" y="58"/>
                      </a:moveTo>
                      <a:lnTo>
                        <a:pt x="46" y="58"/>
                      </a:lnTo>
                      <a:lnTo>
                        <a:pt x="46" y="66"/>
                      </a:lnTo>
                      <a:lnTo>
                        <a:pt x="46" y="66"/>
                      </a:lnTo>
                      <a:lnTo>
                        <a:pt x="44" y="72"/>
                      </a:lnTo>
                      <a:lnTo>
                        <a:pt x="44" y="72"/>
                      </a:lnTo>
                      <a:lnTo>
                        <a:pt x="42" y="76"/>
                      </a:lnTo>
                      <a:lnTo>
                        <a:pt x="42" y="76"/>
                      </a:lnTo>
                      <a:lnTo>
                        <a:pt x="38" y="80"/>
                      </a:lnTo>
                      <a:lnTo>
                        <a:pt x="38" y="80"/>
                      </a:lnTo>
                      <a:lnTo>
                        <a:pt x="34" y="80"/>
                      </a:lnTo>
                      <a:lnTo>
                        <a:pt x="34" y="80"/>
                      </a:lnTo>
                      <a:lnTo>
                        <a:pt x="26" y="78"/>
                      </a:lnTo>
                      <a:lnTo>
                        <a:pt x="26" y="78"/>
                      </a:lnTo>
                      <a:lnTo>
                        <a:pt x="22" y="74"/>
                      </a:lnTo>
                      <a:lnTo>
                        <a:pt x="22" y="74"/>
                      </a:lnTo>
                      <a:lnTo>
                        <a:pt x="20" y="64"/>
                      </a:lnTo>
                      <a:lnTo>
                        <a:pt x="20" y="64"/>
                      </a:lnTo>
                      <a:lnTo>
                        <a:pt x="20" y="48"/>
                      </a:lnTo>
                      <a:lnTo>
                        <a:pt x="20" y="48"/>
                      </a:lnTo>
                      <a:lnTo>
                        <a:pt x="20" y="34"/>
                      </a:lnTo>
                      <a:lnTo>
                        <a:pt x="20" y="34"/>
                      </a:lnTo>
                      <a:lnTo>
                        <a:pt x="22" y="24"/>
                      </a:lnTo>
                      <a:lnTo>
                        <a:pt x="22" y="24"/>
                      </a:lnTo>
                      <a:lnTo>
                        <a:pt x="26" y="18"/>
                      </a:lnTo>
                      <a:lnTo>
                        <a:pt x="26" y="18"/>
                      </a:lnTo>
                      <a:lnTo>
                        <a:pt x="34" y="16"/>
                      </a:lnTo>
                      <a:lnTo>
                        <a:pt x="34" y="16"/>
                      </a:lnTo>
                      <a:lnTo>
                        <a:pt x="38" y="16"/>
                      </a:lnTo>
                      <a:lnTo>
                        <a:pt x="38" y="16"/>
                      </a:lnTo>
                      <a:lnTo>
                        <a:pt x="42" y="18"/>
                      </a:lnTo>
                      <a:lnTo>
                        <a:pt x="42" y="18"/>
                      </a:lnTo>
                      <a:lnTo>
                        <a:pt x="44" y="22"/>
                      </a:lnTo>
                      <a:lnTo>
                        <a:pt x="44" y="22"/>
                      </a:lnTo>
                      <a:lnTo>
                        <a:pt x="46" y="28"/>
                      </a:lnTo>
                      <a:lnTo>
                        <a:pt x="46" y="28"/>
                      </a:lnTo>
                      <a:lnTo>
                        <a:pt x="46" y="38"/>
                      </a:lnTo>
                      <a:lnTo>
                        <a:pt x="46" y="38"/>
                      </a:lnTo>
                      <a:lnTo>
                        <a:pt x="48" y="48"/>
                      </a:lnTo>
                      <a:lnTo>
                        <a:pt x="48" y="48"/>
                      </a:lnTo>
                      <a:lnTo>
                        <a:pt x="46" y="58"/>
                      </a:lnTo>
                      <a:lnTo>
                        <a:pt x="46"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4" name="Line 80"/>
                <p:cNvSpPr>
                  <a:spLocks noChangeShapeType="1"/>
                </p:cNvSpPr>
                <p:nvPr/>
              </p:nvSpPr>
              <p:spPr bwMode="auto">
                <a:xfrm>
                  <a:off x="3887"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5" name="Freeform 81"/>
                <p:cNvSpPr>
                  <a:spLocks/>
                </p:cNvSpPr>
                <p:nvPr/>
              </p:nvSpPr>
              <p:spPr bwMode="auto">
                <a:xfrm>
                  <a:off x="3819" y="4345"/>
                  <a:ext cx="60" cy="96"/>
                </a:xfrm>
                <a:custGeom>
                  <a:avLst/>
                  <a:gdLst>
                    <a:gd name="T0" fmla="*/ 56 w 60"/>
                    <a:gd name="T1" fmla="*/ 52 h 96"/>
                    <a:gd name="T2" fmla="*/ 48 w 60"/>
                    <a:gd name="T3" fmla="*/ 48 h 96"/>
                    <a:gd name="T4" fmla="*/ 40 w 60"/>
                    <a:gd name="T5" fmla="*/ 46 h 96"/>
                    <a:gd name="T6" fmla="*/ 52 w 60"/>
                    <a:gd name="T7" fmla="*/ 38 h 96"/>
                    <a:gd name="T8" fmla="*/ 56 w 60"/>
                    <a:gd name="T9" fmla="*/ 32 h 96"/>
                    <a:gd name="T10" fmla="*/ 54 w 60"/>
                    <a:gd name="T11" fmla="*/ 14 h 96"/>
                    <a:gd name="T12" fmla="*/ 50 w 60"/>
                    <a:gd name="T13" fmla="*/ 6 h 96"/>
                    <a:gd name="T14" fmla="*/ 30 w 60"/>
                    <a:gd name="T15" fmla="*/ 0 h 96"/>
                    <a:gd name="T16" fmla="*/ 20 w 60"/>
                    <a:gd name="T17" fmla="*/ 2 h 96"/>
                    <a:gd name="T18" fmla="*/ 6 w 60"/>
                    <a:gd name="T19" fmla="*/ 6 h 96"/>
                    <a:gd name="T20" fmla="*/ 4 w 60"/>
                    <a:gd name="T21" fmla="*/ 8 h 96"/>
                    <a:gd name="T22" fmla="*/ 2 w 60"/>
                    <a:gd name="T23" fmla="*/ 12 h 96"/>
                    <a:gd name="T24" fmla="*/ 2 w 60"/>
                    <a:gd name="T25" fmla="*/ 14 h 96"/>
                    <a:gd name="T26" fmla="*/ 2 w 60"/>
                    <a:gd name="T27" fmla="*/ 20 h 96"/>
                    <a:gd name="T28" fmla="*/ 2 w 60"/>
                    <a:gd name="T29" fmla="*/ 22 h 96"/>
                    <a:gd name="T30" fmla="*/ 4 w 60"/>
                    <a:gd name="T31" fmla="*/ 22 h 96"/>
                    <a:gd name="T32" fmla="*/ 6 w 60"/>
                    <a:gd name="T33" fmla="*/ 22 h 96"/>
                    <a:gd name="T34" fmla="*/ 18 w 60"/>
                    <a:gd name="T35" fmla="*/ 16 h 96"/>
                    <a:gd name="T36" fmla="*/ 24 w 60"/>
                    <a:gd name="T37" fmla="*/ 16 h 96"/>
                    <a:gd name="T38" fmla="*/ 34 w 60"/>
                    <a:gd name="T39" fmla="*/ 18 h 96"/>
                    <a:gd name="T40" fmla="*/ 36 w 60"/>
                    <a:gd name="T41" fmla="*/ 22 h 96"/>
                    <a:gd name="T42" fmla="*/ 36 w 60"/>
                    <a:gd name="T43" fmla="*/ 32 h 96"/>
                    <a:gd name="T44" fmla="*/ 32 w 60"/>
                    <a:gd name="T45" fmla="*/ 36 h 96"/>
                    <a:gd name="T46" fmla="*/ 20 w 60"/>
                    <a:gd name="T47" fmla="*/ 40 h 96"/>
                    <a:gd name="T48" fmla="*/ 10 w 60"/>
                    <a:gd name="T49" fmla="*/ 40 h 96"/>
                    <a:gd name="T50" fmla="*/ 10 w 60"/>
                    <a:gd name="T51" fmla="*/ 42 h 96"/>
                    <a:gd name="T52" fmla="*/ 8 w 60"/>
                    <a:gd name="T53" fmla="*/ 46 h 96"/>
                    <a:gd name="T54" fmla="*/ 8 w 60"/>
                    <a:gd name="T55" fmla="*/ 50 h 96"/>
                    <a:gd name="T56" fmla="*/ 10 w 60"/>
                    <a:gd name="T57" fmla="*/ 54 h 96"/>
                    <a:gd name="T58" fmla="*/ 20 w 60"/>
                    <a:gd name="T59" fmla="*/ 54 h 96"/>
                    <a:gd name="T60" fmla="*/ 28 w 60"/>
                    <a:gd name="T61" fmla="*/ 54 h 96"/>
                    <a:gd name="T62" fmla="*/ 38 w 60"/>
                    <a:gd name="T63" fmla="*/ 62 h 96"/>
                    <a:gd name="T64" fmla="*/ 40 w 60"/>
                    <a:gd name="T65" fmla="*/ 68 h 96"/>
                    <a:gd name="T66" fmla="*/ 36 w 60"/>
                    <a:gd name="T67" fmla="*/ 76 h 96"/>
                    <a:gd name="T68" fmla="*/ 30 w 60"/>
                    <a:gd name="T69" fmla="*/ 80 h 96"/>
                    <a:gd name="T70" fmla="*/ 16 w 60"/>
                    <a:gd name="T71" fmla="*/ 80 h 96"/>
                    <a:gd name="T72" fmla="*/ 8 w 60"/>
                    <a:gd name="T73" fmla="*/ 78 h 96"/>
                    <a:gd name="T74" fmla="*/ 2 w 60"/>
                    <a:gd name="T75" fmla="*/ 74 h 96"/>
                    <a:gd name="T76" fmla="*/ 0 w 60"/>
                    <a:gd name="T77" fmla="*/ 76 h 96"/>
                    <a:gd name="T78" fmla="*/ 0 w 60"/>
                    <a:gd name="T79" fmla="*/ 84 h 96"/>
                    <a:gd name="T80" fmla="*/ 0 w 60"/>
                    <a:gd name="T81" fmla="*/ 86 h 96"/>
                    <a:gd name="T82" fmla="*/ 2 w 60"/>
                    <a:gd name="T83" fmla="*/ 90 h 96"/>
                    <a:gd name="T84" fmla="*/ 4 w 60"/>
                    <a:gd name="T85" fmla="*/ 90 h 96"/>
                    <a:gd name="T86" fmla="*/ 16 w 60"/>
                    <a:gd name="T87" fmla="*/ 94 h 96"/>
                    <a:gd name="T88" fmla="*/ 26 w 60"/>
                    <a:gd name="T89" fmla="*/ 96 h 96"/>
                    <a:gd name="T90" fmla="*/ 50 w 60"/>
                    <a:gd name="T91" fmla="*/ 88 h 96"/>
                    <a:gd name="T92" fmla="*/ 58 w 60"/>
                    <a:gd name="T93" fmla="*/ 80 h 96"/>
                    <a:gd name="T94" fmla="*/ 60 w 60"/>
                    <a:gd name="T95" fmla="*/ 66 h 96"/>
                    <a:gd name="T96" fmla="*/ 60 w 60"/>
                    <a:gd name="T9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96">
                      <a:moveTo>
                        <a:pt x="60" y="60"/>
                      </a:moveTo>
                      <a:lnTo>
                        <a:pt x="60" y="60"/>
                      </a:lnTo>
                      <a:lnTo>
                        <a:pt x="56" y="52"/>
                      </a:lnTo>
                      <a:lnTo>
                        <a:pt x="56" y="52"/>
                      </a:lnTo>
                      <a:lnTo>
                        <a:pt x="48" y="48"/>
                      </a:lnTo>
                      <a:lnTo>
                        <a:pt x="48" y="48"/>
                      </a:lnTo>
                      <a:lnTo>
                        <a:pt x="40" y="46"/>
                      </a:lnTo>
                      <a:lnTo>
                        <a:pt x="40" y="46"/>
                      </a:lnTo>
                      <a:lnTo>
                        <a:pt x="40" y="46"/>
                      </a:lnTo>
                      <a:lnTo>
                        <a:pt x="48" y="42"/>
                      </a:lnTo>
                      <a:lnTo>
                        <a:pt x="48" y="42"/>
                      </a:lnTo>
                      <a:lnTo>
                        <a:pt x="52" y="38"/>
                      </a:lnTo>
                      <a:lnTo>
                        <a:pt x="52" y="38"/>
                      </a:lnTo>
                      <a:lnTo>
                        <a:pt x="56" y="32"/>
                      </a:lnTo>
                      <a:lnTo>
                        <a:pt x="56" y="32"/>
                      </a:lnTo>
                      <a:lnTo>
                        <a:pt x="56" y="24"/>
                      </a:lnTo>
                      <a:lnTo>
                        <a:pt x="56" y="24"/>
                      </a:lnTo>
                      <a:lnTo>
                        <a:pt x="54" y="14"/>
                      </a:lnTo>
                      <a:lnTo>
                        <a:pt x="54" y="14"/>
                      </a:lnTo>
                      <a:lnTo>
                        <a:pt x="50" y="6"/>
                      </a:lnTo>
                      <a:lnTo>
                        <a:pt x="50" y="6"/>
                      </a:lnTo>
                      <a:lnTo>
                        <a:pt x="40" y="2"/>
                      </a:lnTo>
                      <a:lnTo>
                        <a:pt x="40" y="2"/>
                      </a:lnTo>
                      <a:lnTo>
                        <a:pt x="30" y="0"/>
                      </a:lnTo>
                      <a:lnTo>
                        <a:pt x="30" y="0"/>
                      </a:lnTo>
                      <a:lnTo>
                        <a:pt x="20" y="2"/>
                      </a:lnTo>
                      <a:lnTo>
                        <a:pt x="20" y="2"/>
                      </a:lnTo>
                      <a:lnTo>
                        <a:pt x="12" y="4"/>
                      </a:lnTo>
                      <a:lnTo>
                        <a:pt x="12" y="4"/>
                      </a:lnTo>
                      <a:lnTo>
                        <a:pt x="6" y="6"/>
                      </a:lnTo>
                      <a:lnTo>
                        <a:pt x="6" y="6"/>
                      </a:lnTo>
                      <a:lnTo>
                        <a:pt x="4" y="8"/>
                      </a:lnTo>
                      <a:lnTo>
                        <a:pt x="4" y="8"/>
                      </a:lnTo>
                      <a:lnTo>
                        <a:pt x="2" y="10"/>
                      </a:lnTo>
                      <a:lnTo>
                        <a:pt x="2" y="10"/>
                      </a:lnTo>
                      <a:lnTo>
                        <a:pt x="2" y="12"/>
                      </a:lnTo>
                      <a:lnTo>
                        <a:pt x="2" y="12"/>
                      </a:lnTo>
                      <a:lnTo>
                        <a:pt x="2" y="14"/>
                      </a:lnTo>
                      <a:lnTo>
                        <a:pt x="2" y="14"/>
                      </a:lnTo>
                      <a:lnTo>
                        <a:pt x="2" y="16"/>
                      </a:lnTo>
                      <a:lnTo>
                        <a:pt x="2" y="16"/>
                      </a:lnTo>
                      <a:lnTo>
                        <a:pt x="2" y="20"/>
                      </a:lnTo>
                      <a:lnTo>
                        <a:pt x="2" y="20"/>
                      </a:lnTo>
                      <a:lnTo>
                        <a:pt x="2" y="22"/>
                      </a:lnTo>
                      <a:lnTo>
                        <a:pt x="2" y="22"/>
                      </a:lnTo>
                      <a:lnTo>
                        <a:pt x="4" y="22"/>
                      </a:lnTo>
                      <a:lnTo>
                        <a:pt x="4" y="22"/>
                      </a:lnTo>
                      <a:lnTo>
                        <a:pt x="4" y="22"/>
                      </a:lnTo>
                      <a:lnTo>
                        <a:pt x="4" y="22"/>
                      </a:lnTo>
                      <a:lnTo>
                        <a:pt x="6" y="22"/>
                      </a:lnTo>
                      <a:lnTo>
                        <a:pt x="6" y="22"/>
                      </a:lnTo>
                      <a:lnTo>
                        <a:pt x="12" y="20"/>
                      </a:lnTo>
                      <a:lnTo>
                        <a:pt x="12" y="20"/>
                      </a:lnTo>
                      <a:lnTo>
                        <a:pt x="18" y="16"/>
                      </a:lnTo>
                      <a:lnTo>
                        <a:pt x="18" y="16"/>
                      </a:lnTo>
                      <a:lnTo>
                        <a:pt x="24" y="16"/>
                      </a:lnTo>
                      <a:lnTo>
                        <a:pt x="24" y="16"/>
                      </a:lnTo>
                      <a:lnTo>
                        <a:pt x="30" y="16"/>
                      </a:lnTo>
                      <a:lnTo>
                        <a:pt x="30" y="16"/>
                      </a:lnTo>
                      <a:lnTo>
                        <a:pt x="34" y="18"/>
                      </a:lnTo>
                      <a:lnTo>
                        <a:pt x="34" y="18"/>
                      </a:lnTo>
                      <a:lnTo>
                        <a:pt x="36" y="22"/>
                      </a:lnTo>
                      <a:lnTo>
                        <a:pt x="36" y="22"/>
                      </a:lnTo>
                      <a:lnTo>
                        <a:pt x="36" y="26"/>
                      </a:lnTo>
                      <a:lnTo>
                        <a:pt x="36" y="26"/>
                      </a:lnTo>
                      <a:lnTo>
                        <a:pt x="36" y="32"/>
                      </a:lnTo>
                      <a:lnTo>
                        <a:pt x="36" y="32"/>
                      </a:lnTo>
                      <a:lnTo>
                        <a:pt x="32" y="36"/>
                      </a:lnTo>
                      <a:lnTo>
                        <a:pt x="32" y="36"/>
                      </a:lnTo>
                      <a:lnTo>
                        <a:pt x="26" y="40"/>
                      </a:lnTo>
                      <a:lnTo>
                        <a:pt x="26" y="40"/>
                      </a:lnTo>
                      <a:lnTo>
                        <a:pt x="20" y="40"/>
                      </a:lnTo>
                      <a:lnTo>
                        <a:pt x="12" y="40"/>
                      </a:lnTo>
                      <a:lnTo>
                        <a:pt x="12" y="40"/>
                      </a:lnTo>
                      <a:lnTo>
                        <a:pt x="10" y="40"/>
                      </a:lnTo>
                      <a:lnTo>
                        <a:pt x="10" y="40"/>
                      </a:lnTo>
                      <a:lnTo>
                        <a:pt x="10" y="42"/>
                      </a:lnTo>
                      <a:lnTo>
                        <a:pt x="10" y="42"/>
                      </a:lnTo>
                      <a:lnTo>
                        <a:pt x="8" y="44"/>
                      </a:lnTo>
                      <a:lnTo>
                        <a:pt x="8" y="44"/>
                      </a:lnTo>
                      <a:lnTo>
                        <a:pt x="8" y="46"/>
                      </a:lnTo>
                      <a:lnTo>
                        <a:pt x="8" y="46"/>
                      </a:lnTo>
                      <a:lnTo>
                        <a:pt x="8" y="50"/>
                      </a:lnTo>
                      <a:lnTo>
                        <a:pt x="8" y="50"/>
                      </a:lnTo>
                      <a:lnTo>
                        <a:pt x="10" y="52"/>
                      </a:lnTo>
                      <a:lnTo>
                        <a:pt x="10" y="52"/>
                      </a:lnTo>
                      <a:lnTo>
                        <a:pt x="10" y="54"/>
                      </a:lnTo>
                      <a:lnTo>
                        <a:pt x="10" y="54"/>
                      </a:lnTo>
                      <a:lnTo>
                        <a:pt x="12" y="54"/>
                      </a:lnTo>
                      <a:lnTo>
                        <a:pt x="20" y="54"/>
                      </a:lnTo>
                      <a:lnTo>
                        <a:pt x="20" y="54"/>
                      </a:lnTo>
                      <a:lnTo>
                        <a:pt x="28" y="54"/>
                      </a:lnTo>
                      <a:lnTo>
                        <a:pt x="28" y="54"/>
                      </a:lnTo>
                      <a:lnTo>
                        <a:pt x="34" y="58"/>
                      </a:lnTo>
                      <a:lnTo>
                        <a:pt x="34" y="58"/>
                      </a:lnTo>
                      <a:lnTo>
                        <a:pt x="38" y="62"/>
                      </a:lnTo>
                      <a:lnTo>
                        <a:pt x="38" y="62"/>
                      </a:lnTo>
                      <a:lnTo>
                        <a:pt x="40" y="68"/>
                      </a:lnTo>
                      <a:lnTo>
                        <a:pt x="40" y="68"/>
                      </a:lnTo>
                      <a:lnTo>
                        <a:pt x="38" y="72"/>
                      </a:lnTo>
                      <a:lnTo>
                        <a:pt x="38" y="72"/>
                      </a:lnTo>
                      <a:lnTo>
                        <a:pt x="36" y="76"/>
                      </a:lnTo>
                      <a:lnTo>
                        <a:pt x="36" y="76"/>
                      </a:lnTo>
                      <a:lnTo>
                        <a:pt x="30" y="80"/>
                      </a:lnTo>
                      <a:lnTo>
                        <a:pt x="30" y="80"/>
                      </a:lnTo>
                      <a:lnTo>
                        <a:pt x="24" y="80"/>
                      </a:lnTo>
                      <a:lnTo>
                        <a:pt x="24" y="80"/>
                      </a:lnTo>
                      <a:lnTo>
                        <a:pt x="16" y="80"/>
                      </a:lnTo>
                      <a:lnTo>
                        <a:pt x="16" y="80"/>
                      </a:lnTo>
                      <a:lnTo>
                        <a:pt x="8" y="78"/>
                      </a:lnTo>
                      <a:lnTo>
                        <a:pt x="8" y="78"/>
                      </a:lnTo>
                      <a:lnTo>
                        <a:pt x="4" y="76"/>
                      </a:lnTo>
                      <a:lnTo>
                        <a:pt x="4" y="76"/>
                      </a:lnTo>
                      <a:lnTo>
                        <a:pt x="2" y="74"/>
                      </a:lnTo>
                      <a:lnTo>
                        <a:pt x="2" y="74"/>
                      </a:lnTo>
                      <a:lnTo>
                        <a:pt x="0" y="76"/>
                      </a:lnTo>
                      <a:lnTo>
                        <a:pt x="0" y="76"/>
                      </a:lnTo>
                      <a:lnTo>
                        <a:pt x="0" y="80"/>
                      </a:lnTo>
                      <a:lnTo>
                        <a:pt x="0" y="80"/>
                      </a:lnTo>
                      <a:lnTo>
                        <a:pt x="0" y="84"/>
                      </a:lnTo>
                      <a:lnTo>
                        <a:pt x="0" y="84"/>
                      </a:lnTo>
                      <a:lnTo>
                        <a:pt x="0" y="86"/>
                      </a:lnTo>
                      <a:lnTo>
                        <a:pt x="0" y="86"/>
                      </a:lnTo>
                      <a:lnTo>
                        <a:pt x="0" y="88"/>
                      </a:lnTo>
                      <a:lnTo>
                        <a:pt x="0" y="88"/>
                      </a:lnTo>
                      <a:lnTo>
                        <a:pt x="2" y="90"/>
                      </a:lnTo>
                      <a:lnTo>
                        <a:pt x="2" y="90"/>
                      </a:lnTo>
                      <a:lnTo>
                        <a:pt x="4" y="90"/>
                      </a:lnTo>
                      <a:lnTo>
                        <a:pt x="4" y="90"/>
                      </a:lnTo>
                      <a:lnTo>
                        <a:pt x="10" y="92"/>
                      </a:lnTo>
                      <a:lnTo>
                        <a:pt x="10" y="92"/>
                      </a:lnTo>
                      <a:lnTo>
                        <a:pt x="16" y="94"/>
                      </a:lnTo>
                      <a:lnTo>
                        <a:pt x="16" y="94"/>
                      </a:lnTo>
                      <a:lnTo>
                        <a:pt x="26" y="96"/>
                      </a:lnTo>
                      <a:lnTo>
                        <a:pt x="26" y="96"/>
                      </a:lnTo>
                      <a:lnTo>
                        <a:pt x="40" y="94"/>
                      </a:lnTo>
                      <a:lnTo>
                        <a:pt x="40" y="94"/>
                      </a:lnTo>
                      <a:lnTo>
                        <a:pt x="50" y="88"/>
                      </a:lnTo>
                      <a:lnTo>
                        <a:pt x="50" y="88"/>
                      </a:lnTo>
                      <a:lnTo>
                        <a:pt x="56" y="84"/>
                      </a:lnTo>
                      <a:lnTo>
                        <a:pt x="58" y="80"/>
                      </a:lnTo>
                      <a:lnTo>
                        <a:pt x="58" y="80"/>
                      </a:lnTo>
                      <a:lnTo>
                        <a:pt x="60" y="74"/>
                      </a:lnTo>
                      <a:lnTo>
                        <a:pt x="60" y="66"/>
                      </a:lnTo>
                      <a:lnTo>
                        <a:pt x="60" y="66"/>
                      </a:lnTo>
                      <a:lnTo>
                        <a:pt x="60" y="60"/>
                      </a:lnTo>
                      <a:lnTo>
                        <a:pt x="6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6" name="Freeform 82"/>
                <p:cNvSpPr>
                  <a:spLocks noEditPoints="1"/>
                </p:cNvSpPr>
                <p:nvPr/>
              </p:nvSpPr>
              <p:spPr bwMode="auto">
                <a:xfrm>
                  <a:off x="3893" y="4347"/>
                  <a:ext cx="62" cy="94"/>
                </a:xfrm>
                <a:custGeom>
                  <a:avLst/>
                  <a:gdLst>
                    <a:gd name="T0" fmla="*/ 56 w 62"/>
                    <a:gd name="T1" fmla="*/ 42 h 94"/>
                    <a:gd name="T2" fmla="*/ 48 w 62"/>
                    <a:gd name="T3" fmla="*/ 36 h 94"/>
                    <a:gd name="T4" fmla="*/ 30 w 62"/>
                    <a:gd name="T5" fmla="*/ 34 h 94"/>
                    <a:gd name="T6" fmla="*/ 26 w 62"/>
                    <a:gd name="T7" fmla="*/ 36 h 94"/>
                    <a:gd name="T8" fmla="*/ 18 w 62"/>
                    <a:gd name="T9" fmla="*/ 40 h 94"/>
                    <a:gd name="T10" fmla="*/ 18 w 62"/>
                    <a:gd name="T11" fmla="*/ 30 h 94"/>
                    <a:gd name="T12" fmla="*/ 28 w 62"/>
                    <a:gd name="T13" fmla="*/ 16 h 94"/>
                    <a:gd name="T14" fmla="*/ 38 w 62"/>
                    <a:gd name="T15" fmla="*/ 14 h 94"/>
                    <a:gd name="T16" fmla="*/ 44 w 62"/>
                    <a:gd name="T17" fmla="*/ 14 h 94"/>
                    <a:gd name="T18" fmla="*/ 52 w 62"/>
                    <a:gd name="T19" fmla="*/ 16 h 94"/>
                    <a:gd name="T20" fmla="*/ 54 w 62"/>
                    <a:gd name="T21" fmla="*/ 16 h 94"/>
                    <a:gd name="T22" fmla="*/ 56 w 62"/>
                    <a:gd name="T23" fmla="*/ 14 h 94"/>
                    <a:gd name="T24" fmla="*/ 56 w 62"/>
                    <a:gd name="T25" fmla="*/ 12 h 94"/>
                    <a:gd name="T26" fmla="*/ 56 w 62"/>
                    <a:gd name="T27" fmla="*/ 6 h 94"/>
                    <a:gd name="T28" fmla="*/ 56 w 62"/>
                    <a:gd name="T29" fmla="*/ 4 h 94"/>
                    <a:gd name="T30" fmla="*/ 54 w 62"/>
                    <a:gd name="T31" fmla="*/ 2 h 94"/>
                    <a:gd name="T32" fmla="*/ 52 w 62"/>
                    <a:gd name="T33" fmla="*/ 2 h 94"/>
                    <a:gd name="T34" fmla="*/ 44 w 62"/>
                    <a:gd name="T35" fmla="*/ 0 h 94"/>
                    <a:gd name="T36" fmla="*/ 38 w 62"/>
                    <a:gd name="T37" fmla="*/ 0 h 94"/>
                    <a:gd name="T38" fmla="*/ 24 w 62"/>
                    <a:gd name="T39" fmla="*/ 2 h 94"/>
                    <a:gd name="T40" fmla="*/ 6 w 62"/>
                    <a:gd name="T41" fmla="*/ 16 h 94"/>
                    <a:gd name="T42" fmla="*/ 2 w 62"/>
                    <a:gd name="T43" fmla="*/ 28 h 94"/>
                    <a:gd name="T44" fmla="*/ 0 w 62"/>
                    <a:gd name="T45" fmla="*/ 50 h 94"/>
                    <a:gd name="T46" fmla="*/ 0 w 62"/>
                    <a:gd name="T47" fmla="*/ 62 h 94"/>
                    <a:gd name="T48" fmla="*/ 6 w 62"/>
                    <a:gd name="T49" fmla="*/ 82 h 94"/>
                    <a:gd name="T50" fmla="*/ 10 w 62"/>
                    <a:gd name="T51" fmla="*/ 88 h 94"/>
                    <a:gd name="T52" fmla="*/ 30 w 62"/>
                    <a:gd name="T53" fmla="*/ 94 h 94"/>
                    <a:gd name="T54" fmla="*/ 44 w 62"/>
                    <a:gd name="T55" fmla="*/ 90 h 94"/>
                    <a:gd name="T56" fmla="*/ 54 w 62"/>
                    <a:gd name="T57" fmla="*/ 84 h 94"/>
                    <a:gd name="T58" fmla="*/ 60 w 62"/>
                    <a:gd name="T59" fmla="*/ 74 h 94"/>
                    <a:gd name="T60" fmla="*/ 62 w 62"/>
                    <a:gd name="T61" fmla="*/ 62 h 94"/>
                    <a:gd name="T62" fmla="*/ 44 w 62"/>
                    <a:gd name="T63" fmla="*/ 70 h 94"/>
                    <a:gd name="T64" fmla="*/ 40 w 62"/>
                    <a:gd name="T65" fmla="*/ 74 h 94"/>
                    <a:gd name="T66" fmla="*/ 30 w 62"/>
                    <a:gd name="T67" fmla="*/ 78 h 94"/>
                    <a:gd name="T68" fmla="*/ 26 w 62"/>
                    <a:gd name="T69" fmla="*/ 78 h 94"/>
                    <a:gd name="T70" fmla="*/ 18 w 62"/>
                    <a:gd name="T71" fmla="*/ 66 h 94"/>
                    <a:gd name="T72" fmla="*/ 18 w 62"/>
                    <a:gd name="T73" fmla="*/ 54 h 94"/>
                    <a:gd name="T74" fmla="*/ 24 w 62"/>
                    <a:gd name="T75" fmla="*/ 50 h 94"/>
                    <a:gd name="T76" fmla="*/ 28 w 62"/>
                    <a:gd name="T77" fmla="*/ 48 h 94"/>
                    <a:gd name="T78" fmla="*/ 38 w 62"/>
                    <a:gd name="T79" fmla="*/ 50 h 94"/>
                    <a:gd name="T80" fmla="*/ 42 w 62"/>
                    <a:gd name="T81" fmla="*/ 52 h 94"/>
                    <a:gd name="T82" fmla="*/ 44 w 62"/>
                    <a:gd name="T83" fmla="*/ 62 h 94"/>
                    <a:gd name="T84" fmla="*/ 44 w 62"/>
                    <a:gd name="T85"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94">
                      <a:moveTo>
                        <a:pt x="60" y="50"/>
                      </a:moveTo>
                      <a:lnTo>
                        <a:pt x="60" y="50"/>
                      </a:lnTo>
                      <a:lnTo>
                        <a:pt x="56" y="42"/>
                      </a:lnTo>
                      <a:lnTo>
                        <a:pt x="56" y="42"/>
                      </a:lnTo>
                      <a:lnTo>
                        <a:pt x="48" y="36"/>
                      </a:lnTo>
                      <a:lnTo>
                        <a:pt x="48" y="36"/>
                      </a:lnTo>
                      <a:lnTo>
                        <a:pt x="36" y="34"/>
                      </a:lnTo>
                      <a:lnTo>
                        <a:pt x="36" y="34"/>
                      </a:lnTo>
                      <a:lnTo>
                        <a:pt x="30" y="34"/>
                      </a:lnTo>
                      <a:lnTo>
                        <a:pt x="30" y="34"/>
                      </a:lnTo>
                      <a:lnTo>
                        <a:pt x="26" y="36"/>
                      </a:lnTo>
                      <a:lnTo>
                        <a:pt x="26" y="36"/>
                      </a:lnTo>
                      <a:lnTo>
                        <a:pt x="20" y="38"/>
                      </a:lnTo>
                      <a:lnTo>
                        <a:pt x="20" y="38"/>
                      </a:lnTo>
                      <a:lnTo>
                        <a:pt x="18" y="40"/>
                      </a:lnTo>
                      <a:lnTo>
                        <a:pt x="18" y="40"/>
                      </a:lnTo>
                      <a:lnTo>
                        <a:pt x="18" y="30"/>
                      </a:lnTo>
                      <a:lnTo>
                        <a:pt x="18" y="30"/>
                      </a:lnTo>
                      <a:lnTo>
                        <a:pt x="22" y="22"/>
                      </a:lnTo>
                      <a:lnTo>
                        <a:pt x="22" y="22"/>
                      </a:lnTo>
                      <a:lnTo>
                        <a:pt x="28" y="16"/>
                      </a:lnTo>
                      <a:lnTo>
                        <a:pt x="28" y="16"/>
                      </a:lnTo>
                      <a:lnTo>
                        <a:pt x="32" y="14"/>
                      </a:lnTo>
                      <a:lnTo>
                        <a:pt x="38" y="14"/>
                      </a:lnTo>
                      <a:lnTo>
                        <a:pt x="38" y="14"/>
                      </a:lnTo>
                      <a:lnTo>
                        <a:pt x="44" y="14"/>
                      </a:lnTo>
                      <a:lnTo>
                        <a:pt x="44" y="14"/>
                      </a:lnTo>
                      <a:lnTo>
                        <a:pt x="48" y="14"/>
                      </a:lnTo>
                      <a:lnTo>
                        <a:pt x="48" y="14"/>
                      </a:lnTo>
                      <a:lnTo>
                        <a:pt x="52" y="16"/>
                      </a:lnTo>
                      <a:lnTo>
                        <a:pt x="52" y="16"/>
                      </a:lnTo>
                      <a:lnTo>
                        <a:pt x="54" y="16"/>
                      </a:lnTo>
                      <a:lnTo>
                        <a:pt x="54" y="16"/>
                      </a:lnTo>
                      <a:lnTo>
                        <a:pt x="56" y="16"/>
                      </a:lnTo>
                      <a:lnTo>
                        <a:pt x="56" y="16"/>
                      </a:lnTo>
                      <a:lnTo>
                        <a:pt x="56" y="14"/>
                      </a:lnTo>
                      <a:lnTo>
                        <a:pt x="56" y="14"/>
                      </a:lnTo>
                      <a:lnTo>
                        <a:pt x="56" y="12"/>
                      </a:lnTo>
                      <a:lnTo>
                        <a:pt x="56" y="12"/>
                      </a:lnTo>
                      <a:lnTo>
                        <a:pt x="56" y="8"/>
                      </a:lnTo>
                      <a:lnTo>
                        <a:pt x="56" y="8"/>
                      </a:lnTo>
                      <a:lnTo>
                        <a:pt x="56" y="6"/>
                      </a:lnTo>
                      <a:lnTo>
                        <a:pt x="56" y="6"/>
                      </a:lnTo>
                      <a:lnTo>
                        <a:pt x="56" y="4"/>
                      </a:lnTo>
                      <a:lnTo>
                        <a:pt x="56" y="4"/>
                      </a:lnTo>
                      <a:lnTo>
                        <a:pt x="56" y="4"/>
                      </a:lnTo>
                      <a:lnTo>
                        <a:pt x="56" y="4"/>
                      </a:lnTo>
                      <a:lnTo>
                        <a:pt x="54" y="2"/>
                      </a:lnTo>
                      <a:lnTo>
                        <a:pt x="54" y="2"/>
                      </a:lnTo>
                      <a:lnTo>
                        <a:pt x="52" y="2"/>
                      </a:lnTo>
                      <a:lnTo>
                        <a:pt x="52" y="2"/>
                      </a:lnTo>
                      <a:lnTo>
                        <a:pt x="48" y="0"/>
                      </a:lnTo>
                      <a:lnTo>
                        <a:pt x="48" y="0"/>
                      </a:lnTo>
                      <a:lnTo>
                        <a:pt x="44" y="0"/>
                      </a:lnTo>
                      <a:lnTo>
                        <a:pt x="44" y="0"/>
                      </a:lnTo>
                      <a:lnTo>
                        <a:pt x="38" y="0"/>
                      </a:lnTo>
                      <a:lnTo>
                        <a:pt x="38" y="0"/>
                      </a:lnTo>
                      <a:lnTo>
                        <a:pt x="30" y="0"/>
                      </a:lnTo>
                      <a:lnTo>
                        <a:pt x="24" y="2"/>
                      </a:lnTo>
                      <a:lnTo>
                        <a:pt x="24" y="2"/>
                      </a:lnTo>
                      <a:lnTo>
                        <a:pt x="14" y="8"/>
                      </a:lnTo>
                      <a:lnTo>
                        <a:pt x="14" y="8"/>
                      </a:lnTo>
                      <a:lnTo>
                        <a:pt x="6" y="16"/>
                      </a:lnTo>
                      <a:lnTo>
                        <a:pt x="6" y="16"/>
                      </a:lnTo>
                      <a:lnTo>
                        <a:pt x="2" y="28"/>
                      </a:lnTo>
                      <a:lnTo>
                        <a:pt x="2" y="28"/>
                      </a:lnTo>
                      <a:lnTo>
                        <a:pt x="0" y="38"/>
                      </a:lnTo>
                      <a:lnTo>
                        <a:pt x="0" y="38"/>
                      </a:lnTo>
                      <a:lnTo>
                        <a:pt x="0" y="50"/>
                      </a:lnTo>
                      <a:lnTo>
                        <a:pt x="0" y="50"/>
                      </a:lnTo>
                      <a:lnTo>
                        <a:pt x="0" y="62"/>
                      </a:lnTo>
                      <a:lnTo>
                        <a:pt x="0" y="62"/>
                      </a:lnTo>
                      <a:lnTo>
                        <a:pt x="2" y="72"/>
                      </a:lnTo>
                      <a:lnTo>
                        <a:pt x="2" y="72"/>
                      </a:lnTo>
                      <a:lnTo>
                        <a:pt x="6" y="82"/>
                      </a:lnTo>
                      <a:lnTo>
                        <a:pt x="6" y="82"/>
                      </a:lnTo>
                      <a:lnTo>
                        <a:pt x="10" y="88"/>
                      </a:lnTo>
                      <a:lnTo>
                        <a:pt x="10" y="88"/>
                      </a:lnTo>
                      <a:lnTo>
                        <a:pt x="18" y="92"/>
                      </a:lnTo>
                      <a:lnTo>
                        <a:pt x="18" y="92"/>
                      </a:lnTo>
                      <a:lnTo>
                        <a:pt x="30" y="94"/>
                      </a:lnTo>
                      <a:lnTo>
                        <a:pt x="30" y="94"/>
                      </a:lnTo>
                      <a:lnTo>
                        <a:pt x="38" y="92"/>
                      </a:lnTo>
                      <a:lnTo>
                        <a:pt x="44" y="90"/>
                      </a:lnTo>
                      <a:lnTo>
                        <a:pt x="44" y="90"/>
                      </a:lnTo>
                      <a:lnTo>
                        <a:pt x="50" y="88"/>
                      </a:lnTo>
                      <a:lnTo>
                        <a:pt x="54" y="84"/>
                      </a:lnTo>
                      <a:lnTo>
                        <a:pt x="54" y="84"/>
                      </a:lnTo>
                      <a:lnTo>
                        <a:pt x="58" y="80"/>
                      </a:lnTo>
                      <a:lnTo>
                        <a:pt x="60" y="74"/>
                      </a:lnTo>
                      <a:lnTo>
                        <a:pt x="60" y="74"/>
                      </a:lnTo>
                      <a:lnTo>
                        <a:pt x="62" y="62"/>
                      </a:lnTo>
                      <a:lnTo>
                        <a:pt x="62" y="62"/>
                      </a:lnTo>
                      <a:lnTo>
                        <a:pt x="60" y="50"/>
                      </a:lnTo>
                      <a:lnTo>
                        <a:pt x="60" y="50"/>
                      </a:lnTo>
                      <a:close/>
                      <a:moveTo>
                        <a:pt x="44" y="70"/>
                      </a:moveTo>
                      <a:lnTo>
                        <a:pt x="44" y="70"/>
                      </a:lnTo>
                      <a:lnTo>
                        <a:pt x="40" y="74"/>
                      </a:lnTo>
                      <a:lnTo>
                        <a:pt x="40" y="74"/>
                      </a:lnTo>
                      <a:lnTo>
                        <a:pt x="36" y="78"/>
                      </a:lnTo>
                      <a:lnTo>
                        <a:pt x="36" y="78"/>
                      </a:lnTo>
                      <a:lnTo>
                        <a:pt x="30" y="78"/>
                      </a:lnTo>
                      <a:lnTo>
                        <a:pt x="30" y="78"/>
                      </a:lnTo>
                      <a:lnTo>
                        <a:pt x="26" y="78"/>
                      </a:lnTo>
                      <a:lnTo>
                        <a:pt x="26" y="78"/>
                      </a:lnTo>
                      <a:lnTo>
                        <a:pt x="20" y="74"/>
                      </a:lnTo>
                      <a:lnTo>
                        <a:pt x="20" y="74"/>
                      </a:lnTo>
                      <a:lnTo>
                        <a:pt x="18" y="66"/>
                      </a:lnTo>
                      <a:lnTo>
                        <a:pt x="18" y="66"/>
                      </a:lnTo>
                      <a:lnTo>
                        <a:pt x="18" y="54"/>
                      </a:lnTo>
                      <a:lnTo>
                        <a:pt x="18" y="54"/>
                      </a:lnTo>
                      <a:lnTo>
                        <a:pt x="20" y="52"/>
                      </a:lnTo>
                      <a:lnTo>
                        <a:pt x="20" y="52"/>
                      </a:lnTo>
                      <a:lnTo>
                        <a:pt x="24" y="50"/>
                      </a:lnTo>
                      <a:lnTo>
                        <a:pt x="24" y="50"/>
                      </a:lnTo>
                      <a:lnTo>
                        <a:pt x="28" y="48"/>
                      </a:lnTo>
                      <a:lnTo>
                        <a:pt x="28" y="48"/>
                      </a:lnTo>
                      <a:lnTo>
                        <a:pt x="32" y="48"/>
                      </a:lnTo>
                      <a:lnTo>
                        <a:pt x="32" y="48"/>
                      </a:lnTo>
                      <a:lnTo>
                        <a:pt x="38" y="50"/>
                      </a:lnTo>
                      <a:lnTo>
                        <a:pt x="38" y="50"/>
                      </a:lnTo>
                      <a:lnTo>
                        <a:pt x="42" y="52"/>
                      </a:lnTo>
                      <a:lnTo>
                        <a:pt x="42" y="52"/>
                      </a:lnTo>
                      <a:lnTo>
                        <a:pt x="44" y="56"/>
                      </a:lnTo>
                      <a:lnTo>
                        <a:pt x="44" y="56"/>
                      </a:lnTo>
                      <a:lnTo>
                        <a:pt x="44" y="62"/>
                      </a:lnTo>
                      <a:lnTo>
                        <a:pt x="44" y="62"/>
                      </a:lnTo>
                      <a:lnTo>
                        <a:pt x="44" y="70"/>
                      </a:lnTo>
                      <a:lnTo>
                        <a:pt x="44"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7" name="Line 83"/>
                <p:cNvSpPr>
                  <a:spLocks noChangeShapeType="1"/>
                </p:cNvSpPr>
                <p:nvPr/>
              </p:nvSpPr>
              <p:spPr bwMode="auto">
                <a:xfrm>
                  <a:off x="4249"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8" name="Freeform 84"/>
                <p:cNvSpPr>
                  <a:spLocks noEditPoints="1"/>
                </p:cNvSpPr>
                <p:nvPr/>
              </p:nvSpPr>
              <p:spPr bwMode="auto">
                <a:xfrm>
                  <a:off x="4179" y="4347"/>
                  <a:ext cx="68" cy="92"/>
                </a:xfrm>
                <a:custGeom>
                  <a:avLst/>
                  <a:gdLst>
                    <a:gd name="T0" fmla="*/ 66 w 68"/>
                    <a:gd name="T1" fmla="*/ 60 h 92"/>
                    <a:gd name="T2" fmla="*/ 56 w 68"/>
                    <a:gd name="T3" fmla="*/ 58 h 92"/>
                    <a:gd name="T4" fmla="*/ 56 w 68"/>
                    <a:gd name="T5" fmla="*/ 4 h 92"/>
                    <a:gd name="T6" fmla="*/ 56 w 68"/>
                    <a:gd name="T7" fmla="*/ 2 h 92"/>
                    <a:gd name="T8" fmla="*/ 54 w 68"/>
                    <a:gd name="T9" fmla="*/ 0 h 92"/>
                    <a:gd name="T10" fmla="*/ 50 w 68"/>
                    <a:gd name="T11" fmla="*/ 0 h 92"/>
                    <a:gd name="T12" fmla="*/ 44 w 68"/>
                    <a:gd name="T13" fmla="*/ 0 h 92"/>
                    <a:gd name="T14" fmla="*/ 38 w 68"/>
                    <a:gd name="T15" fmla="*/ 0 h 92"/>
                    <a:gd name="T16" fmla="*/ 34 w 68"/>
                    <a:gd name="T17" fmla="*/ 0 h 92"/>
                    <a:gd name="T18" fmla="*/ 32 w 68"/>
                    <a:gd name="T19" fmla="*/ 2 h 92"/>
                    <a:gd name="T20" fmla="*/ 2 w 68"/>
                    <a:gd name="T21" fmla="*/ 52 h 92"/>
                    <a:gd name="T22" fmla="*/ 0 w 68"/>
                    <a:gd name="T23" fmla="*/ 56 h 92"/>
                    <a:gd name="T24" fmla="*/ 0 w 68"/>
                    <a:gd name="T25" fmla="*/ 58 h 92"/>
                    <a:gd name="T26" fmla="*/ 0 w 68"/>
                    <a:gd name="T27" fmla="*/ 60 h 92"/>
                    <a:gd name="T28" fmla="*/ 0 w 68"/>
                    <a:gd name="T29" fmla="*/ 64 h 92"/>
                    <a:gd name="T30" fmla="*/ 0 w 68"/>
                    <a:gd name="T31" fmla="*/ 68 h 92"/>
                    <a:gd name="T32" fmla="*/ 0 w 68"/>
                    <a:gd name="T33" fmla="*/ 72 h 92"/>
                    <a:gd name="T34" fmla="*/ 2 w 68"/>
                    <a:gd name="T35" fmla="*/ 72 h 92"/>
                    <a:gd name="T36" fmla="*/ 4 w 68"/>
                    <a:gd name="T37" fmla="*/ 72 h 92"/>
                    <a:gd name="T38" fmla="*/ 38 w 68"/>
                    <a:gd name="T39" fmla="*/ 90 h 92"/>
                    <a:gd name="T40" fmla="*/ 40 w 68"/>
                    <a:gd name="T41" fmla="*/ 90 h 92"/>
                    <a:gd name="T42" fmla="*/ 40 w 68"/>
                    <a:gd name="T43" fmla="*/ 92 h 92"/>
                    <a:gd name="T44" fmla="*/ 44 w 68"/>
                    <a:gd name="T45" fmla="*/ 92 h 92"/>
                    <a:gd name="T46" fmla="*/ 48 w 68"/>
                    <a:gd name="T47" fmla="*/ 92 h 92"/>
                    <a:gd name="T48" fmla="*/ 52 w 68"/>
                    <a:gd name="T49" fmla="*/ 92 h 92"/>
                    <a:gd name="T50" fmla="*/ 54 w 68"/>
                    <a:gd name="T51" fmla="*/ 92 h 92"/>
                    <a:gd name="T52" fmla="*/ 56 w 68"/>
                    <a:gd name="T53" fmla="*/ 90 h 92"/>
                    <a:gd name="T54" fmla="*/ 56 w 68"/>
                    <a:gd name="T55" fmla="*/ 90 h 92"/>
                    <a:gd name="T56" fmla="*/ 64 w 68"/>
                    <a:gd name="T57" fmla="*/ 72 h 92"/>
                    <a:gd name="T58" fmla="*/ 66 w 68"/>
                    <a:gd name="T59" fmla="*/ 70 h 92"/>
                    <a:gd name="T60" fmla="*/ 68 w 68"/>
                    <a:gd name="T61" fmla="*/ 66 h 92"/>
                    <a:gd name="T62" fmla="*/ 66 w 68"/>
                    <a:gd name="T63" fmla="*/ 60 h 92"/>
                    <a:gd name="T64" fmla="*/ 38 w 68"/>
                    <a:gd name="T65" fmla="*/ 58 h 92"/>
                    <a:gd name="T66" fmla="*/ 38 w 68"/>
                    <a:gd name="T67" fmla="*/ 16 h 92"/>
                    <a:gd name="T68" fmla="*/ 38 w 68"/>
                    <a:gd name="T6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92">
                      <a:moveTo>
                        <a:pt x="66" y="60"/>
                      </a:moveTo>
                      <a:lnTo>
                        <a:pt x="66" y="60"/>
                      </a:lnTo>
                      <a:lnTo>
                        <a:pt x="64" y="58"/>
                      </a:lnTo>
                      <a:lnTo>
                        <a:pt x="56" y="58"/>
                      </a:lnTo>
                      <a:lnTo>
                        <a:pt x="56" y="4"/>
                      </a:lnTo>
                      <a:lnTo>
                        <a:pt x="56" y="4"/>
                      </a:lnTo>
                      <a:lnTo>
                        <a:pt x="56" y="2"/>
                      </a:lnTo>
                      <a:lnTo>
                        <a:pt x="56" y="2"/>
                      </a:lnTo>
                      <a:lnTo>
                        <a:pt x="54" y="0"/>
                      </a:lnTo>
                      <a:lnTo>
                        <a:pt x="54" y="0"/>
                      </a:lnTo>
                      <a:lnTo>
                        <a:pt x="50" y="0"/>
                      </a:lnTo>
                      <a:lnTo>
                        <a:pt x="50" y="0"/>
                      </a:lnTo>
                      <a:lnTo>
                        <a:pt x="44" y="0"/>
                      </a:lnTo>
                      <a:lnTo>
                        <a:pt x="44" y="0"/>
                      </a:lnTo>
                      <a:lnTo>
                        <a:pt x="38" y="0"/>
                      </a:lnTo>
                      <a:lnTo>
                        <a:pt x="38" y="0"/>
                      </a:lnTo>
                      <a:lnTo>
                        <a:pt x="34" y="0"/>
                      </a:lnTo>
                      <a:lnTo>
                        <a:pt x="34" y="0"/>
                      </a:lnTo>
                      <a:lnTo>
                        <a:pt x="32" y="2"/>
                      </a:lnTo>
                      <a:lnTo>
                        <a:pt x="32" y="2"/>
                      </a:lnTo>
                      <a:lnTo>
                        <a:pt x="30" y="2"/>
                      </a:lnTo>
                      <a:lnTo>
                        <a:pt x="2" y="52"/>
                      </a:lnTo>
                      <a:lnTo>
                        <a:pt x="2" y="52"/>
                      </a:lnTo>
                      <a:lnTo>
                        <a:pt x="0" y="56"/>
                      </a:lnTo>
                      <a:lnTo>
                        <a:pt x="0" y="56"/>
                      </a:lnTo>
                      <a:lnTo>
                        <a:pt x="0" y="58"/>
                      </a:lnTo>
                      <a:lnTo>
                        <a:pt x="0" y="58"/>
                      </a:lnTo>
                      <a:lnTo>
                        <a:pt x="0" y="60"/>
                      </a:lnTo>
                      <a:lnTo>
                        <a:pt x="0" y="60"/>
                      </a:lnTo>
                      <a:lnTo>
                        <a:pt x="0" y="64"/>
                      </a:lnTo>
                      <a:lnTo>
                        <a:pt x="0" y="64"/>
                      </a:lnTo>
                      <a:lnTo>
                        <a:pt x="0" y="68"/>
                      </a:lnTo>
                      <a:lnTo>
                        <a:pt x="0" y="68"/>
                      </a:lnTo>
                      <a:lnTo>
                        <a:pt x="0" y="72"/>
                      </a:lnTo>
                      <a:lnTo>
                        <a:pt x="0" y="72"/>
                      </a:lnTo>
                      <a:lnTo>
                        <a:pt x="2" y="72"/>
                      </a:lnTo>
                      <a:lnTo>
                        <a:pt x="2" y="72"/>
                      </a:lnTo>
                      <a:lnTo>
                        <a:pt x="4" y="72"/>
                      </a:lnTo>
                      <a:lnTo>
                        <a:pt x="38" y="72"/>
                      </a:lnTo>
                      <a:lnTo>
                        <a:pt x="38" y="90"/>
                      </a:lnTo>
                      <a:lnTo>
                        <a:pt x="38" y="90"/>
                      </a:lnTo>
                      <a:lnTo>
                        <a:pt x="40" y="90"/>
                      </a:lnTo>
                      <a:lnTo>
                        <a:pt x="40" y="90"/>
                      </a:lnTo>
                      <a:lnTo>
                        <a:pt x="40" y="92"/>
                      </a:lnTo>
                      <a:lnTo>
                        <a:pt x="40" y="92"/>
                      </a:lnTo>
                      <a:lnTo>
                        <a:pt x="44" y="92"/>
                      </a:lnTo>
                      <a:lnTo>
                        <a:pt x="44" y="92"/>
                      </a:lnTo>
                      <a:lnTo>
                        <a:pt x="48" y="92"/>
                      </a:lnTo>
                      <a:lnTo>
                        <a:pt x="48" y="92"/>
                      </a:lnTo>
                      <a:lnTo>
                        <a:pt x="52" y="92"/>
                      </a:lnTo>
                      <a:lnTo>
                        <a:pt x="52" y="92"/>
                      </a:lnTo>
                      <a:lnTo>
                        <a:pt x="54" y="92"/>
                      </a:lnTo>
                      <a:lnTo>
                        <a:pt x="54" y="92"/>
                      </a:lnTo>
                      <a:lnTo>
                        <a:pt x="56" y="90"/>
                      </a:lnTo>
                      <a:lnTo>
                        <a:pt x="56" y="90"/>
                      </a:lnTo>
                      <a:lnTo>
                        <a:pt x="56" y="90"/>
                      </a:lnTo>
                      <a:lnTo>
                        <a:pt x="56" y="72"/>
                      </a:lnTo>
                      <a:lnTo>
                        <a:pt x="64" y="72"/>
                      </a:lnTo>
                      <a:lnTo>
                        <a:pt x="64" y="72"/>
                      </a:lnTo>
                      <a:lnTo>
                        <a:pt x="66" y="70"/>
                      </a:lnTo>
                      <a:lnTo>
                        <a:pt x="66" y="70"/>
                      </a:lnTo>
                      <a:lnTo>
                        <a:pt x="68" y="66"/>
                      </a:lnTo>
                      <a:lnTo>
                        <a:pt x="68" y="66"/>
                      </a:lnTo>
                      <a:lnTo>
                        <a:pt x="66" y="60"/>
                      </a:lnTo>
                      <a:lnTo>
                        <a:pt x="66" y="60"/>
                      </a:lnTo>
                      <a:close/>
                      <a:moveTo>
                        <a:pt x="38" y="58"/>
                      </a:moveTo>
                      <a:lnTo>
                        <a:pt x="14" y="58"/>
                      </a:lnTo>
                      <a:lnTo>
                        <a:pt x="38" y="16"/>
                      </a:lnTo>
                      <a:lnTo>
                        <a:pt x="38" y="16"/>
                      </a:lnTo>
                      <a:lnTo>
                        <a:pt x="38" y="58"/>
                      </a:lnTo>
                      <a:lnTo>
                        <a:pt x="3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9" name="Freeform 85"/>
                <p:cNvSpPr>
                  <a:spLocks/>
                </p:cNvSpPr>
                <p:nvPr/>
              </p:nvSpPr>
              <p:spPr bwMode="auto">
                <a:xfrm>
                  <a:off x="4255" y="4345"/>
                  <a:ext cx="62" cy="94"/>
                </a:xfrm>
                <a:custGeom>
                  <a:avLst/>
                  <a:gdLst>
                    <a:gd name="T0" fmla="*/ 62 w 62"/>
                    <a:gd name="T1" fmla="*/ 82 h 94"/>
                    <a:gd name="T2" fmla="*/ 62 w 62"/>
                    <a:gd name="T3" fmla="*/ 80 h 94"/>
                    <a:gd name="T4" fmla="*/ 60 w 62"/>
                    <a:gd name="T5" fmla="*/ 80 h 94"/>
                    <a:gd name="T6" fmla="*/ 22 w 62"/>
                    <a:gd name="T7" fmla="*/ 78 h 94"/>
                    <a:gd name="T8" fmla="*/ 34 w 62"/>
                    <a:gd name="T9" fmla="*/ 68 h 94"/>
                    <a:gd name="T10" fmla="*/ 46 w 62"/>
                    <a:gd name="T11" fmla="*/ 54 h 94"/>
                    <a:gd name="T12" fmla="*/ 54 w 62"/>
                    <a:gd name="T13" fmla="*/ 42 h 94"/>
                    <a:gd name="T14" fmla="*/ 58 w 62"/>
                    <a:gd name="T15" fmla="*/ 34 h 94"/>
                    <a:gd name="T16" fmla="*/ 58 w 62"/>
                    <a:gd name="T17" fmla="*/ 24 h 94"/>
                    <a:gd name="T18" fmla="*/ 56 w 62"/>
                    <a:gd name="T19" fmla="*/ 16 h 94"/>
                    <a:gd name="T20" fmla="*/ 52 w 62"/>
                    <a:gd name="T21" fmla="*/ 8 h 94"/>
                    <a:gd name="T22" fmla="*/ 42 w 62"/>
                    <a:gd name="T23" fmla="*/ 2 h 94"/>
                    <a:gd name="T24" fmla="*/ 30 w 62"/>
                    <a:gd name="T25" fmla="*/ 0 h 94"/>
                    <a:gd name="T26" fmla="*/ 22 w 62"/>
                    <a:gd name="T27" fmla="*/ 2 h 94"/>
                    <a:gd name="T28" fmla="*/ 14 w 62"/>
                    <a:gd name="T29" fmla="*/ 4 h 94"/>
                    <a:gd name="T30" fmla="*/ 8 w 62"/>
                    <a:gd name="T31" fmla="*/ 6 h 94"/>
                    <a:gd name="T32" fmla="*/ 4 w 62"/>
                    <a:gd name="T33" fmla="*/ 8 h 94"/>
                    <a:gd name="T34" fmla="*/ 4 w 62"/>
                    <a:gd name="T35" fmla="*/ 10 h 94"/>
                    <a:gd name="T36" fmla="*/ 2 w 62"/>
                    <a:gd name="T37" fmla="*/ 12 h 94"/>
                    <a:gd name="T38" fmla="*/ 2 w 62"/>
                    <a:gd name="T39" fmla="*/ 14 h 94"/>
                    <a:gd name="T40" fmla="*/ 2 w 62"/>
                    <a:gd name="T41" fmla="*/ 16 h 94"/>
                    <a:gd name="T42" fmla="*/ 2 w 62"/>
                    <a:gd name="T43" fmla="*/ 20 h 94"/>
                    <a:gd name="T44" fmla="*/ 4 w 62"/>
                    <a:gd name="T45" fmla="*/ 22 h 94"/>
                    <a:gd name="T46" fmla="*/ 4 w 62"/>
                    <a:gd name="T47" fmla="*/ 24 h 94"/>
                    <a:gd name="T48" fmla="*/ 6 w 62"/>
                    <a:gd name="T49" fmla="*/ 24 h 94"/>
                    <a:gd name="T50" fmla="*/ 8 w 62"/>
                    <a:gd name="T51" fmla="*/ 24 h 94"/>
                    <a:gd name="T52" fmla="*/ 12 w 62"/>
                    <a:gd name="T53" fmla="*/ 22 h 94"/>
                    <a:gd name="T54" fmla="*/ 18 w 62"/>
                    <a:gd name="T55" fmla="*/ 18 h 94"/>
                    <a:gd name="T56" fmla="*/ 24 w 62"/>
                    <a:gd name="T57" fmla="*/ 18 h 94"/>
                    <a:gd name="T58" fmla="*/ 30 w 62"/>
                    <a:gd name="T59" fmla="*/ 18 h 94"/>
                    <a:gd name="T60" fmla="*/ 34 w 62"/>
                    <a:gd name="T61" fmla="*/ 20 h 94"/>
                    <a:gd name="T62" fmla="*/ 36 w 62"/>
                    <a:gd name="T63" fmla="*/ 24 h 94"/>
                    <a:gd name="T64" fmla="*/ 36 w 62"/>
                    <a:gd name="T65" fmla="*/ 28 h 94"/>
                    <a:gd name="T66" fmla="*/ 36 w 62"/>
                    <a:gd name="T67" fmla="*/ 34 h 94"/>
                    <a:gd name="T68" fmla="*/ 34 w 62"/>
                    <a:gd name="T69" fmla="*/ 40 h 94"/>
                    <a:gd name="T70" fmla="*/ 28 w 62"/>
                    <a:gd name="T71" fmla="*/ 48 h 94"/>
                    <a:gd name="T72" fmla="*/ 6 w 62"/>
                    <a:gd name="T73" fmla="*/ 74 h 94"/>
                    <a:gd name="T74" fmla="*/ 4 w 62"/>
                    <a:gd name="T75" fmla="*/ 76 h 94"/>
                    <a:gd name="T76" fmla="*/ 2 w 62"/>
                    <a:gd name="T77" fmla="*/ 78 h 94"/>
                    <a:gd name="T78" fmla="*/ 2 w 62"/>
                    <a:gd name="T79" fmla="*/ 82 h 94"/>
                    <a:gd name="T80" fmla="*/ 0 w 62"/>
                    <a:gd name="T81" fmla="*/ 86 h 94"/>
                    <a:gd name="T82" fmla="*/ 2 w 62"/>
                    <a:gd name="T83" fmla="*/ 90 h 94"/>
                    <a:gd name="T84" fmla="*/ 2 w 62"/>
                    <a:gd name="T85" fmla="*/ 92 h 94"/>
                    <a:gd name="T86" fmla="*/ 4 w 62"/>
                    <a:gd name="T87" fmla="*/ 94 h 94"/>
                    <a:gd name="T88" fmla="*/ 6 w 62"/>
                    <a:gd name="T89" fmla="*/ 94 h 94"/>
                    <a:gd name="T90" fmla="*/ 60 w 62"/>
                    <a:gd name="T91" fmla="*/ 94 h 94"/>
                    <a:gd name="T92" fmla="*/ 60 w 62"/>
                    <a:gd name="T93" fmla="*/ 94 h 94"/>
                    <a:gd name="T94" fmla="*/ 62 w 62"/>
                    <a:gd name="T95" fmla="*/ 92 h 94"/>
                    <a:gd name="T96" fmla="*/ 62 w 62"/>
                    <a:gd name="T97" fmla="*/ 90 h 94"/>
                    <a:gd name="T98" fmla="*/ 62 w 62"/>
                    <a:gd name="T99" fmla="*/ 86 h 94"/>
                    <a:gd name="T100" fmla="*/ 62 w 62"/>
                    <a:gd name="T101"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94">
                      <a:moveTo>
                        <a:pt x="62" y="82"/>
                      </a:moveTo>
                      <a:lnTo>
                        <a:pt x="62" y="82"/>
                      </a:lnTo>
                      <a:lnTo>
                        <a:pt x="62" y="80"/>
                      </a:lnTo>
                      <a:lnTo>
                        <a:pt x="62" y="80"/>
                      </a:lnTo>
                      <a:lnTo>
                        <a:pt x="60" y="80"/>
                      </a:lnTo>
                      <a:lnTo>
                        <a:pt x="60" y="80"/>
                      </a:lnTo>
                      <a:lnTo>
                        <a:pt x="58" y="78"/>
                      </a:lnTo>
                      <a:lnTo>
                        <a:pt x="22" y="78"/>
                      </a:lnTo>
                      <a:lnTo>
                        <a:pt x="34" y="68"/>
                      </a:lnTo>
                      <a:lnTo>
                        <a:pt x="34" y="68"/>
                      </a:lnTo>
                      <a:lnTo>
                        <a:pt x="46" y="54"/>
                      </a:lnTo>
                      <a:lnTo>
                        <a:pt x="46" y="54"/>
                      </a:lnTo>
                      <a:lnTo>
                        <a:pt x="54" y="42"/>
                      </a:lnTo>
                      <a:lnTo>
                        <a:pt x="54" y="42"/>
                      </a:lnTo>
                      <a:lnTo>
                        <a:pt x="58" y="34"/>
                      </a:lnTo>
                      <a:lnTo>
                        <a:pt x="58" y="34"/>
                      </a:lnTo>
                      <a:lnTo>
                        <a:pt x="58" y="24"/>
                      </a:lnTo>
                      <a:lnTo>
                        <a:pt x="58" y="24"/>
                      </a:lnTo>
                      <a:lnTo>
                        <a:pt x="56" y="16"/>
                      </a:lnTo>
                      <a:lnTo>
                        <a:pt x="56" y="16"/>
                      </a:lnTo>
                      <a:lnTo>
                        <a:pt x="52" y="8"/>
                      </a:lnTo>
                      <a:lnTo>
                        <a:pt x="52" y="8"/>
                      </a:lnTo>
                      <a:lnTo>
                        <a:pt x="42" y="2"/>
                      </a:lnTo>
                      <a:lnTo>
                        <a:pt x="42" y="2"/>
                      </a:lnTo>
                      <a:lnTo>
                        <a:pt x="30" y="0"/>
                      </a:lnTo>
                      <a:lnTo>
                        <a:pt x="30" y="0"/>
                      </a:lnTo>
                      <a:lnTo>
                        <a:pt x="22" y="2"/>
                      </a:lnTo>
                      <a:lnTo>
                        <a:pt x="22" y="2"/>
                      </a:lnTo>
                      <a:lnTo>
                        <a:pt x="14" y="4"/>
                      </a:lnTo>
                      <a:lnTo>
                        <a:pt x="14" y="4"/>
                      </a:lnTo>
                      <a:lnTo>
                        <a:pt x="8" y="6"/>
                      </a:lnTo>
                      <a:lnTo>
                        <a:pt x="8" y="6"/>
                      </a:lnTo>
                      <a:lnTo>
                        <a:pt x="4" y="8"/>
                      </a:lnTo>
                      <a:lnTo>
                        <a:pt x="4" y="8"/>
                      </a:lnTo>
                      <a:lnTo>
                        <a:pt x="4" y="10"/>
                      </a:lnTo>
                      <a:lnTo>
                        <a:pt x="4" y="10"/>
                      </a:lnTo>
                      <a:lnTo>
                        <a:pt x="2" y="12"/>
                      </a:lnTo>
                      <a:lnTo>
                        <a:pt x="2" y="12"/>
                      </a:lnTo>
                      <a:lnTo>
                        <a:pt x="2" y="14"/>
                      </a:lnTo>
                      <a:lnTo>
                        <a:pt x="2" y="14"/>
                      </a:lnTo>
                      <a:lnTo>
                        <a:pt x="2" y="16"/>
                      </a:lnTo>
                      <a:lnTo>
                        <a:pt x="2" y="16"/>
                      </a:lnTo>
                      <a:lnTo>
                        <a:pt x="2" y="20"/>
                      </a:lnTo>
                      <a:lnTo>
                        <a:pt x="2" y="20"/>
                      </a:lnTo>
                      <a:lnTo>
                        <a:pt x="4" y="22"/>
                      </a:lnTo>
                      <a:lnTo>
                        <a:pt x="4" y="22"/>
                      </a:lnTo>
                      <a:lnTo>
                        <a:pt x="4" y="24"/>
                      </a:lnTo>
                      <a:lnTo>
                        <a:pt x="4" y="24"/>
                      </a:lnTo>
                      <a:lnTo>
                        <a:pt x="6" y="24"/>
                      </a:lnTo>
                      <a:lnTo>
                        <a:pt x="6" y="24"/>
                      </a:lnTo>
                      <a:lnTo>
                        <a:pt x="8" y="24"/>
                      </a:lnTo>
                      <a:lnTo>
                        <a:pt x="8" y="24"/>
                      </a:lnTo>
                      <a:lnTo>
                        <a:pt x="12" y="22"/>
                      </a:lnTo>
                      <a:lnTo>
                        <a:pt x="12" y="22"/>
                      </a:lnTo>
                      <a:lnTo>
                        <a:pt x="18" y="18"/>
                      </a:lnTo>
                      <a:lnTo>
                        <a:pt x="18" y="18"/>
                      </a:lnTo>
                      <a:lnTo>
                        <a:pt x="24" y="18"/>
                      </a:lnTo>
                      <a:lnTo>
                        <a:pt x="24" y="18"/>
                      </a:lnTo>
                      <a:lnTo>
                        <a:pt x="30" y="18"/>
                      </a:lnTo>
                      <a:lnTo>
                        <a:pt x="30" y="18"/>
                      </a:lnTo>
                      <a:lnTo>
                        <a:pt x="34" y="20"/>
                      </a:lnTo>
                      <a:lnTo>
                        <a:pt x="34" y="20"/>
                      </a:lnTo>
                      <a:lnTo>
                        <a:pt x="36" y="24"/>
                      </a:lnTo>
                      <a:lnTo>
                        <a:pt x="36" y="24"/>
                      </a:lnTo>
                      <a:lnTo>
                        <a:pt x="36" y="28"/>
                      </a:lnTo>
                      <a:lnTo>
                        <a:pt x="36" y="28"/>
                      </a:lnTo>
                      <a:lnTo>
                        <a:pt x="36" y="34"/>
                      </a:lnTo>
                      <a:lnTo>
                        <a:pt x="36" y="34"/>
                      </a:lnTo>
                      <a:lnTo>
                        <a:pt x="34" y="40"/>
                      </a:lnTo>
                      <a:lnTo>
                        <a:pt x="34" y="40"/>
                      </a:lnTo>
                      <a:lnTo>
                        <a:pt x="28" y="48"/>
                      </a:lnTo>
                      <a:lnTo>
                        <a:pt x="28" y="48"/>
                      </a:lnTo>
                      <a:lnTo>
                        <a:pt x="22" y="56"/>
                      </a:lnTo>
                      <a:lnTo>
                        <a:pt x="6" y="74"/>
                      </a:lnTo>
                      <a:lnTo>
                        <a:pt x="6" y="74"/>
                      </a:lnTo>
                      <a:lnTo>
                        <a:pt x="4" y="76"/>
                      </a:lnTo>
                      <a:lnTo>
                        <a:pt x="4" y="76"/>
                      </a:lnTo>
                      <a:lnTo>
                        <a:pt x="2" y="78"/>
                      </a:lnTo>
                      <a:lnTo>
                        <a:pt x="2" y="78"/>
                      </a:lnTo>
                      <a:lnTo>
                        <a:pt x="2" y="82"/>
                      </a:lnTo>
                      <a:lnTo>
                        <a:pt x="2" y="82"/>
                      </a:lnTo>
                      <a:lnTo>
                        <a:pt x="0" y="86"/>
                      </a:lnTo>
                      <a:lnTo>
                        <a:pt x="0" y="86"/>
                      </a:lnTo>
                      <a:lnTo>
                        <a:pt x="2" y="90"/>
                      </a:lnTo>
                      <a:lnTo>
                        <a:pt x="2" y="90"/>
                      </a:lnTo>
                      <a:lnTo>
                        <a:pt x="2" y="92"/>
                      </a:lnTo>
                      <a:lnTo>
                        <a:pt x="2" y="92"/>
                      </a:lnTo>
                      <a:lnTo>
                        <a:pt x="4" y="94"/>
                      </a:lnTo>
                      <a:lnTo>
                        <a:pt x="4" y="94"/>
                      </a:lnTo>
                      <a:lnTo>
                        <a:pt x="6" y="94"/>
                      </a:lnTo>
                      <a:lnTo>
                        <a:pt x="60" y="94"/>
                      </a:lnTo>
                      <a:lnTo>
                        <a:pt x="60" y="94"/>
                      </a:lnTo>
                      <a:lnTo>
                        <a:pt x="60" y="94"/>
                      </a:lnTo>
                      <a:lnTo>
                        <a:pt x="60" y="94"/>
                      </a:lnTo>
                      <a:lnTo>
                        <a:pt x="62" y="92"/>
                      </a:lnTo>
                      <a:lnTo>
                        <a:pt x="62" y="92"/>
                      </a:lnTo>
                      <a:lnTo>
                        <a:pt x="62" y="90"/>
                      </a:lnTo>
                      <a:lnTo>
                        <a:pt x="62" y="90"/>
                      </a:lnTo>
                      <a:lnTo>
                        <a:pt x="62" y="86"/>
                      </a:lnTo>
                      <a:lnTo>
                        <a:pt x="62" y="86"/>
                      </a:lnTo>
                      <a:lnTo>
                        <a:pt x="62" y="82"/>
                      </a:lnTo>
                      <a:lnTo>
                        <a:pt x="6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0" name="Line 86"/>
                <p:cNvSpPr>
                  <a:spLocks noChangeShapeType="1"/>
                </p:cNvSpPr>
                <p:nvPr/>
              </p:nvSpPr>
              <p:spPr bwMode="auto">
                <a:xfrm>
                  <a:off x="4603"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1" name="Freeform 87"/>
                <p:cNvSpPr>
                  <a:spLocks noEditPoints="1"/>
                </p:cNvSpPr>
                <p:nvPr/>
              </p:nvSpPr>
              <p:spPr bwMode="auto">
                <a:xfrm>
                  <a:off x="4533" y="4347"/>
                  <a:ext cx="68" cy="92"/>
                </a:xfrm>
                <a:custGeom>
                  <a:avLst/>
                  <a:gdLst>
                    <a:gd name="T0" fmla="*/ 66 w 68"/>
                    <a:gd name="T1" fmla="*/ 60 h 92"/>
                    <a:gd name="T2" fmla="*/ 56 w 68"/>
                    <a:gd name="T3" fmla="*/ 58 h 92"/>
                    <a:gd name="T4" fmla="*/ 56 w 68"/>
                    <a:gd name="T5" fmla="*/ 4 h 92"/>
                    <a:gd name="T6" fmla="*/ 56 w 68"/>
                    <a:gd name="T7" fmla="*/ 2 h 92"/>
                    <a:gd name="T8" fmla="*/ 54 w 68"/>
                    <a:gd name="T9" fmla="*/ 0 h 92"/>
                    <a:gd name="T10" fmla="*/ 50 w 68"/>
                    <a:gd name="T11" fmla="*/ 0 h 92"/>
                    <a:gd name="T12" fmla="*/ 44 w 68"/>
                    <a:gd name="T13" fmla="*/ 0 h 92"/>
                    <a:gd name="T14" fmla="*/ 38 w 68"/>
                    <a:gd name="T15" fmla="*/ 0 h 92"/>
                    <a:gd name="T16" fmla="*/ 34 w 68"/>
                    <a:gd name="T17" fmla="*/ 0 h 92"/>
                    <a:gd name="T18" fmla="*/ 32 w 68"/>
                    <a:gd name="T19" fmla="*/ 2 h 92"/>
                    <a:gd name="T20" fmla="*/ 2 w 68"/>
                    <a:gd name="T21" fmla="*/ 52 h 92"/>
                    <a:gd name="T22" fmla="*/ 2 w 68"/>
                    <a:gd name="T23" fmla="*/ 56 h 92"/>
                    <a:gd name="T24" fmla="*/ 0 w 68"/>
                    <a:gd name="T25" fmla="*/ 58 h 92"/>
                    <a:gd name="T26" fmla="*/ 0 w 68"/>
                    <a:gd name="T27" fmla="*/ 60 h 92"/>
                    <a:gd name="T28" fmla="*/ 0 w 68"/>
                    <a:gd name="T29" fmla="*/ 64 h 92"/>
                    <a:gd name="T30" fmla="*/ 0 w 68"/>
                    <a:gd name="T31" fmla="*/ 68 h 92"/>
                    <a:gd name="T32" fmla="*/ 2 w 68"/>
                    <a:gd name="T33" fmla="*/ 72 h 92"/>
                    <a:gd name="T34" fmla="*/ 2 w 68"/>
                    <a:gd name="T35" fmla="*/ 72 h 92"/>
                    <a:gd name="T36" fmla="*/ 4 w 68"/>
                    <a:gd name="T37" fmla="*/ 72 h 92"/>
                    <a:gd name="T38" fmla="*/ 38 w 68"/>
                    <a:gd name="T39" fmla="*/ 90 h 92"/>
                    <a:gd name="T40" fmla="*/ 40 w 68"/>
                    <a:gd name="T41" fmla="*/ 90 h 92"/>
                    <a:gd name="T42" fmla="*/ 40 w 68"/>
                    <a:gd name="T43" fmla="*/ 92 h 92"/>
                    <a:gd name="T44" fmla="*/ 44 w 68"/>
                    <a:gd name="T45" fmla="*/ 92 h 92"/>
                    <a:gd name="T46" fmla="*/ 48 w 68"/>
                    <a:gd name="T47" fmla="*/ 92 h 92"/>
                    <a:gd name="T48" fmla="*/ 52 w 68"/>
                    <a:gd name="T49" fmla="*/ 92 h 92"/>
                    <a:gd name="T50" fmla="*/ 54 w 68"/>
                    <a:gd name="T51" fmla="*/ 92 h 92"/>
                    <a:gd name="T52" fmla="*/ 56 w 68"/>
                    <a:gd name="T53" fmla="*/ 90 h 92"/>
                    <a:gd name="T54" fmla="*/ 56 w 68"/>
                    <a:gd name="T55" fmla="*/ 90 h 92"/>
                    <a:gd name="T56" fmla="*/ 64 w 68"/>
                    <a:gd name="T57" fmla="*/ 72 h 92"/>
                    <a:gd name="T58" fmla="*/ 66 w 68"/>
                    <a:gd name="T59" fmla="*/ 70 h 92"/>
                    <a:gd name="T60" fmla="*/ 68 w 68"/>
                    <a:gd name="T61" fmla="*/ 66 h 92"/>
                    <a:gd name="T62" fmla="*/ 66 w 68"/>
                    <a:gd name="T63" fmla="*/ 60 h 92"/>
                    <a:gd name="T64" fmla="*/ 38 w 68"/>
                    <a:gd name="T65" fmla="*/ 58 h 92"/>
                    <a:gd name="T66" fmla="*/ 38 w 68"/>
                    <a:gd name="T67" fmla="*/ 16 h 92"/>
                    <a:gd name="T68" fmla="*/ 38 w 68"/>
                    <a:gd name="T6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92">
                      <a:moveTo>
                        <a:pt x="66" y="60"/>
                      </a:moveTo>
                      <a:lnTo>
                        <a:pt x="66" y="60"/>
                      </a:lnTo>
                      <a:lnTo>
                        <a:pt x="64" y="58"/>
                      </a:lnTo>
                      <a:lnTo>
                        <a:pt x="56" y="58"/>
                      </a:lnTo>
                      <a:lnTo>
                        <a:pt x="56" y="4"/>
                      </a:lnTo>
                      <a:lnTo>
                        <a:pt x="56" y="4"/>
                      </a:lnTo>
                      <a:lnTo>
                        <a:pt x="56" y="2"/>
                      </a:lnTo>
                      <a:lnTo>
                        <a:pt x="56" y="2"/>
                      </a:lnTo>
                      <a:lnTo>
                        <a:pt x="54" y="0"/>
                      </a:lnTo>
                      <a:lnTo>
                        <a:pt x="54" y="0"/>
                      </a:lnTo>
                      <a:lnTo>
                        <a:pt x="50" y="0"/>
                      </a:lnTo>
                      <a:lnTo>
                        <a:pt x="50" y="0"/>
                      </a:lnTo>
                      <a:lnTo>
                        <a:pt x="44" y="0"/>
                      </a:lnTo>
                      <a:lnTo>
                        <a:pt x="44" y="0"/>
                      </a:lnTo>
                      <a:lnTo>
                        <a:pt x="38" y="0"/>
                      </a:lnTo>
                      <a:lnTo>
                        <a:pt x="38" y="0"/>
                      </a:lnTo>
                      <a:lnTo>
                        <a:pt x="34" y="0"/>
                      </a:lnTo>
                      <a:lnTo>
                        <a:pt x="34" y="0"/>
                      </a:lnTo>
                      <a:lnTo>
                        <a:pt x="32" y="2"/>
                      </a:lnTo>
                      <a:lnTo>
                        <a:pt x="32" y="2"/>
                      </a:lnTo>
                      <a:lnTo>
                        <a:pt x="30" y="2"/>
                      </a:lnTo>
                      <a:lnTo>
                        <a:pt x="2" y="52"/>
                      </a:lnTo>
                      <a:lnTo>
                        <a:pt x="2" y="52"/>
                      </a:lnTo>
                      <a:lnTo>
                        <a:pt x="2" y="56"/>
                      </a:lnTo>
                      <a:lnTo>
                        <a:pt x="2" y="56"/>
                      </a:lnTo>
                      <a:lnTo>
                        <a:pt x="0" y="58"/>
                      </a:lnTo>
                      <a:lnTo>
                        <a:pt x="0" y="58"/>
                      </a:lnTo>
                      <a:lnTo>
                        <a:pt x="0" y="60"/>
                      </a:lnTo>
                      <a:lnTo>
                        <a:pt x="0" y="60"/>
                      </a:lnTo>
                      <a:lnTo>
                        <a:pt x="0" y="64"/>
                      </a:lnTo>
                      <a:lnTo>
                        <a:pt x="0" y="64"/>
                      </a:lnTo>
                      <a:lnTo>
                        <a:pt x="0" y="68"/>
                      </a:lnTo>
                      <a:lnTo>
                        <a:pt x="0" y="68"/>
                      </a:lnTo>
                      <a:lnTo>
                        <a:pt x="2" y="72"/>
                      </a:lnTo>
                      <a:lnTo>
                        <a:pt x="2" y="72"/>
                      </a:lnTo>
                      <a:lnTo>
                        <a:pt x="2" y="72"/>
                      </a:lnTo>
                      <a:lnTo>
                        <a:pt x="2" y="72"/>
                      </a:lnTo>
                      <a:lnTo>
                        <a:pt x="4" y="72"/>
                      </a:lnTo>
                      <a:lnTo>
                        <a:pt x="38" y="72"/>
                      </a:lnTo>
                      <a:lnTo>
                        <a:pt x="38" y="90"/>
                      </a:lnTo>
                      <a:lnTo>
                        <a:pt x="38" y="90"/>
                      </a:lnTo>
                      <a:lnTo>
                        <a:pt x="40" y="90"/>
                      </a:lnTo>
                      <a:lnTo>
                        <a:pt x="40" y="90"/>
                      </a:lnTo>
                      <a:lnTo>
                        <a:pt x="40" y="92"/>
                      </a:lnTo>
                      <a:lnTo>
                        <a:pt x="40" y="92"/>
                      </a:lnTo>
                      <a:lnTo>
                        <a:pt x="44" y="92"/>
                      </a:lnTo>
                      <a:lnTo>
                        <a:pt x="44" y="92"/>
                      </a:lnTo>
                      <a:lnTo>
                        <a:pt x="48" y="92"/>
                      </a:lnTo>
                      <a:lnTo>
                        <a:pt x="48" y="92"/>
                      </a:lnTo>
                      <a:lnTo>
                        <a:pt x="52" y="92"/>
                      </a:lnTo>
                      <a:lnTo>
                        <a:pt x="52" y="92"/>
                      </a:lnTo>
                      <a:lnTo>
                        <a:pt x="54" y="92"/>
                      </a:lnTo>
                      <a:lnTo>
                        <a:pt x="54" y="92"/>
                      </a:lnTo>
                      <a:lnTo>
                        <a:pt x="56" y="90"/>
                      </a:lnTo>
                      <a:lnTo>
                        <a:pt x="56" y="90"/>
                      </a:lnTo>
                      <a:lnTo>
                        <a:pt x="56" y="90"/>
                      </a:lnTo>
                      <a:lnTo>
                        <a:pt x="56" y="72"/>
                      </a:lnTo>
                      <a:lnTo>
                        <a:pt x="64" y="72"/>
                      </a:lnTo>
                      <a:lnTo>
                        <a:pt x="64" y="72"/>
                      </a:lnTo>
                      <a:lnTo>
                        <a:pt x="66" y="70"/>
                      </a:lnTo>
                      <a:lnTo>
                        <a:pt x="66" y="70"/>
                      </a:lnTo>
                      <a:lnTo>
                        <a:pt x="68" y="66"/>
                      </a:lnTo>
                      <a:lnTo>
                        <a:pt x="68" y="66"/>
                      </a:lnTo>
                      <a:lnTo>
                        <a:pt x="66" y="60"/>
                      </a:lnTo>
                      <a:lnTo>
                        <a:pt x="66" y="60"/>
                      </a:lnTo>
                      <a:close/>
                      <a:moveTo>
                        <a:pt x="38" y="58"/>
                      </a:moveTo>
                      <a:lnTo>
                        <a:pt x="14" y="58"/>
                      </a:lnTo>
                      <a:lnTo>
                        <a:pt x="38" y="16"/>
                      </a:lnTo>
                      <a:lnTo>
                        <a:pt x="38" y="16"/>
                      </a:lnTo>
                      <a:lnTo>
                        <a:pt x="38" y="58"/>
                      </a:lnTo>
                      <a:lnTo>
                        <a:pt x="3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2" name="Freeform 88"/>
                <p:cNvSpPr>
                  <a:spLocks noEditPoints="1"/>
                </p:cNvSpPr>
                <p:nvPr/>
              </p:nvSpPr>
              <p:spPr bwMode="auto">
                <a:xfrm>
                  <a:off x="4609" y="4345"/>
                  <a:ext cx="64" cy="96"/>
                </a:xfrm>
                <a:custGeom>
                  <a:avLst/>
                  <a:gdLst>
                    <a:gd name="T0" fmla="*/ 62 w 64"/>
                    <a:gd name="T1" fmla="*/ 62 h 96"/>
                    <a:gd name="T2" fmla="*/ 58 w 64"/>
                    <a:gd name="T3" fmla="*/ 56 h 96"/>
                    <a:gd name="T4" fmla="*/ 54 w 64"/>
                    <a:gd name="T5" fmla="*/ 50 h 96"/>
                    <a:gd name="T6" fmla="*/ 46 w 64"/>
                    <a:gd name="T7" fmla="*/ 46 h 96"/>
                    <a:gd name="T8" fmla="*/ 52 w 64"/>
                    <a:gd name="T9" fmla="*/ 42 h 96"/>
                    <a:gd name="T10" fmla="*/ 56 w 64"/>
                    <a:gd name="T11" fmla="*/ 36 h 96"/>
                    <a:gd name="T12" fmla="*/ 60 w 64"/>
                    <a:gd name="T13" fmla="*/ 30 h 96"/>
                    <a:gd name="T14" fmla="*/ 60 w 64"/>
                    <a:gd name="T15" fmla="*/ 24 h 96"/>
                    <a:gd name="T16" fmla="*/ 60 w 64"/>
                    <a:gd name="T17" fmla="*/ 14 h 96"/>
                    <a:gd name="T18" fmla="*/ 54 w 64"/>
                    <a:gd name="T19" fmla="*/ 8 h 96"/>
                    <a:gd name="T20" fmla="*/ 46 w 64"/>
                    <a:gd name="T21" fmla="*/ 2 h 96"/>
                    <a:gd name="T22" fmla="*/ 32 w 64"/>
                    <a:gd name="T23" fmla="*/ 0 h 96"/>
                    <a:gd name="T24" fmla="*/ 20 w 64"/>
                    <a:gd name="T25" fmla="*/ 2 h 96"/>
                    <a:gd name="T26" fmla="*/ 10 w 64"/>
                    <a:gd name="T27" fmla="*/ 8 h 96"/>
                    <a:gd name="T28" fmla="*/ 4 w 64"/>
                    <a:gd name="T29" fmla="*/ 16 h 96"/>
                    <a:gd name="T30" fmla="*/ 2 w 64"/>
                    <a:gd name="T31" fmla="*/ 26 h 96"/>
                    <a:gd name="T32" fmla="*/ 2 w 64"/>
                    <a:gd name="T33" fmla="*/ 32 h 96"/>
                    <a:gd name="T34" fmla="*/ 6 w 64"/>
                    <a:gd name="T35" fmla="*/ 38 h 96"/>
                    <a:gd name="T36" fmla="*/ 10 w 64"/>
                    <a:gd name="T37" fmla="*/ 44 h 96"/>
                    <a:gd name="T38" fmla="*/ 18 w 64"/>
                    <a:gd name="T39" fmla="*/ 48 h 96"/>
                    <a:gd name="T40" fmla="*/ 10 w 64"/>
                    <a:gd name="T41" fmla="*/ 52 h 96"/>
                    <a:gd name="T42" fmla="*/ 4 w 64"/>
                    <a:gd name="T43" fmla="*/ 58 h 96"/>
                    <a:gd name="T44" fmla="*/ 0 w 64"/>
                    <a:gd name="T45" fmla="*/ 64 h 96"/>
                    <a:gd name="T46" fmla="*/ 0 w 64"/>
                    <a:gd name="T47" fmla="*/ 72 h 96"/>
                    <a:gd name="T48" fmla="*/ 2 w 64"/>
                    <a:gd name="T49" fmla="*/ 82 h 96"/>
                    <a:gd name="T50" fmla="*/ 8 w 64"/>
                    <a:gd name="T51" fmla="*/ 90 h 96"/>
                    <a:gd name="T52" fmla="*/ 16 w 64"/>
                    <a:gd name="T53" fmla="*/ 94 h 96"/>
                    <a:gd name="T54" fmla="*/ 30 w 64"/>
                    <a:gd name="T55" fmla="*/ 96 h 96"/>
                    <a:gd name="T56" fmla="*/ 44 w 64"/>
                    <a:gd name="T57" fmla="*/ 94 h 96"/>
                    <a:gd name="T58" fmla="*/ 56 w 64"/>
                    <a:gd name="T59" fmla="*/ 88 h 96"/>
                    <a:gd name="T60" fmla="*/ 58 w 64"/>
                    <a:gd name="T61" fmla="*/ 84 h 96"/>
                    <a:gd name="T62" fmla="*/ 62 w 64"/>
                    <a:gd name="T63" fmla="*/ 80 h 96"/>
                    <a:gd name="T64" fmla="*/ 64 w 64"/>
                    <a:gd name="T65" fmla="*/ 70 h 96"/>
                    <a:gd name="T66" fmla="*/ 62 w 64"/>
                    <a:gd name="T67" fmla="*/ 62 h 96"/>
                    <a:gd name="T68" fmla="*/ 40 w 64"/>
                    <a:gd name="T69" fmla="*/ 32 h 96"/>
                    <a:gd name="T70" fmla="*/ 32 w 64"/>
                    <a:gd name="T71" fmla="*/ 40 h 96"/>
                    <a:gd name="T72" fmla="*/ 26 w 64"/>
                    <a:gd name="T73" fmla="*/ 36 h 96"/>
                    <a:gd name="T74" fmla="*/ 22 w 64"/>
                    <a:gd name="T75" fmla="*/ 32 h 96"/>
                    <a:gd name="T76" fmla="*/ 20 w 64"/>
                    <a:gd name="T77" fmla="*/ 28 h 96"/>
                    <a:gd name="T78" fmla="*/ 20 w 64"/>
                    <a:gd name="T79" fmla="*/ 24 h 96"/>
                    <a:gd name="T80" fmla="*/ 22 w 64"/>
                    <a:gd name="T81" fmla="*/ 18 h 96"/>
                    <a:gd name="T82" fmla="*/ 26 w 64"/>
                    <a:gd name="T83" fmla="*/ 16 h 96"/>
                    <a:gd name="T84" fmla="*/ 32 w 64"/>
                    <a:gd name="T85" fmla="*/ 14 h 96"/>
                    <a:gd name="T86" fmla="*/ 36 w 64"/>
                    <a:gd name="T87" fmla="*/ 16 h 96"/>
                    <a:gd name="T88" fmla="*/ 40 w 64"/>
                    <a:gd name="T89" fmla="*/ 18 h 96"/>
                    <a:gd name="T90" fmla="*/ 42 w 64"/>
                    <a:gd name="T91" fmla="*/ 20 h 96"/>
                    <a:gd name="T92" fmla="*/ 44 w 64"/>
                    <a:gd name="T93" fmla="*/ 26 h 96"/>
                    <a:gd name="T94" fmla="*/ 40 w 64"/>
                    <a:gd name="T95" fmla="*/ 32 h 96"/>
                    <a:gd name="T96" fmla="*/ 42 w 64"/>
                    <a:gd name="T97" fmla="*/ 78 h 96"/>
                    <a:gd name="T98" fmla="*/ 38 w 64"/>
                    <a:gd name="T99" fmla="*/ 80 h 96"/>
                    <a:gd name="T100" fmla="*/ 32 w 64"/>
                    <a:gd name="T101" fmla="*/ 82 h 96"/>
                    <a:gd name="T102" fmla="*/ 20 w 64"/>
                    <a:gd name="T103" fmla="*/ 78 h 96"/>
                    <a:gd name="T104" fmla="*/ 18 w 64"/>
                    <a:gd name="T105" fmla="*/ 76 h 96"/>
                    <a:gd name="T106" fmla="*/ 18 w 64"/>
                    <a:gd name="T107" fmla="*/ 70 h 96"/>
                    <a:gd name="T108" fmla="*/ 18 w 64"/>
                    <a:gd name="T109" fmla="*/ 66 h 96"/>
                    <a:gd name="T110" fmla="*/ 20 w 64"/>
                    <a:gd name="T111" fmla="*/ 62 h 96"/>
                    <a:gd name="T112" fmla="*/ 24 w 64"/>
                    <a:gd name="T113" fmla="*/ 58 h 96"/>
                    <a:gd name="T114" fmla="*/ 30 w 64"/>
                    <a:gd name="T115" fmla="*/ 54 h 96"/>
                    <a:gd name="T116" fmla="*/ 36 w 64"/>
                    <a:gd name="T117" fmla="*/ 58 h 96"/>
                    <a:gd name="T118" fmla="*/ 42 w 64"/>
                    <a:gd name="T119" fmla="*/ 62 h 96"/>
                    <a:gd name="T120" fmla="*/ 44 w 64"/>
                    <a:gd name="T121" fmla="*/ 66 h 96"/>
                    <a:gd name="T122" fmla="*/ 46 w 64"/>
                    <a:gd name="T123" fmla="*/ 70 h 96"/>
                    <a:gd name="T124" fmla="*/ 42 w 64"/>
                    <a:gd name="T12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 h="96">
                      <a:moveTo>
                        <a:pt x="62" y="62"/>
                      </a:moveTo>
                      <a:lnTo>
                        <a:pt x="62" y="62"/>
                      </a:lnTo>
                      <a:lnTo>
                        <a:pt x="58" y="56"/>
                      </a:lnTo>
                      <a:lnTo>
                        <a:pt x="58" y="56"/>
                      </a:lnTo>
                      <a:lnTo>
                        <a:pt x="54" y="50"/>
                      </a:lnTo>
                      <a:lnTo>
                        <a:pt x="54" y="50"/>
                      </a:lnTo>
                      <a:lnTo>
                        <a:pt x="46" y="46"/>
                      </a:lnTo>
                      <a:lnTo>
                        <a:pt x="46" y="46"/>
                      </a:lnTo>
                      <a:lnTo>
                        <a:pt x="52" y="42"/>
                      </a:lnTo>
                      <a:lnTo>
                        <a:pt x="52" y="42"/>
                      </a:lnTo>
                      <a:lnTo>
                        <a:pt x="56" y="36"/>
                      </a:lnTo>
                      <a:lnTo>
                        <a:pt x="56" y="36"/>
                      </a:lnTo>
                      <a:lnTo>
                        <a:pt x="60" y="30"/>
                      </a:lnTo>
                      <a:lnTo>
                        <a:pt x="60" y="30"/>
                      </a:lnTo>
                      <a:lnTo>
                        <a:pt x="60" y="24"/>
                      </a:lnTo>
                      <a:lnTo>
                        <a:pt x="60" y="24"/>
                      </a:lnTo>
                      <a:lnTo>
                        <a:pt x="60" y="14"/>
                      </a:lnTo>
                      <a:lnTo>
                        <a:pt x="60" y="14"/>
                      </a:lnTo>
                      <a:lnTo>
                        <a:pt x="54" y="8"/>
                      </a:lnTo>
                      <a:lnTo>
                        <a:pt x="54" y="8"/>
                      </a:lnTo>
                      <a:lnTo>
                        <a:pt x="46" y="2"/>
                      </a:lnTo>
                      <a:lnTo>
                        <a:pt x="46" y="2"/>
                      </a:lnTo>
                      <a:lnTo>
                        <a:pt x="32" y="0"/>
                      </a:lnTo>
                      <a:lnTo>
                        <a:pt x="32" y="0"/>
                      </a:lnTo>
                      <a:lnTo>
                        <a:pt x="20" y="2"/>
                      </a:lnTo>
                      <a:lnTo>
                        <a:pt x="20" y="2"/>
                      </a:lnTo>
                      <a:lnTo>
                        <a:pt x="10" y="8"/>
                      </a:lnTo>
                      <a:lnTo>
                        <a:pt x="10" y="8"/>
                      </a:lnTo>
                      <a:lnTo>
                        <a:pt x="4" y="16"/>
                      </a:lnTo>
                      <a:lnTo>
                        <a:pt x="4" y="16"/>
                      </a:lnTo>
                      <a:lnTo>
                        <a:pt x="2" y="26"/>
                      </a:lnTo>
                      <a:lnTo>
                        <a:pt x="2" y="26"/>
                      </a:lnTo>
                      <a:lnTo>
                        <a:pt x="2" y="32"/>
                      </a:lnTo>
                      <a:lnTo>
                        <a:pt x="2" y="32"/>
                      </a:lnTo>
                      <a:lnTo>
                        <a:pt x="6" y="38"/>
                      </a:lnTo>
                      <a:lnTo>
                        <a:pt x="6" y="38"/>
                      </a:lnTo>
                      <a:lnTo>
                        <a:pt x="10" y="44"/>
                      </a:lnTo>
                      <a:lnTo>
                        <a:pt x="10" y="44"/>
                      </a:lnTo>
                      <a:lnTo>
                        <a:pt x="18" y="48"/>
                      </a:lnTo>
                      <a:lnTo>
                        <a:pt x="18" y="48"/>
                      </a:lnTo>
                      <a:lnTo>
                        <a:pt x="10" y="52"/>
                      </a:lnTo>
                      <a:lnTo>
                        <a:pt x="10" y="52"/>
                      </a:lnTo>
                      <a:lnTo>
                        <a:pt x="4" y="58"/>
                      </a:lnTo>
                      <a:lnTo>
                        <a:pt x="4" y="58"/>
                      </a:lnTo>
                      <a:lnTo>
                        <a:pt x="0" y="64"/>
                      </a:lnTo>
                      <a:lnTo>
                        <a:pt x="0" y="64"/>
                      </a:lnTo>
                      <a:lnTo>
                        <a:pt x="0" y="72"/>
                      </a:lnTo>
                      <a:lnTo>
                        <a:pt x="0" y="72"/>
                      </a:lnTo>
                      <a:lnTo>
                        <a:pt x="2" y="82"/>
                      </a:lnTo>
                      <a:lnTo>
                        <a:pt x="2" y="82"/>
                      </a:lnTo>
                      <a:lnTo>
                        <a:pt x="4" y="86"/>
                      </a:lnTo>
                      <a:lnTo>
                        <a:pt x="8" y="90"/>
                      </a:lnTo>
                      <a:lnTo>
                        <a:pt x="8" y="90"/>
                      </a:lnTo>
                      <a:lnTo>
                        <a:pt x="16" y="94"/>
                      </a:lnTo>
                      <a:lnTo>
                        <a:pt x="16" y="94"/>
                      </a:lnTo>
                      <a:lnTo>
                        <a:pt x="30" y="96"/>
                      </a:lnTo>
                      <a:lnTo>
                        <a:pt x="30" y="96"/>
                      </a:lnTo>
                      <a:lnTo>
                        <a:pt x="44" y="94"/>
                      </a:lnTo>
                      <a:lnTo>
                        <a:pt x="44" y="94"/>
                      </a:lnTo>
                      <a:lnTo>
                        <a:pt x="56" y="88"/>
                      </a:lnTo>
                      <a:lnTo>
                        <a:pt x="56" y="88"/>
                      </a:lnTo>
                      <a:lnTo>
                        <a:pt x="58" y="84"/>
                      </a:lnTo>
                      <a:lnTo>
                        <a:pt x="62" y="80"/>
                      </a:lnTo>
                      <a:lnTo>
                        <a:pt x="62" y="80"/>
                      </a:lnTo>
                      <a:lnTo>
                        <a:pt x="64" y="70"/>
                      </a:lnTo>
                      <a:lnTo>
                        <a:pt x="64" y="70"/>
                      </a:lnTo>
                      <a:lnTo>
                        <a:pt x="62" y="62"/>
                      </a:lnTo>
                      <a:lnTo>
                        <a:pt x="62" y="62"/>
                      </a:lnTo>
                      <a:close/>
                      <a:moveTo>
                        <a:pt x="40" y="32"/>
                      </a:moveTo>
                      <a:lnTo>
                        <a:pt x="40" y="32"/>
                      </a:lnTo>
                      <a:lnTo>
                        <a:pt x="32" y="40"/>
                      </a:lnTo>
                      <a:lnTo>
                        <a:pt x="32" y="40"/>
                      </a:lnTo>
                      <a:lnTo>
                        <a:pt x="26" y="36"/>
                      </a:lnTo>
                      <a:lnTo>
                        <a:pt x="26" y="36"/>
                      </a:lnTo>
                      <a:lnTo>
                        <a:pt x="22" y="32"/>
                      </a:lnTo>
                      <a:lnTo>
                        <a:pt x="22" y="32"/>
                      </a:lnTo>
                      <a:lnTo>
                        <a:pt x="20" y="28"/>
                      </a:lnTo>
                      <a:lnTo>
                        <a:pt x="20" y="28"/>
                      </a:lnTo>
                      <a:lnTo>
                        <a:pt x="20" y="24"/>
                      </a:lnTo>
                      <a:lnTo>
                        <a:pt x="20" y="24"/>
                      </a:lnTo>
                      <a:lnTo>
                        <a:pt x="20" y="20"/>
                      </a:lnTo>
                      <a:lnTo>
                        <a:pt x="22" y="18"/>
                      </a:lnTo>
                      <a:lnTo>
                        <a:pt x="22" y="18"/>
                      </a:lnTo>
                      <a:lnTo>
                        <a:pt x="26" y="16"/>
                      </a:lnTo>
                      <a:lnTo>
                        <a:pt x="32" y="14"/>
                      </a:lnTo>
                      <a:lnTo>
                        <a:pt x="32" y="14"/>
                      </a:lnTo>
                      <a:lnTo>
                        <a:pt x="36" y="16"/>
                      </a:lnTo>
                      <a:lnTo>
                        <a:pt x="36" y="16"/>
                      </a:lnTo>
                      <a:lnTo>
                        <a:pt x="40" y="18"/>
                      </a:lnTo>
                      <a:lnTo>
                        <a:pt x="40" y="18"/>
                      </a:lnTo>
                      <a:lnTo>
                        <a:pt x="42" y="20"/>
                      </a:lnTo>
                      <a:lnTo>
                        <a:pt x="42" y="20"/>
                      </a:lnTo>
                      <a:lnTo>
                        <a:pt x="44" y="26"/>
                      </a:lnTo>
                      <a:lnTo>
                        <a:pt x="44" y="26"/>
                      </a:lnTo>
                      <a:lnTo>
                        <a:pt x="42" y="30"/>
                      </a:lnTo>
                      <a:lnTo>
                        <a:pt x="40" y="32"/>
                      </a:lnTo>
                      <a:lnTo>
                        <a:pt x="40" y="32"/>
                      </a:lnTo>
                      <a:close/>
                      <a:moveTo>
                        <a:pt x="42" y="78"/>
                      </a:moveTo>
                      <a:lnTo>
                        <a:pt x="42" y="78"/>
                      </a:lnTo>
                      <a:lnTo>
                        <a:pt x="38" y="80"/>
                      </a:lnTo>
                      <a:lnTo>
                        <a:pt x="32" y="82"/>
                      </a:lnTo>
                      <a:lnTo>
                        <a:pt x="32" y="82"/>
                      </a:lnTo>
                      <a:lnTo>
                        <a:pt x="26" y="80"/>
                      </a:lnTo>
                      <a:lnTo>
                        <a:pt x="20" y="78"/>
                      </a:lnTo>
                      <a:lnTo>
                        <a:pt x="20" y="78"/>
                      </a:lnTo>
                      <a:lnTo>
                        <a:pt x="18" y="76"/>
                      </a:lnTo>
                      <a:lnTo>
                        <a:pt x="18" y="70"/>
                      </a:lnTo>
                      <a:lnTo>
                        <a:pt x="18" y="70"/>
                      </a:lnTo>
                      <a:lnTo>
                        <a:pt x="18" y="66"/>
                      </a:lnTo>
                      <a:lnTo>
                        <a:pt x="18" y="66"/>
                      </a:lnTo>
                      <a:lnTo>
                        <a:pt x="20" y="62"/>
                      </a:lnTo>
                      <a:lnTo>
                        <a:pt x="20" y="62"/>
                      </a:lnTo>
                      <a:lnTo>
                        <a:pt x="24" y="58"/>
                      </a:lnTo>
                      <a:lnTo>
                        <a:pt x="24" y="58"/>
                      </a:lnTo>
                      <a:lnTo>
                        <a:pt x="30" y="54"/>
                      </a:lnTo>
                      <a:lnTo>
                        <a:pt x="30" y="54"/>
                      </a:lnTo>
                      <a:lnTo>
                        <a:pt x="36" y="58"/>
                      </a:lnTo>
                      <a:lnTo>
                        <a:pt x="36" y="58"/>
                      </a:lnTo>
                      <a:lnTo>
                        <a:pt x="42" y="62"/>
                      </a:lnTo>
                      <a:lnTo>
                        <a:pt x="42" y="62"/>
                      </a:lnTo>
                      <a:lnTo>
                        <a:pt x="44" y="66"/>
                      </a:lnTo>
                      <a:lnTo>
                        <a:pt x="44" y="66"/>
                      </a:lnTo>
                      <a:lnTo>
                        <a:pt x="46" y="70"/>
                      </a:lnTo>
                      <a:lnTo>
                        <a:pt x="46" y="70"/>
                      </a:lnTo>
                      <a:lnTo>
                        <a:pt x="44" y="76"/>
                      </a:lnTo>
                      <a:lnTo>
                        <a:pt x="42" y="78"/>
                      </a:lnTo>
                      <a:lnTo>
                        <a:pt x="4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3" name="Line 89"/>
                <p:cNvSpPr>
                  <a:spLocks noChangeShapeType="1"/>
                </p:cNvSpPr>
                <p:nvPr/>
              </p:nvSpPr>
              <p:spPr bwMode="auto">
                <a:xfrm>
                  <a:off x="4961" y="4261"/>
                  <a:ext cx="0" cy="4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4" name="Freeform 90"/>
                <p:cNvSpPr>
                  <a:spLocks/>
                </p:cNvSpPr>
                <p:nvPr/>
              </p:nvSpPr>
              <p:spPr bwMode="auto">
                <a:xfrm>
                  <a:off x="4895" y="4347"/>
                  <a:ext cx="60" cy="94"/>
                </a:xfrm>
                <a:custGeom>
                  <a:avLst/>
                  <a:gdLst>
                    <a:gd name="T0" fmla="*/ 58 w 60"/>
                    <a:gd name="T1" fmla="*/ 50 h 94"/>
                    <a:gd name="T2" fmla="*/ 52 w 60"/>
                    <a:gd name="T3" fmla="*/ 42 h 94"/>
                    <a:gd name="T4" fmla="*/ 42 w 60"/>
                    <a:gd name="T5" fmla="*/ 38 h 94"/>
                    <a:gd name="T6" fmla="*/ 28 w 60"/>
                    <a:gd name="T7" fmla="*/ 36 h 94"/>
                    <a:gd name="T8" fmla="*/ 24 w 60"/>
                    <a:gd name="T9" fmla="*/ 36 h 94"/>
                    <a:gd name="T10" fmla="*/ 18 w 60"/>
                    <a:gd name="T11" fmla="*/ 36 h 94"/>
                    <a:gd name="T12" fmla="*/ 50 w 60"/>
                    <a:gd name="T13" fmla="*/ 16 h 94"/>
                    <a:gd name="T14" fmla="*/ 54 w 60"/>
                    <a:gd name="T15" fmla="*/ 14 h 94"/>
                    <a:gd name="T16" fmla="*/ 54 w 60"/>
                    <a:gd name="T17" fmla="*/ 8 h 94"/>
                    <a:gd name="T18" fmla="*/ 54 w 60"/>
                    <a:gd name="T19" fmla="*/ 4 h 94"/>
                    <a:gd name="T20" fmla="*/ 54 w 60"/>
                    <a:gd name="T21" fmla="*/ 2 h 94"/>
                    <a:gd name="T22" fmla="*/ 52 w 60"/>
                    <a:gd name="T23" fmla="*/ 2 h 94"/>
                    <a:gd name="T24" fmla="*/ 50 w 60"/>
                    <a:gd name="T25" fmla="*/ 0 h 94"/>
                    <a:gd name="T26" fmla="*/ 8 w 60"/>
                    <a:gd name="T27" fmla="*/ 0 h 94"/>
                    <a:gd name="T28" fmla="*/ 4 w 60"/>
                    <a:gd name="T29" fmla="*/ 2 h 94"/>
                    <a:gd name="T30" fmla="*/ 4 w 60"/>
                    <a:gd name="T31" fmla="*/ 46 h 94"/>
                    <a:gd name="T32" fmla="*/ 4 w 60"/>
                    <a:gd name="T33" fmla="*/ 50 h 94"/>
                    <a:gd name="T34" fmla="*/ 8 w 60"/>
                    <a:gd name="T35" fmla="*/ 50 h 94"/>
                    <a:gd name="T36" fmla="*/ 14 w 60"/>
                    <a:gd name="T37" fmla="*/ 50 h 94"/>
                    <a:gd name="T38" fmla="*/ 20 w 60"/>
                    <a:gd name="T39" fmla="*/ 50 h 94"/>
                    <a:gd name="T40" fmla="*/ 30 w 60"/>
                    <a:gd name="T41" fmla="*/ 50 h 94"/>
                    <a:gd name="T42" fmla="*/ 36 w 60"/>
                    <a:gd name="T43" fmla="*/ 52 h 94"/>
                    <a:gd name="T44" fmla="*/ 38 w 60"/>
                    <a:gd name="T45" fmla="*/ 58 h 94"/>
                    <a:gd name="T46" fmla="*/ 40 w 60"/>
                    <a:gd name="T47" fmla="*/ 64 h 94"/>
                    <a:gd name="T48" fmla="*/ 38 w 60"/>
                    <a:gd name="T49" fmla="*/ 70 h 94"/>
                    <a:gd name="T50" fmla="*/ 34 w 60"/>
                    <a:gd name="T51" fmla="*/ 74 h 94"/>
                    <a:gd name="T52" fmla="*/ 30 w 60"/>
                    <a:gd name="T53" fmla="*/ 78 h 94"/>
                    <a:gd name="T54" fmla="*/ 22 w 60"/>
                    <a:gd name="T55" fmla="*/ 78 h 94"/>
                    <a:gd name="T56" fmla="*/ 14 w 60"/>
                    <a:gd name="T57" fmla="*/ 78 h 94"/>
                    <a:gd name="T58" fmla="*/ 8 w 60"/>
                    <a:gd name="T59" fmla="*/ 76 h 94"/>
                    <a:gd name="T60" fmla="*/ 4 w 60"/>
                    <a:gd name="T61" fmla="*/ 74 h 94"/>
                    <a:gd name="T62" fmla="*/ 2 w 60"/>
                    <a:gd name="T63" fmla="*/ 74 h 94"/>
                    <a:gd name="T64" fmla="*/ 2 w 60"/>
                    <a:gd name="T65" fmla="*/ 74 h 94"/>
                    <a:gd name="T66" fmla="*/ 0 w 60"/>
                    <a:gd name="T67" fmla="*/ 74 h 94"/>
                    <a:gd name="T68" fmla="*/ 0 w 60"/>
                    <a:gd name="T69" fmla="*/ 76 h 94"/>
                    <a:gd name="T70" fmla="*/ 0 w 60"/>
                    <a:gd name="T71" fmla="*/ 80 h 94"/>
                    <a:gd name="T72" fmla="*/ 0 w 60"/>
                    <a:gd name="T73" fmla="*/ 84 h 94"/>
                    <a:gd name="T74" fmla="*/ 0 w 60"/>
                    <a:gd name="T75" fmla="*/ 86 h 94"/>
                    <a:gd name="T76" fmla="*/ 0 w 60"/>
                    <a:gd name="T77" fmla="*/ 88 h 94"/>
                    <a:gd name="T78" fmla="*/ 2 w 60"/>
                    <a:gd name="T79" fmla="*/ 88 h 94"/>
                    <a:gd name="T80" fmla="*/ 4 w 60"/>
                    <a:gd name="T81" fmla="*/ 90 h 94"/>
                    <a:gd name="T82" fmla="*/ 8 w 60"/>
                    <a:gd name="T83" fmla="*/ 92 h 94"/>
                    <a:gd name="T84" fmla="*/ 16 w 60"/>
                    <a:gd name="T85" fmla="*/ 92 h 94"/>
                    <a:gd name="T86" fmla="*/ 24 w 60"/>
                    <a:gd name="T87" fmla="*/ 94 h 94"/>
                    <a:gd name="T88" fmla="*/ 38 w 60"/>
                    <a:gd name="T89" fmla="*/ 92 h 94"/>
                    <a:gd name="T90" fmla="*/ 44 w 60"/>
                    <a:gd name="T91" fmla="*/ 88 h 94"/>
                    <a:gd name="T92" fmla="*/ 50 w 60"/>
                    <a:gd name="T93" fmla="*/ 86 h 94"/>
                    <a:gd name="T94" fmla="*/ 56 w 60"/>
                    <a:gd name="T95" fmla="*/ 76 h 94"/>
                    <a:gd name="T96" fmla="*/ 58 w 60"/>
                    <a:gd name="T97" fmla="*/ 70 h 94"/>
                    <a:gd name="T98" fmla="*/ 60 w 60"/>
                    <a:gd name="T99" fmla="*/ 62 h 94"/>
                    <a:gd name="T100" fmla="*/ 58 w 60"/>
                    <a:gd name="T101"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94">
                      <a:moveTo>
                        <a:pt x="58" y="50"/>
                      </a:moveTo>
                      <a:lnTo>
                        <a:pt x="58" y="50"/>
                      </a:lnTo>
                      <a:lnTo>
                        <a:pt x="54" y="46"/>
                      </a:lnTo>
                      <a:lnTo>
                        <a:pt x="52" y="42"/>
                      </a:lnTo>
                      <a:lnTo>
                        <a:pt x="52" y="42"/>
                      </a:lnTo>
                      <a:lnTo>
                        <a:pt x="42" y="38"/>
                      </a:lnTo>
                      <a:lnTo>
                        <a:pt x="42" y="38"/>
                      </a:lnTo>
                      <a:lnTo>
                        <a:pt x="28" y="36"/>
                      </a:lnTo>
                      <a:lnTo>
                        <a:pt x="28" y="36"/>
                      </a:lnTo>
                      <a:lnTo>
                        <a:pt x="24" y="36"/>
                      </a:lnTo>
                      <a:lnTo>
                        <a:pt x="24" y="36"/>
                      </a:lnTo>
                      <a:lnTo>
                        <a:pt x="18" y="36"/>
                      </a:lnTo>
                      <a:lnTo>
                        <a:pt x="18" y="16"/>
                      </a:lnTo>
                      <a:lnTo>
                        <a:pt x="50" y="16"/>
                      </a:lnTo>
                      <a:lnTo>
                        <a:pt x="50" y="16"/>
                      </a:lnTo>
                      <a:lnTo>
                        <a:pt x="54" y="14"/>
                      </a:lnTo>
                      <a:lnTo>
                        <a:pt x="54" y="14"/>
                      </a:lnTo>
                      <a:lnTo>
                        <a:pt x="54" y="8"/>
                      </a:lnTo>
                      <a:lnTo>
                        <a:pt x="54" y="8"/>
                      </a:lnTo>
                      <a:lnTo>
                        <a:pt x="54" y="4"/>
                      </a:lnTo>
                      <a:lnTo>
                        <a:pt x="54" y="4"/>
                      </a:lnTo>
                      <a:lnTo>
                        <a:pt x="54" y="2"/>
                      </a:lnTo>
                      <a:lnTo>
                        <a:pt x="54" y="2"/>
                      </a:lnTo>
                      <a:lnTo>
                        <a:pt x="52" y="2"/>
                      </a:lnTo>
                      <a:lnTo>
                        <a:pt x="52" y="2"/>
                      </a:lnTo>
                      <a:lnTo>
                        <a:pt x="50" y="0"/>
                      </a:lnTo>
                      <a:lnTo>
                        <a:pt x="8" y="0"/>
                      </a:lnTo>
                      <a:lnTo>
                        <a:pt x="8" y="0"/>
                      </a:lnTo>
                      <a:lnTo>
                        <a:pt x="4" y="2"/>
                      </a:lnTo>
                      <a:lnTo>
                        <a:pt x="4" y="2"/>
                      </a:lnTo>
                      <a:lnTo>
                        <a:pt x="4" y="6"/>
                      </a:lnTo>
                      <a:lnTo>
                        <a:pt x="4" y="46"/>
                      </a:lnTo>
                      <a:lnTo>
                        <a:pt x="4" y="46"/>
                      </a:lnTo>
                      <a:lnTo>
                        <a:pt x="4" y="50"/>
                      </a:lnTo>
                      <a:lnTo>
                        <a:pt x="4" y="50"/>
                      </a:lnTo>
                      <a:lnTo>
                        <a:pt x="8" y="50"/>
                      </a:lnTo>
                      <a:lnTo>
                        <a:pt x="8" y="50"/>
                      </a:lnTo>
                      <a:lnTo>
                        <a:pt x="14" y="50"/>
                      </a:lnTo>
                      <a:lnTo>
                        <a:pt x="14" y="50"/>
                      </a:lnTo>
                      <a:lnTo>
                        <a:pt x="20" y="50"/>
                      </a:lnTo>
                      <a:lnTo>
                        <a:pt x="20" y="50"/>
                      </a:lnTo>
                      <a:lnTo>
                        <a:pt x="30" y="50"/>
                      </a:lnTo>
                      <a:lnTo>
                        <a:pt x="30" y="50"/>
                      </a:lnTo>
                      <a:lnTo>
                        <a:pt x="36" y="52"/>
                      </a:lnTo>
                      <a:lnTo>
                        <a:pt x="36" y="52"/>
                      </a:lnTo>
                      <a:lnTo>
                        <a:pt x="38" y="58"/>
                      </a:lnTo>
                      <a:lnTo>
                        <a:pt x="38" y="58"/>
                      </a:lnTo>
                      <a:lnTo>
                        <a:pt x="40" y="64"/>
                      </a:lnTo>
                      <a:lnTo>
                        <a:pt x="40" y="64"/>
                      </a:lnTo>
                      <a:lnTo>
                        <a:pt x="38" y="70"/>
                      </a:lnTo>
                      <a:lnTo>
                        <a:pt x="38" y="70"/>
                      </a:lnTo>
                      <a:lnTo>
                        <a:pt x="34" y="74"/>
                      </a:lnTo>
                      <a:lnTo>
                        <a:pt x="34" y="74"/>
                      </a:lnTo>
                      <a:lnTo>
                        <a:pt x="30" y="78"/>
                      </a:lnTo>
                      <a:lnTo>
                        <a:pt x="30" y="78"/>
                      </a:lnTo>
                      <a:lnTo>
                        <a:pt x="22" y="78"/>
                      </a:lnTo>
                      <a:lnTo>
                        <a:pt x="22" y="78"/>
                      </a:lnTo>
                      <a:lnTo>
                        <a:pt x="14" y="78"/>
                      </a:lnTo>
                      <a:lnTo>
                        <a:pt x="14" y="78"/>
                      </a:lnTo>
                      <a:lnTo>
                        <a:pt x="8" y="76"/>
                      </a:lnTo>
                      <a:lnTo>
                        <a:pt x="8" y="76"/>
                      </a:lnTo>
                      <a:lnTo>
                        <a:pt x="4" y="74"/>
                      </a:lnTo>
                      <a:lnTo>
                        <a:pt x="4" y="74"/>
                      </a:lnTo>
                      <a:lnTo>
                        <a:pt x="2" y="74"/>
                      </a:lnTo>
                      <a:lnTo>
                        <a:pt x="2" y="74"/>
                      </a:lnTo>
                      <a:lnTo>
                        <a:pt x="2" y="74"/>
                      </a:lnTo>
                      <a:lnTo>
                        <a:pt x="2" y="74"/>
                      </a:lnTo>
                      <a:lnTo>
                        <a:pt x="0" y="74"/>
                      </a:lnTo>
                      <a:lnTo>
                        <a:pt x="0" y="74"/>
                      </a:lnTo>
                      <a:lnTo>
                        <a:pt x="0" y="76"/>
                      </a:lnTo>
                      <a:lnTo>
                        <a:pt x="0" y="76"/>
                      </a:lnTo>
                      <a:lnTo>
                        <a:pt x="0" y="80"/>
                      </a:lnTo>
                      <a:lnTo>
                        <a:pt x="0" y="80"/>
                      </a:lnTo>
                      <a:lnTo>
                        <a:pt x="0" y="84"/>
                      </a:lnTo>
                      <a:lnTo>
                        <a:pt x="0" y="84"/>
                      </a:lnTo>
                      <a:lnTo>
                        <a:pt x="0" y="86"/>
                      </a:lnTo>
                      <a:lnTo>
                        <a:pt x="0" y="86"/>
                      </a:lnTo>
                      <a:lnTo>
                        <a:pt x="0" y="88"/>
                      </a:lnTo>
                      <a:lnTo>
                        <a:pt x="0" y="88"/>
                      </a:lnTo>
                      <a:lnTo>
                        <a:pt x="2" y="88"/>
                      </a:lnTo>
                      <a:lnTo>
                        <a:pt x="2" y="88"/>
                      </a:lnTo>
                      <a:lnTo>
                        <a:pt x="4" y="90"/>
                      </a:lnTo>
                      <a:lnTo>
                        <a:pt x="4" y="90"/>
                      </a:lnTo>
                      <a:lnTo>
                        <a:pt x="8" y="92"/>
                      </a:lnTo>
                      <a:lnTo>
                        <a:pt x="8" y="92"/>
                      </a:lnTo>
                      <a:lnTo>
                        <a:pt x="16" y="92"/>
                      </a:lnTo>
                      <a:lnTo>
                        <a:pt x="16" y="92"/>
                      </a:lnTo>
                      <a:lnTo>
                        <a:pt x="24" y="94"/>
                      </a:lnTo>
                      <a:lnTo>
                        <a:pt x="24" y="94"/>
                      </a:lnTo>
                      <a:lnTo>
                        <a:pt x="38" y="92"/>
                      </a:lnTo>
                      <a:lnTo>
                        <a:pt x="38" y="92"/>
                      </a:lnTo>
                      <a:lnTo>
                        <a:pt x="44" y="88"/>
                      </a:lnTo>
                      <a:lnTo>
                        <a:pt x="50" y="86"/>
                      </a:lnTo>
                      <a:lnTo>
                        <a:pt x="50" y="86"/>
                      </a:lnTo>
                      <a:lnTo>
                        <a:pt x="54" y="80"/>
                      </a:lnTo>
                      <a:lnTo>
                        <a:pt x="56" y="76"/>
                      </a:lnTo>
                      <a:lnTo>
                        <a:pt x="56" y="76"/>
                      </a:lnTo>
                      <a:lnTo>
                        <a:pt x="58" y="70"/>
                      </a:lnTo>
                      <a:lnTo>
                        <a:pt x="60" y="62"/>
                      </a:lnTo>
                      <a:lnTo>
                        <a:pt x="60" y="62"/>
                      </a:lnTo>
                      <a:lnTo>
                        <a:pt x="58" y="50"/>
                      </a:lnTo>
                      <a:lnTo>
                        <a:pt x="5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5" name="Freeform 91"/>
                <p:cNvSpPr>
                  <a:spLocks noEditPoints="1"/>
                </p:cNvSpPr>
                <p:nvPr/>
              </p:nvSpPr>
              <p:spPr bwMode="auto">
                <a:xfrm>
                  <a:off x="4963" y="4347"/>
                  <a:ext cx="68" cy="92"/>
                </a:xfrm>
                <a:custGeom>
                  <a:avLst/>
                  <a:gdLst>
                    <a:gd name="T0" fmla="*/ 68 w 68"/>
                    <a:gd name="T1" fmla="*/ 60 h 92"/>
                    <a:gd name="T2" fmla="*/ 58 w 68"/>
                    <a:gd name="T3" fmla="*/ 58 h 92"/>
                    <a:gd name="T4" fmla="*/ 58 w 68"/>
                    <a:gd name="T5" fmla="*/ 4 h 92"/>
                    <a:gd name="T6" fmla="*/ 56 w 68"/>
                    <a:gd name="T7" fmla="*/ 2 h 92"/>
                    <a:gd name="T8" fmla="*/ 54 w 68"/>
                    <a:gd name="T9" fmla="*/ 0 h 92"/>
                    <a:gd name="T10" fmla="*/ 50 w 68"/>
                    <a:gd name="T11" fmla="*/ 0 h 92"/>
                    <a:gd name="T12" fmla="*/ 44 w 68"/>
                    <a:gd name="T13" fmla="*/ 0 h 92"/>
                    <a:gd name="T14" fmla="*/ 38 w 68"/>
                    <a:gd name="T15" fmla="*/ 0 h 92"/>
                    <a:gd name="T16" fmla="*/ 36 w 68"/>
                    <a:gd name="T17" fmla="*/ 0 h 92"/>
                    <a:gd name="T18" fmla="*/ 32 w 68"/>
                    <a:gd name="T19" fmla="*/ 2 h 92"/>
                    <a:gd name="T20" fmla="*/ 4 w 68"/>
                    <a:gd name="T21" fmla="*/ 52 h 92"/>
                    <a:gd name="T22" fmla="*/ 2 w 68"/>
                    <a:gd name="T23" fmla="*/ 56 h 92"/>
                    <a:gd name="T24" fmla="*/ 2 w 68"/>
                    <a:gd name="T25" fmla="*/ 58 h 92"/>
                    <a:gd name="T26" fmla="*/ 0 w 68"/>
                    <a:gd name="T27" fmla="*/ 60 h 92"/>
                    <a:gd name="T28" fmla="*/ 0 w 68"/>
                    <a:gd name="T29" fmla="*/ 64 h 92"/>
                    <a:gd name="T30" fmla="*/ 2 w 68"/>
                    <a:gd name="T31" fmla="*/ 68 h 92"/>
                    <a:gd name="T32" fmla="*/ 2 w 68"/>
                    <a:gd name="T33" fmla="*/ 72 h 92"/>
                    <a:gd name="T34" fmla="*/ 4 w 68"/>
                    <a:gd name="T35" fmla="*/ 72 h 92"/>
                    <a:gd name="T36" fmla="*/ 4 w 68"/>
                    <a:gd name="T37" fmla="*/ 72 h 92"/>
                    <a:gd name="T38" fmla="*/ 40 w 68"/>
                    <a:gd name="T39" fmla="*/ 90 h 92"/>
                    <a:gd name="T40" fmla="*/ 40 w 68"/>
                    <a:gd name="T41" fmla="*/ 90 h 92"/>
                    <a:gd name="T42" fmla="*/ 42 w 68"/>
                    <a:gd name="T43" fmla="*/ 92 h 92"/>
                    <a:gd name="T44" fmla="*/ 44 w 68"/>
                    <a:gd name="T45" fmla="*/ 92 h 92"/>
                    <a:gd name="T46" fmla="*/ 48 w 68"/>
                    <a:gd name="T47" fmla="*/ 92 h 92"/>
                    <a:gd name="T48" fmla="*/ 52 w 68"/>
                    <a:gd name="T49" fmla="*/ 92 h 92"/>
                    <a:gd name="T50" fmla="*/ 56 w 68"/>
                    <a:gd name="T51" fmla="*/ 92 h 92"/>
                    <a:gd name="T52" fmla="*/ 58 w 68"/>
                    <a:gd name="T53" fmla="*/ 90 h 92"/>
                    <a:gd name="T54" fmla="*/ 58 w 68"/>
                    <a:gd name="T55" fmla="*/ 90 h 92"/>
                    <a:gd name="T56" fmla="*/ 66 w 68"/>
                    <a:gd name="T57" fmla="*/ 72 h 92"/>
                    <a:gd name="T58" fmla="*/ 68 w 68"/>
                    <a:gd name="T59" fmla="*/ 70 h 92"/>
                    <a:gd name="T60" fmla="*/ 68 w 68"/>
                    <a:gd name="T61" fmla="*/ 66 h 92"/>
                    <a:gd name="T62" fmla="*/ 68 w 68"/>
                    <a:gd name="T63" fmla="*/ 60 h 92"/>
                    <a:gd name="T64" fmla="*/ 40 w 68"/>
                    <a:gd name="T65" fmla="*/ 58 h 92"/>
                    <a:gd name="T66" fmla="*/ 40 w 68"/>
                    <a:gd name="T67" fmla="*/ 16 h 92"/>
                    <a:gd name="T68" fmla="*/ 40 w 68"/>
                    <a:gd name="T6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92">
                      <a:moveTo>
                        <a:pt x="68" y="60"/>
                      </a:moveTo>
                      <a:lnTo>
                        <a:pt x="68" y="60"/>
                      </a:lnTo>
                      <a:lnTo>
                        <a:pt x="66" y="58"/>
                      </a:lnTo>
                      <a:lnTo>
                        <a:pt x="58" y="58"/>
                      </a:lnTo>
                      <a:lnTo>
                        <a:pt x="58" y="4"/>
                      </a:lnTo>
                      <a:lnTo>
                        <a:pt x="58" y="4"/>
                      </a:lnTo>
                      <a:lnTo>
                        <a:pt x="56" y="2"/>
                      </a:lnTo>
                      <a:lnTo>
                        <a:pt x="56" y="2"/>
                      </a:lnTo>
                      <a:lnTo>
                        <a:pt x="54" y="0"/>
                      </a:lnTo>
                      <a:lnTo>
                        <a:pt x="54" y="0"/>
                      </a:lnTo>
                      <a:lnTo>
                        <a:pt x="50" y="0"/>
                      </a:lnTo>
                      <a:lnTo>
                        <a:pt x="50" y="0"/>
                      </a:lnTo>
                      <a:lnTo>
                        <a:pt x="44" y="0"/>
                      </a:lnTo>
                      <a:lnTo>
                        <a:pt x="44" y="0"/>
                      </a:lnTo>
                      <a:lnTo>
                        <a:pt x="38" y="0"/>
                      </a:lnTo>
                      <a:lnTo>
                        <a:pt x="38" y="0"/>
                      </a:lnTo>
                      <a:lnTo>
                        <a:pt x="36" y="0"/>
                      </a:lnTo>
                      <a:lnTo>
                        <a:pt x="36" y="0"/>
                      </a:lnTo>
                      <a:lnTo>
                        <a:pt x="32" y="2"/>
                      </a:lnTo>
                      <a:lnTo>
                        <a:pt x="32" y="2"/>
                      </a:lnTo>
                      <a:lnTo>
                        <a:pt x="32" y="2"/>
                      </a:lnTo>
                      <a:lnTo>
                        <a:pt x="4" y="52"/>
                      </a:lnTo>
                      <a:lnTo>
                        <a:pt x="4" y="52"/>
                      </a:lnTo>
                      <a:lnTo>
                        <a:pt x="2" y="56"/>
                      </a:lnTo>
                      <a:lnTo>
                        <a:pt x="2" y="56"/>
                      </a:lnTo>
                      <a:lnTo>
                        <a:pt x="2" y="58"/>
                      </a:lnTo>
                      <a:lnTo>
                        <a:pt x="2" y="58"/>
                      </a:lnTo>
                      <a:lnTo>
                        <a:pt x="0" y="60"/>
                      </a:lnTo>
                      <a:lnTo>
                        <a:pt x="0" y="60"/>
                      </a:lnTo>
                      <a:lnTo>
                        <a:pt x="0" y="64"/>
                      </a:lnTo>
                      <a:lnTo>
                        <a:pt x="0" y="64"/>
                      </a:lnTo>
                      <a:lnTo>
                        <a:pt x="2" y="68"/>
                      </a:lnTo>
                      <a:lnTo>
                        <a:pt x="2" y="68"/>
                      </a:lnTo>
                      <a:lnTo>
                        <a:pt x="2" y="72"/>
                      </a:lnTo>
                      <a:lnTo>
                        <a:pt x="2" y="72"/>
                      </a:lnTo>
                      <a:lnTo>
                        <a:pt x="4" y="72"/>
                      </a:lnTo>
                      <a:lnTo>
                        <a:pt x="4" y="72"/>
                      </a:lnTo>
                      <a:lnTo>
                        <a:pt x="4" y="72"/>
                      </a:lnTo>
                      <a:lnTo>
                        <a:pt x="40" y="72"/>
                      </a:lnTo>
                      <a:lnTo>
                        <a:pt x="40" y="90"/>
                      </a:lnTo>
                      <a:lnTo>
                        <a:pt x="40" y="90"/>
                      </a:lnTo>
                      <a:lnTo>
                        <a:pt x="40" y="90"/>
                      </a:lnTo>
                      <a:lnTo>
                        <a:pt x="40" y="90"/>
                      </a:lnTo>
                      <a:lnTo>
                        <a:pt x="42" y="92"/>
                      </a:lnTo>
                      <a:lnTo>
                        <a:pt x="42" y="92"/>
                      </a:lnTo>
                      <a:lnTo>
                        <a:pt x="44" y="92"/>
                      </a:lnTo>
                      <a:lnTo>
                        <a:pt x="44" y="92"/>
                      </a:lnTo>
                      <a:lnTo>
                        <a:pt x="48" y="92"/>
                      </a:lnTo>
                      <a:lnTo>
                        <a:pt x="48" y="92"/>
                      </a:lnTo>
                      <a:lnTo>
                        <a:pt x="52" y="92"/>
                      </a:lnTo>
                      <a:lnTo>
                        <a:pt x="52" y="92"/>
                      </a:lnTo>
                      <a:lnTo>
                        <a:pt x="56" y="92"/>
                      </a:lnTo>
                      <a:lnTo>
                        <a:pt x="56" y="92"/>
                      </a:lnTo>
                      <a:lnTo>
                        <a:pt x="58" y="90"/>
                      </a:lnTo>
                      <a:lnTo>
                        <a:pt x="58" y="90"/>
                      </a:lnTo>
                      <a:lnTo>
                        <a:pt x="58" y="90"/>
                      </a:lnTo>
                      <a:lnTo>
                        <a:pt x="58" y="72"/>
                      </a:lnTo>
                      <a:lnTo>
                        <a:pt x="66" y="72"/>
                      </a:lnTo>
                      <a:lnTo>
                        <a:pt x="66" y="72"/>
                      </a:lnTo>
                      <a:lnTo>
                        <a:pt x="68" y="70"/>
                      </a:lnTo>
                      <a:lnTo>
                        <a:pt x="68" y="70"/>
                      </a:lnTo>
                      <a:lnTo>
                        <a:pt x="68" y="66"/>
                      </a:lnTo>
                      <a:lnTo>
                        <a:pt x="68" y="66"/>
                      </a:lnTo>
                      <a:lnTo>
                        <a:pt x="68" y="60"/>
                      </a:lnTo>
                      <a:lnTo>
                        <a:pt x="68" y="60"/>
                      </a:lnTo>
                      <a:close/>
                      <a:moveTo>
                        <a:pt x="40" y="58"/>
                      </a:moveTo>
                      <a:lnTo>
                        <a:pt x="16" y="58"/>
                      </a:lnTo>
                      <a:lnTo>
                        <a:pt x="40" y="16"/>
                      </a:lnTo>
                      <a:lnTo>
                        <a:pt x="40" y="16"/>
                      </a:lnTo>
                      <a:lnTo>
                        <a:pt x="40" y="58"/>
                      </a:lnTo>
                      <a:lnTo>
                        <a:pt x="4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6" name="Freeform 92"/>
                <p:cNvSpPr>
                  <a:spLocks/>
                </p:cNvSpPr>
                <p:nvPr/>
              </p:nvSpPr>
              <p:spPr bwMode="auto">
                <a:xfrm>
                  <a:off x="1491" y="4203"/>
                  <a:ext cx="68" cy="102"/>
                </a:xfrm>
                <a:custGeom>
                  <a:avLst/>
                  <a:gdLst>
                    <a:gd name="T0" fmla="*/ 68 w 68"/>
                    <a:gd name="T1" fmla="*/ 6 h 102"/>
                    <a:gd name="T2" fmla="*/ 68 w 68"/>
                    <a:gd name="T3" fmla="*/ 6 h 102"/>
                    <a:gd name="T4" fmla="*/ 68 w 68"/>
                    <a:gd name="T5" fmla="*/ 2 h 102"/>
                    <a:gd name="T6" fmla="*/ 68 w 68"/>
                    <a:gd name="T7" fmla="*/ 2 h 102"/>
                    <a:gd name="T8" fmla="*/ 66 w 68"/>
                    <a:gd name="T9" fmla="*/ 2 h 102"/>
                    <a:gd name="T10" fmla="*/ 66 w 68"/>
                    <a:gd name="T11" fmla="*/ 2 h 102"/>
                    <a:gd name="T12" fmla="*/ 64 w 68"/>
                    <a:gd name="T13" fmla="*/ 0 h 102"/>
                    <a:gd name="T14" fmla="*/ 4 w 68"/>
                    <a:gd name="T15" fmla="*/ 0 h 102"/>
                    <a:gd name="T16" fmla="*/ 4 w 68"/>
                    <a:gd name="T17" fmla="*/ 0 h 102"/>
                    <a:gd name="T18" fmla="*/ 2 w 68"/>
                    <a:gd name="T19" fmla="*/ 2 h 102"/>
                    <a:gd name="T20" fmla="*/ 2 w 68"/>
                    <a:gd name="T21" fmla="*/ 2 h 102"/>
                    <a:gd name="T22" fmla="*/ 0 w 68"/>
                    <a:gd name="T23" fmla="*/ 4 h 102"/>
                    <a:gd name="T24" fmla="*/ 0 w 68"/>
                    <a:gd name="T25" fmla="*/ 4 h 102"/>
                    <a:gd name="T26" fmla="*/ 0 w 68"/>
                    <a:gd name="T27" fmla="*/ 6 h 102"/>
                    <a:gd name="T28" fmla="*/ 0 w 68"/>
                    <a:gd name="T29" fmla="*/ 6 h 102"/>
                    <a:gd name="T30" fmla="*/ 0 w 68"/>
                    <a:gd name="T31" fmla="*/ 10 h 102"/>
                    <a:gd name="T32" fmla="*/ 0 w 68"/>
                    <a:gd name="T33" fmla="*/ 10 h 102"/>
                    <a:gd name="T34" fmla="*/ 0 w 68"/>
                    <a:gd name="T35" fmla="*/ 16 h 102"/>
                    <a:gd name="T36" fmla="*/ 0 w 68"/>
                    <a:gd name="T37" fmla="*/ 16 h 102"/>
                    <a:gd name="T38" fmla="*/ 4 w 68"/>
                    <a:gd name="T39" fmla="*/ 18 h 102"/>
                    <a:gd name="T40" fmla="*/ 46 w 68"/>
                    <a:gd name="T41" fmla="*/ 18 h 102"/>
                    <a:gd name="T42" fmla="*/ 10 w 68"/>
                    <a:gd name="T43" fmla="*/ 98 h 102"/>
                    <a:gd name="T44" fmla="*/ 10 w 68"/>
                    <a:gd name="T45" fmla="*/ 98 h 102"/>
                    <a:gd name="T46" fmla="*/ 10 w 68"/>
                    <a:gd name="T47" fmla="*/ 100 h 102"/>
                    <a:gd name="T48" fmla="*/ 10 w 68"/>
                    <a:gd name="T49" fmla="*/ 100 h 102"/>
                    <a:gd name="T50" fmla="*/ 10 w 68"/>
                    <a:gd name="T51" fmla="*/ 102 h 102"/>
                    <a:gd name="T52" fmla="*/ 10 w 68"/>
                    <a:gd name="T53" fmla="*/ 102 h 102"/>
                    <a:gd name="T54" fmla="*/ 14 w 68"/>
                    <a:gd name="T55" fmla="*/ 102 h 102"/>
                    <a:gd name="T56" fmla="*/ 14 w 68"/>
                    <a:gd name="T57" fmla="*/ 102 h 102"/>
                    <a:gd name="T58" fmla="*/ 20 w 68"/>
                    <a:gd name="T59" fmla="*/ 102 h 102"/>
                    <a:gd name="T60" fmla="*/ 20 w 68"/>
                    <a:gd name="T61" fmla="*/ 102 h 102"/>
                    <a:gd name="T62" fmla="*/ 26 w 68"/>
                    <a:gd name="T63" fmla="*/ 102 h 102"/>
                    <a:gd name="T64" fmla="*/ 26 w 68"/>
                    <a:gd name="T65" fmla="*/ 102 h 102"/>
                    <a:gd name="T66" fmla="*/ 30 w 68"/>
                    <a:gd name="T67" fmla="*/ 102 h 102"/>
                    <a:gd name="T68" fmla="*/ 30 w 68"/>
                    <a:gd name="T69" fmla="*/ 102 h 102"/>
                    <a:gd name="T70" fmla="*/ 32 w 68"/>
                    <a:gd name="T71" fmla="*/ 100 h 102"/>
                    <a:gd name="T72" fmla="*/ 32 w 68"/>
                    <a:gd name="T73" fmla="*/ 100 h 102"/>
                    <a:gd name="T74" fmla="*/ 32 w 68"/>
                    <a:gd name="T75" fmla="*/ 100 h 102"/>
                    <a:gd name="T76" fmla="*/ 66 w 68"/>
                    <a:gd name="T77" fmla="*/ 22 h 102"/>
                    <a:gd name="T78" fmla="*/ 66 w 68"/>
                    <a:gd name="T79" fmla="*/ 22 h 102"/>
                    <a:gd name="T80" fmla="*/ 66 w 68"/>
                    <a:gd name="T81" fmla="*/ 20 h 102"/>
                    <a:gd name="T82" fmla="*/ 66 w 68"/>
                    <a:gd name="T83" fmla="*/ 20 h 102"/>
                    <a:gd name="T84" fmla="*/ 68 w 68"/>
                    <a:gd name="T85" fmla="*/ 16 h 102"/>
                    <a:gd name="T86" fmla="*/ 68 w 68"/>
                    <a:gd name="T87" fmla="*/ 16 h 102"/>
                    <a:gd name="T88" fmla="*/ 68 w 68"/>
                    <a:gd name="T89" fmla="*/ 14 h 102"/>
                    <a:gd name="T90" fmla="*/ 68 w 68"/>
                    <a:gd name="T91" fmla="*/ 14 h 102"/>
                    <a:gd name="T92" fmla="*/ 68 w 68"/>
                    <a:gd name="T93" fmla="*/ 10 h 102"/>
                    <a:gd name="T94" fmla="*/ 68 w 68"/>
                    <a:gd name="T95" fmla="*/ 10 h 102"/>
                    <a:gd name="T96" fmla="*/ 68 w 68"/>
                    <a:gd name="T97" fmla="*/ 6 h 102"/>
                    <a:gd name="T98" fmla="*/ 68 w 68"/>
                    <a:gd name="T99"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102">
                      <a:moveTo>
                        <a:pt x="68" y="6"/>
                      </a:moveTo>
                      <a:lnTo>
                        <a:pt x="68" y="6"/>
                      </a:lnTo>
                      <a:lnTo>
                        <a:pt x="68" y="2"/>
                      </a:lnTo>
                      <a:lnTo>
                        <a:pt x="68" y="2"/>
                      </a:lnTo>
                      <a:lnTo>
                        <a:pt x="66" y="2"/>
                      </a:lnTo>
                      <a:lnTo>
                        <a:pt x="66" y="2"/>
                      </a:lnTo>
                      <a:lnTo>
                        <a:pt x="64" y="0"/>
                      </a:lnTo>
                      <a:lnTo>
                        <a:pt x="4" y="0"/>
                      </a:lnTo>
                      <a:lnTo>
                        <a:pt x="4" y="0"/>
                      </a:lnTo>
                      <a:lnTo>
                        <a:pt x="2" y="2"/>
                      </a:lnTo>
                      <a:lnTo>
                        <a:pt x="2" y="2"/>
                      </a:lnTo>
                      <a:lnTo>
                        <a:pt x="0" y="4"/>
                      </a:lnTo>
                      <a:lnTo>
                        <a:pt x="0" y="4"/>
                      </a:lnTo>
                      <a:lnTo>
                        <a:pt x="0" y="6"/>
                      </a:lnTo>
                      <a:lnTo>
                        <a:pt x="0" y="6"/>
                      </a:lnTo>
                      <a:lnTo>
                        <a:pt x="0" y="10"/>
                      </a:lnTo>
                      <a:lnTo>
                        <a:pt x="0" y="10"/>
                      </a:lnTo>
                      <a:lnTo>
                        <a:pt x="0" y="16"/>
                      </a:lnTo>
                      <a:lnTo>
                        <a:pt x="0" y="16"/>
                      </a:lnTo>
                      <a:lnTo>
                        <a:pt x="4" y="18"/>
                      </a:lnTo>
                      <a:lnTo>
                        <a:pt x="46" y="18"/>
                      </a:lnTo>
                      <a:lnTo>
                        <a:pt x="10" y="98"/>
                      </a:lnTo>
                      <a:lnTo>
                        <a:pt x="10" y="98"/>
                      </a:lnTo>
                      <a:lnTo>
                        <a:pt x="10" y="100"/>
                      </a:lnTo>
                      <a:lnTo>
                        <a:pt x="10" y="100"/>
                      </a:lnTo>
                      <a:lnTo>
                        <a:pt x="10" y="102"/>
                      </a:lnTo>
                      <a:lnTo>
                        <a:pt x="10" y="102"/>
                      </a:lnTo>
                      <a:lnTo>
                        <a:pt x="14" y="102"/>
                      </a:lnTo>
                      <a:lnTo>
                        <a:pt x="14" y="102"/>
                      </a:lnTo>
                      <a:lnTo>
                        <a:pt x="20" y="102"/>
                      </a:lnTo>
                      <a:lnTo>
                        <a:pt x="20" y="102"/>
                      </a:lnTo>
                      <a:lnTo>
                        <a:pt x="26" y="102"/>
                      </a:lnTo>
                      <a:lnTo>
                        <a:pt x="26" y="102"/>
                      </a:lnTo>
                      <a:lnTo>
                        <a:pt x="30" y="102"/>
                      </a:lnTo>
                      <a:lnTo>
                        <a:pt x="30" y="102"/>
                      </a:lnTo>
                      <a:lnTo>
                        <a:pt x="32" y="100"/>
                      </a:lnTo>
                      <a:lnTo>
                        <a:pt x="32" y="100"/>
                      </a:lnTo>
                      <a:lnTo>
                        <a:pt x="32" y="100"/>
                      </a:lnTo>
                      <a:lnTo>
                        <a:pt x="66" y="22"/>
                      </a:lnTo>
                      <a:lnTo>
                        <a:pt x="66" y="22"/>
                      </a:lnTo>
                      <a:lnTo>
                        <a:pt x="66" y="20"/>
                      </a:lnTo>
                      <a:lnTo>
                        <a:pt x="66" y="20"/>
                      </a:lnTo>
                      <a:lnTo>
                        <a:pt x="68" y="16"/>
                      </a:lnTo>
                      <a:lnTo>
                        <a:pt x="68" y="16"/>
                      </a:lnTo>
                      <a:lnTo>
                        <a:pt x="68" y="14"/>
                      </a:lnTo>
                      <a:lnTo>
                        <a:pt x="68" y="14"/>
                      </a:lnTo>
                      <a:lnTo>
                        <a:pt x="68" y="10"/>
                      </a:lnTo>
                      <a:lnTo>
                        <a:pt x="68" y="10"/>
                      </a:lnTo>
                      <a:lnTo>
                        <a:pt x="68" y="6"/>
                      </a:ln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7" name="Freeform 93"/>
                <p:cNvSpPr>
                  <a:spLocks noEditPoints="1"/>
                </p:cNvSpPr>
                <p:nvPr/>
              </p:nvSpPr>
              <p:spPr bwMode="auto">
                <a:xfrm>
                  <a:off x="1571" y="4203"/>
                  <a:ext cx="72" cy="104"/>
                </a:xfrm>
                <a:custGeom>
                  <a:avLst/>
                  <a:gdLst>
                    <a:gd name="T0" fmla="*/ 70 w 72"/>
                    <a:gd name="T1" fmla="*/ 30 h 104"/>
                    <a:gd name="T2" fmla="*/ 64 w 72"/>
                    <a:gd name="T3" fmla="*/ 12 h 104"/>
                    <a:gd name="T4" fmla="*/ 60 w 72"/>
                    <a:gd name="T5" fmla="*/ 8 h 104"/>
                    <a:gd name="T6" fmla="*/ 54 w 72"/>
                    <a:gd name="T7" fmla="*/ 2 h 104"/>
                    <a:gd name="T8" fmla="*/ 36 w 72"/>
                    <a:gd name="T9" fmla="*/ 0 h 104"/>
                    <a:gd name="T10" fmla="*/ 28 w 72"/>
                    <a:gd name="T11" fmla="*/ 0 h 104"/>
                    <a:gd name="T12" fmla="*/ 20 w 72"/>
                    <a:gd name="T13" fmla="*/ 2 h 104"/>
                    <a:gd name="T14" fmla="*/ 8 w 72"/>
                    <a:gd name="T15" fmla="*/ 14 h 104"/>
                    <a:gd name="T16" fmla="*/ 4 w 72"/>
                    <a:gd name="T17" fmla="*/ 22 h 104"/>
                    <a:gd name="T18" fmla="*/ 2 w 72"/>
                    <a:gd name="T19" fmla="*/ 30 h 104"/>
                    <a:gd name="T20" fmla="*/ 0 w 72"/>
                    <a:gd name="T21" fmla="*/ 52 h 104"/>
                    <a:gd name="T22" fmla="*/ 0 w 72"/>
                    <a:gd name="T23" fmla="*/ 74 h 104"/>
                    <a:gd name="T24" fmla="*/ 6 w 72"/>
                    <a:gd name="T25" fmla="*/ 90 h 104"/>
                    <a:gd name="T26" fmla="*/ 12 w 72"/>
                    <a:gd name="T27" fmla="*/ 96 h 104"/>
                    <a:gd name="T28" fmla="*/ 18 w 72"/>
                    <a:gd name="T29" fmla="*/ 100 h 104"/>
                    <a:gd name="T30" fmla="*/ 34 w 72"/>
                    <a:gd name="T31" fmla="*/ 104 h 104"/>
                    <a:gd name="T32" fmla="*/ 44 w 72"/>
                    <a:gd name="T33" fmla="*/ 102 h 104"/>
                    <a:gd name="T34" fmla="*/ 52 w 72"/>
                    <a:gd name="T35" fmla="*/ 100 h 104"/>
                    <a:gd name="T36" fmla="*/ 64 w 72"/>
                    <a:gd name="T37" fmla="*/ 90 h 104"/>
                    <a:gd name="T38" fmla="*/ 68 w 72"/>
                    <a:gd name="T39" fmla="*/ 82 h 104"/>
                    <a:gd name="T40" fmla="*/ 70 w 72"/>
                    <a:gd name="T41" fmla="*/ 74 h 104"/>
                    <a:gd name="T42" fmla="*/ 72 w 72"/>
                    <a:gd name="T43" fmla="*/ 52 h 104"/>
                    <a:gd name="T44" fmla="*/ 70 w 72"/>
                    <a:gd name="T45" fmla="*/ 30 h 104"/>
                    <a:gd name="T46" fmla="*/ 50 w 72"/>
                    <a:gd name="T47" fmla="*/ 64 h 104"/>
                    <a:gd name="T48" fmla="*/ 50 w 72"/>
                    <a:gd name="T49" fmla="*/ 72 h 104"/>
                    <a:gd name="T50" fmla="*/ 48 w 72"/>
                    <a:gd name="T51" fmla="*/ 78 h 104"/>
                    <a:gd name="T52" fmla="*/ 44 w 72"/>
                    <a:gd name="T53" fmla="*/ 84 h 104"/>
                    <a:gd name="T54" fmla="*/ 40 w 72"/>
                    <a:gd name="T55" fmla="*/ 86 h 104"/>
                    <a:gd name="T56" fmla="*/ 36 w 72"/>
                    <a:gd name="T57" fmla="*/ 88 h 104"/>
                    <a:gd name="T58" fmla="*/ 28 w 72"/>
                    <a:gd name="T59" fmla="*/ 86 h 104"/>
                    <a:gd name="T60" fmla="*/ 24 w 72"/>
                    <a:gd name="T61" fmla="*/ 80 h 104"/>
                    <a:gd name="T62" fmla="*/ 20 w 72"/>
                    <a:gd name="T63" fmla="*/ 68 h 104"/>
                    <a:gd name="T64" fmla="*/ 20 w 72"/>
                    <a:gd name="T65" fmla="*/ 50 h 104"/>
                    <a:gd name="T66" fmla="*/ 20 w 72"/>
                    <a:gd name="T67" fmla="*/ 36 h 104"/>
                    <a:gd name="T68" fmla="*/ 24 w 72"/>
                    <a:gd name="T69" fmla="*/ 24 h 104"/>
                    <a:gd name="T70" fmla="*/ 28 w 72"/>
                    <a:gd name="T71" fmla="*/ 18 h 104"/>
                    <a:gd name="T72" fmla="*/ 36 w 72"/>
                    <a:gd name="T73" fmla="*/ 16 h 104"/>
                    <a:gd name="T74" fmla="*/ 40 w 72"/>
                    <a:gd name="T75" fmla="*/ 16 h 104"/>
                    <a:gd name="T76" fmla="*/ 44 w 72"/>
                    <a:gd name="T77" fmla="*/ 18 h 104"/>
                    <a:gd name="T78" fmla="*/ 48 w 72"/>
                    <a:gd name="T79" fmla="*/ 24 h 104"/>
                    <a:gd name="T80" fmla="*/ 50 w 72"/>
                    <a:gd name="T81" fmla="*/ 30 h 104"/>
                    <a:gd name="T82" fmla="*/ 50 w 72"/>
                    <a:gd name="T83" fmla="*/ 40 h 104"/>
                    <a:gd name="T84" fmla="*/ 50 w 72"/>
                    <a:gd name="T85" fmla="*/ 52 h 104"/>
                    <a:gd name="T86" fmla="*/ 50 w 72"/>
                    <a:gd name="T8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104">
                      <a:moveTo>
                        <a:pt x="70" y="30"/>
                      </a:moveTo>
                      <a:lnTo>
                        <a:pt x="70" y="30"/>
                      </a:lnTo>
                      <a:lnTo>
                        <a:pt x="68" y="20"/>
                      </a:lnTo>
                      <a:lnTo>
                        <a:pt x="64" y="12"/>
                      </a:lnTo>
                      <a:lnTo>
                        <a:pt x="64" y="12"/>
                      </a:lnTo>
                      <a:lnTo>
                        <a:pt x="60" y="8"/>
                      </a:lnTo>
                      <a:lnTo>
                        <a:pt x="54" y="2"/>
                      </a:lnTo>
                      <a:lnTo>
                        <a:pt x="54" y="2"/>
                      </a:lnTo>
                      <a:lnTo>
                        <a:pt x="46" y="0"/>
                      </a:lnTo>
                      <a:lnTo>
                        <a:pt x="36" y="0"/>
                      </a:lnTo>
                      <a:lnTo>
                        <a:pt x="36" y="0"/>
                      </a:lnTo>
                      <a:lnTo>
                        <a:pt x="28" y="0"/>
                      </a:lnTo>
                      <a:lnTo>
                        <a:pt x="20" y="2"/>
                      </a:lnTo>
                      <a:lnTo>
                        <a:pt x="20" y="2"/>
                      </a:lnTo>
                      <a:lnTo>
                        <a:pt x="12" y="8"/>
                      </a:lnTo>
                      <a:lnTo>
                        <a:pt x="8" y="14"/>
                      </a:lnTo>
                      <a:lnTo>
                        <a:pt x="8" y="14"/>
                      </a:lnTo>
                      <a:lnTo>
                        <a:pt x="4" y="22"/>
                      </a:lnTo>
                      <a:lnTo>
                        <a:pt x="2" y="30"/>
                      </a:lnTo>
                      <a:lnTo>
                        <a:pt x="2" y="30"/>
                      </a:lnTo>
                      <a:lnTo>
                        <a:pt x="0" y="52"/>
                      </a:lnTo>
                      <a:lnTo>
                        <a:pt x="0" y="52"/>
                      </a:lnTo>
                      <a:lnTo>
                        <a:pt x="0" y="74"/>
                      </a:lnTo>
                      <a:lnTo>
                        <a:pt x="0" y="74"/>
                      </a:lnTo>
                      <a:lnTo>
                        <a:pt x="4" y="82"/>
                      </a:lnTo>
                      <a:lnTo>
                        <a:pt x="6" y="90"/>
                      </a:lnTo>
                      <a:lnTo>
                        <a:pt x="6" y="90"/>
                      </a:lnTo>
                      <a:lnTo>
                        <a:pt x="12" y="96"/>
                      </a:lnTo>
                      <a:lnTo>
                        <a:pt x="18" y="100"/>
                      </a:lnTo>
                      <a:lnTo>
                        <a:pt x="18" y="100"/>
                      </a:lnTo>
                      <a:lnTo>
                        <a:pt x="26" y="102"/>
                      </a:lnTo>
                      <a:lnTo>
                        <a:pt x="34" y="104"/>
                      </a:lnTo>
                      <a:lnTo>
                        <a:pt x="34" y="104"/>
                      </a:lnTo>
                      <a:lnTo>
                        <a:pt x="44" y="102"/>
                      </a:lnTo>
                      <a:lnTo>
                        <a:pt x="52" y="100"/>
                      </a:lnTo>
                      <a:lnTo>
                        <a:pt x="52" y="100"/>
                      </a:lnTo>
                      <a:lnTo>
                        <a:pt x="58" y="96"/>
                      </a:lnTo>
                      <a:lnTo>
                        <a:pt x="64" y="90"/>
                      </a:lnTo>
                      <a:lnTo>
                        <a:pt x="64" y="90"/>
                      </a:lnTo>
                      <a:lnTo>
                        <a:pt x="68" y="82"/>
                      </a:lnTo>
                      <a:lnTo>
                        <a:pt x="70" y="74"/>
                      </a:lnTo>
                      <a:lnTo>
                        <a:pt x="70" y="74"/>
                      </a:lnTo>
                      <a:lnTo>
                        <a:pt x="72" y="52"/>
                      </a:lnTo>
                      <a:lnTo>
                        <a:pt x="72" y="52"/>
                      </a:lnTo>
                      <a:lnTo>
                        <a:pt x="70" y="30"/>
                      </a:lnTo>
                      <a:lnTo>
                        <a:pt x="70" y="30"/>
                      </a:lnTo>
                      <a:close/>
                      <a:moveTo>
                        <a:pt x="50" y="64"/>
                      </a:moveTo>
                      <a:lnTo>
                        <a:pt x="50" y="64"/>
                      </a:lnTo>
                      <a:lnTo>
                        <a:pt x="50" y="72"/>
                      </a:lnTo>
                      <a:lnTo>
                        <a:pt x="50" y="72"/>
                      </a:lnTo>
                      <a:lnTo>
                        <a:pt x="48" y="78"/>
                      </a:lnTo>
                      <a:lnTo>
                        <a:pt x="48" y="78"/>
                      </a:lnTo>
                      <a:lnTo>
                        <a:pt x="44" y="84"/>
                      </a:lnTo>
                      <a:lnTo>
                        <a:pt x="44" y="84"/>
                      </a:lnTo>
                      <a:lnTo>
                        <a:pt x="40" y="86"/>
                      </a:lnTo>
                      <a:lnTo>
                        <a:pt x="40" y="86"/>
                      </a:lnTo>
                      <a:lnTo>
                        <a:pt x="36" y="88"/>
                      </a:lnTo>
                      <a:lnTo>
                        <a:pt x="36" y="88"/>
                      </a:lnTo>
                      <a:lnTo>
                        <a:pt x="28" y="86"/>
                      </a:lnTo>
                      <a:lnTo>
                        <a:pt x="28" y="86"/>
                      </a:lnTo>
                      <a:lnTo>
                        <a:pt x="24" y="80"/>
                      </a:lnTo>
                      <a:lnTo>
                        <a:pt x="24" y="80"/>
                      </a:lnTo>
                      <a:lnTo>
                        <a:pt x="20" y="68"/>
                      </a:lnTo>
                      <a:lnTo>
                        <a:pt x="20" y="68"/>
                      </a:lnTo>
                      <a:lnTo>
                        <a:pt x="20" y="50"/>
                      </a:lnTo>
                      <a:lnTo>
                        <a:pt x="20" y="50"/>
                      </a:lnTo>
                      <a:lnTo>
                        <a:pt x="20" y="36"/>
                      </a:lnTo>
                      <a:lnTo>
                        <a:pt x="20" y="36"/>
                      </a:lnTo>
                      <a:lnTo>
                        <a:pt x="24" y="24"/>
                      </a:lnTo>
                      <a:lnTo>
                        <a:pt x="24" y="24"/>
                      </a:lnTo>
                      <a:lnTo>
                        <a:pt x="28" y="18"/>
                      </a:lnTo>
                      <a:lnTo>
                        <a:pt x="28" y="18"/>
                      </a:lnTo>
                      <a:lnTo>
                        <a:pt x="32" y="16"/>
                      </a:lnTo>
                      <a:lnTo>
                        <a:pt x="36" y="16"/>
                      </a:lnTo>
                      <a:lnTo>
                        <a:pt x="36" y="16"/>
                      </a:lnTo>
                      <a:lnTo>
                        <a:pt x="40" y="16"/>
                      </a:lnTo>
                      <a:lnTo>
                        <a:pt x="40" y="16"/>
                      </a:lnTo>
                      <a:lnTo>
                        <a:pt x="44" y="18"/>
                      </a:lnTo>
                      <a:lnTo>
                        <a:pt x="44" y="18"/>
                      </a:lnTo>
                      <a:lnTo>
                        <a:pt x="48" y="24"/>
                      </a:lnTo>
                      <a:lnTo>
                        <a:pt x="48" y="24"/>
                      </a:lnTo>
                      <a:lnTo>
                        <a:pt x="50" y="30"/>
                      </a:lnTo>
                      <a:lnTo>
                        <a:pt x="50" y="30"/>
                      </a:lnTo>
                      <a:lnTo>
                        <a:pt x="50" y="40"/>
                      </a:lnTo>
                      <a:lnTo>
                        <a:pt x="50" y="40"/>
                      </a:lnTo>
                      <a:lnTo>
                        <a:pt x="50" y="52"/>
                      </a:lnTo>
                      <a:lnTo>
                        <a:pt x="50" y="52"/>
                      </a:lnTo>
                      <a:lnTo>
                        <a:pt x="50" y="64"/>
                      </a:lnTo>
                      <a:lnTo>
                        <a:pt x="5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8" name="Line 94"/>
                <p:cNvSpPr>
                  <a:spLocks noChangeShapeType="1"/>
                </p:cNvSpPr>
                <p:nvPr/>
              </p:nvSpPr>
              <p:spPr bwMode="auto">
                <a:xfrm flipH="1">
                  <a:off x="1679" y="3847"/>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9" name="Freeform 95"/>
                <p:cNvSpPr>
                  <a:spLocks/>
                </p:cNvSpPr>
                <p:nvPr/>
              </p:nvSpPr>
              <p:spPr bwMode="auto">
                <a:xfrm>
                  <a:off x="1491" y="3795"/>
                  <a:ext cx="68" cy="102"/>
                </a:xfrm>
                <a:custGeom>
                  <a:avLst/>
                  <a:gdLst>
                    <a:gd name="T0" fmla="*/ 68 w 68"/>
                    <a:gd name="T1" fmla="*/ 4 h 102"/>
                    <a:gd name="T2" fmla="*/ 68 w 68"/>
                    <a:gd name="T3" fmla="*/ 4 h 102"/>
                    <a:gd name="T4" fmla="*/ 68 w 68"/>
                    <a:gd name="T5" fmla="*/ 2 h 102"/>
                    <a:gd name="T6" fmla="*/ 68 w 68"/>
                    <a:gd name="T7" fmla="*/ 2 h 102"/>
                    <a:gd name="T8" fmla="*/ 66 w 68"/>
                    <a:gd name="T9" fmla="*/ 0 h 102"/>
                    <a:gd name="T10" fmla="*/ 66 w 68"/>
                    <a:gd name="T11" fmla="*/ 0 h 102"/>
                    <a:gd name="T12" fmla="*/ 64 w 68"/>
                    <a:gd name="T13" fmla="*/ 0 h 102"/>
                    <a:gd name="T14" fmla="*/ 4 w 68"/>
                    <a:gd name="T15" fmla="*/ 0 h 102"/>
                    <a:gd name="T16" fmla="*/ 4 w 68"/>
                    <a:gd name="T17" fmla="*/ 0 h 102"/>
                    <a:gd name="T18" fmla="*/ 2 w 68"/>
                    <a:gd name="T19" fmla="*/ 2 h 102"/>
                    <a:gd name="T20" fmla="*/ 2 w 68"/>
                    <a:gd name="T21" fmla="*/ 2 h 102"/>
                    <a:gd name="T22" fmla="*/ 0 w 68"/>
                    <a:gd name="T23" fmla="*/ 2 h 102"/>
                    <a:gd name="T24" fmla="*/ 0 w 68"/>
                    <a:gd name="T25" fmla="*/ 2 h 102"/>
                    <a:gd name="T26" fmla="*/ 0 w 68"/>
                    <a:gd name="T27" fmla="*/ 6 h 102"/>
                    <a:gd name="T28" fmla="*/ 0 w 68"/>
                    <a:gd name="T29" fmla="*/ 6 h 102"/>
                    <a:gd name="T30" fmla="*/ 0 w 68"/>
                    <a:gd name="T31" fmla="*/ 10 h 102"/>
                    <a:gd name="T32" fmla="*/ 0 w 68"/>
                    <a:gd name="T33" fmla="*/ 10 h 102"/>
                    <a:gd name="T34" fmla="*/ 0 w 68"/>
                    <a:gd name="T35" fmla="*/ 16 h 102"/>
                    <a:gd name="T36" fmla="*/ 0 w 68"/>
                    <a:gd name="T37" fmla="*/ 16 h 102"/>
                    <a:gd name="T38" fmla="*/ 4 w 68"/>
                    <a:gd name="T39" fmla="*/ 18 h 102"/>
                    <a:gd name="T40" fmla="*/ 46 w 68"/>
                    <a:gd name="T41" fmla="*/ 18 h 102"/>
                    <a:gd name="T42" fmla="*/ 10 w 68"/>
                    <a:gd name="T43" fmla="*/ 98 h 102"/>
                    <a:gd name="T44" fmla="*/ 10 w 68"/>
                    <a:gd name="T45" fmla="*/ 98 h 102"/>
                    <a:gd name="T46" fmla="*/ 10 w 68"/>
                    <a:gd name="T47" fmla="*/ 100 h 102"/>
                    <a:gd name="T48" fmla="*/ 10 w 68"/>
                    <a:gd name="T49" fmla="*/ 100 h 102"/>
                    <a:gd name="T50" fmla="*/ 10 w 68"/>
                    <a:gd name="T51" fmla="*/ 100 h 102"/>
                    <a:gd name="T52" fmla="*/ 10 w 68"/>
                    <a:gd name="T53" fmla="*/ 100 h 102"/>
                    <a:gd name="T54" fmla="*/ 14 w 68"/>
                    <a:gd name="T55" fmla="*/ 102 h 102"/>
                    <a:gd name="T56" fmla="*/ 14 w 68"/>
                    <a:gd name="T57" fmla="*/ 102 h 102"/>
                    <a:gd name="T58" fmla="*/ 20 w 68"/>
                    <a:gd name="T59" fmla="*/ 102 h 102"/>
                    <a:gd name="T60" fmla="*/ 20 w 68"/>
                    <a:gd name="T61" fmla="*/ 102 h 102"/>
                    <a:gd name="T62" fmla="*/ 26 w 68"/>
                    <a:gd name="T63" fmla="*/ 102 h 102"/>
                    <a:gd name="T64" fmla="*/ 26 w 68"/>
                    <a:gd name="T65" fmla="*/ 102 h 102"/>
                    <a:gd name="T66" fmla="*/ 30 w 68"/>
                    <a:gd name="T67" fmla="*/ 102 h 102"/>
                    <a:gd name="T68" fmla="*/ 30 w 68"/>
                    <a:gd name="T69" fmla="*/ 102 h 102"/>
                    <a:gd name="T70" fmla="*/ 32 w 68"/>
                    <a:gd name="T71" fmla="*/ 100 h 102"/>
                    <a:gd name="T72" fmla="*/ 32 w 68"/>
                    <a:gd name="T73" fmla="*/ 100 h 102"/>
                    <a:gd name="T74" fmla="*/ 32 w 68"/>
                    <a:gd name="T75" fmla="*/ 98 h 102"/>
                    <a:gd name="T76" fmla="*/ 66 w 68"/>
                    <a:gd name="T77" fmla="*/ 22 h 102"/>
                    <a:gd name="T78" fmla="*/ 66 w 68"/>
                    <a:gd name="T79" fmla="*/ 22 h 102"/>
                    <a:gd name="T80" fmla="*/ 66 w 68"/>
                    <a:gd name="T81" fmla="*/ 20 h 102"/>
                    <a:gd name="T82" fmla="*/ 66 w 68"/>
                    <a:gd name="T83" fmla="*/ 20 h 102"/>
                    <a:gd name="T84" fmla="*/ 68 w 68"/>
                    <a:gd name="T85" fmla="*/ 16 h 102"/>
                    <a:gd name="T86" fmla="*/ 68 w 68"/>
                    <a:gd name="T87" fmla="*/ 16 h 102"/>
                    <a:gd name="T88" fmla="*/ 68 w 68"/>
                    <a:gd name="T89" fmla="*/ 14 h 102"/>
                    <a:gd name="T90" fmla="*/ 68 w 68"/>
                    <a:gd name="T91" fmla="*/ 14 h 102"/>
                    <a:gd name="T92" fmla="*/ 68 w 68"/>
                    <a:gd name="T93" fmla="*/ 10 h 102"/>
                    <a:gd name="T94" fmla="*/ 68 w 68"/>
                    <a:gd name="T95" fmla="*/ 10 h 102"/>
                    <a:gd name="T96" fmla="*/ 68 w 68"/>
                    <a:gd name="T97" fmla="*/ 4 h 102"/>
                    <a:gd name="T98" fmla="*/ 68 w 68"/>
                    <a:gd name="T99"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102">
                      <a:moveTo>
                        <a:pt x="68" y="4"/>
                      </a:moveTo>
                      <a:lnTo>
                        <a:pt x="68" y="4"/>
                      </a:lnTo>
                      <a:lnTo>
                        <a:pt x="68" y="2"/>
                      </a:lnTo>
                      <a:lnTo>
                        <a:pt x="68" y="2"/>
                      </a:lnTo>
                      <a:lnTo>
                        <a:pt x="66" y="0"/>
                      </a:lnTo>
                      <a:lnTo>
                        <a:pt x="66" y="0"/>
                      </a:lnTo>
                      <a:lnTo>
                        <a:pt x="64" y="0"/>
                      </a:lnTo>
                      <a:lnTo>
                        <a:pt x="4" y="0"/>
                      </a:lnTo>
                      <a:lnTo>
                        <a:pt x="4" y="0"/>
                      </a:lnTo>
                      <a:lnTo>
                        <a:pt x="2" y="2"/>
                      </a:lnTo>
                      <a:lnTo>
                        <a:pt x="2" y="2"/>
                      </a:lnTo>
                      <a:lnTo>
                        <a:pt x="0" y="2"/>
                      </a:lnTo>
                      <a:lnTo>
                        <a:pt x="0" y="2"/>
                      </a:lnTo>
                      <a:lnTo>
                        <a:pt x="0" y="6"/>
                      </a:lnTo>
                      <a:lnTo>
                        <a:pt x="0" y="6"/>
                      </a:lnTo>
                      <a:lnTo>
                        <a:pt x="0" y="10"/>
                      </a:lnTo>
                      <a:lnTo>
                        <a:pt x="0" y="10"/>
                      </a:lnTo>
                      <a:lnTo>
                        <a:pt x="0" y="16"/>
                      </a:lnTo>
                      <a:lnTo>
                        <a:pt x="0" y="16"/>
                      </a:lnTo>
                      <a:lnTo>
                        <a:pt x="4" y="18"/>
                      </a:lnTo>
                      <a:lnTo>
                        <a:pt x="46" y="18"/>
                      </a:lnTo>
                      <a:lnTo>
                        <a:pt x="10" y="98"/>
                      </a:lnTo>
                      <a:lnTo>
                        <a:pt x="10" y="98"/>
                      </a:lnTo>
                      <a:lnTo>
                        <a:pt x="10" y="100"/>
                      </a:lnTo>
                      <a:lnTo>
                        <a:pt x="10" y="100"/>
                      </a:lnTo>
                      <a:lnTo>
                        <a:pt x="10" y="100"/>
                      </a:lnTo>
                      <a:lnTo>
                        <a:pt x="10" y="100"/>
                      </a:lnTo>
                      <a:lnTo>
                        <a:pt x="14" y="102"/>
                      </a:lnTo>
                      <a:lnTo>
                        <a:pt x="14" y="102"/>
                      </a:lnTo>
                      <a:lnTo>
                        <a:pt x="20" y="102"/>
                      </a:lnTo>
                      <a:lnTo>
                        <a:pt x="20" y="102"/>
                      </a:lnTo>
                      <a:lnTo>
                        <a:pt x="26" y="102"/>
                      </a:lnTo>
                      <a:lnTo>
                        <a:pt x="26" y="102"/>
                      </a:lnTo>
                      <a:lnTo>
                        <a:pt x="30" y="102"/>
                      </a:lnTo>
                      <a:lnTo>
                        <a:pt x="30" y="102"/>
                      </a:lnTo>
                      <a:lnTo>
                        <a:pt x="32" y="100"/>
                      </a:lnTo>
                      <a:lnTo>
                        <a:pt x="32" y="100"/>
                      </a:lnTo>
                      <a:lnTo>
                        <a:pt x="32" y="98"/>
                      </a:lnTo>
                      <a:lnTo>
                        <a:pt x="66" y="22"/>
                      </a:lnTo>
                      <a:lnTo>
                        <a:pt x="66" y="22"/>
                      </a:lnTo>
                      <a:lnTo>
                        <a:pt x="66" y="20"/>
                      </a:lnTo>
                      <a:lnTo>
                        <a:pt x="66" y="20"/>
                      </a:lnTo>
                      <a:lnTo>
                        <a:pt x="68" y="16"/>
                      </a:lnTo>
                      <a:lnTo>
                        <a:pt x="68" y="16"/>
                      </a:lnTo>
                      <a:lnTo>
                        <a:pt x="68" y="14"/>
                      </a:lnTo>
                      <a:lnTo>
                        <a:pt x="68" y="14"/>
                      </a:lnTo>
                      <a:lnTo>
                        <a:pt x="68" y="10"/>
                      </a:lnTo>
                      <a:lnTo>
                        <a:pt x="68" y="10"/>
                      </a:lnTo>
                      <a:lnTo>
                        <a:pt x="68" y="4"/>
                      </a:lnTo>
                      <a:lnTo>
                        <a:pt x="6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0" name="Freeform 96"/>
                <p:cNvSpPr>
                  <a:spLocks/>
                </p:cNvSpPr>
                <p:nvPr/>
              </p:nvSpPr>
              <p:spPr bwMode="auto">
                <a:xfrm>
                  <a:off x="1573" y="3795"/>
                  <a:ext cx="66" cy="104"/>
                </a:xfrm>
                <a:custGeom>
                  <a:avLst/>
                  <a:gdLst>
                    <a:gd name="T0" fmla="*/ 64 w 66"/>
                    <a:gd name="T1" fmla="*/ 56 h 104"/>
                    <a:gd name="T2" fmla="*/ 58 w 66"/>
                    <a:gd name="T3" fmla="*/ 46 h 104"/>
                    <a:gd name="T4" fmla="*/ 52 w 66"/>
                    <a:gd name="T5" fmla="*/ 44 h 104"/>
                    <a:gd name="T6" fmla="*/ 48 w 66"/>
                    <a:gd name="T7" fmla="*/ 42 h 104"/>
                    <a:gd name="T8" fmla="*/ 32 w 66"/>
                    <a:gd name="T9" fmla="*/ 40 h 104"/>
                    <a:gd name="T10" fmla="*/ 26 w 66"/>
                    <a:gd name="T11" fmla="*/ 40 h 104"/>
                    <a:gd name="T12" fmla="*/ 22 w 66"/>
                    <a:gd name="T13" fmla="*/ 18 h 104"/>
                    <a:gd name="T14" fmla="*/ 58 w 66"/>
                    <a:gd name="T15" fmla="*/ 18 h 104"/>
                    <a:gd name="T16" fmla="*/ 60 w 66"/>
                    <a:gd name="T17" fmla="*/ 16 h 104"/>
                    <a:gd name="T18" fmla="*/ 60 w 66"/>
                    <a:gd name="T19" fmla="*/ 10 h 104"/>
                    <a:gd name="T20" fmla="*/ 60 w 66"/>
                    <a:gd name="T21" fmla="*/ 6 h 104"/>
                    <a:gd name="T22" fmla="*/ 60 w 66"/>
                    <a:gd name="T23" fmla="*/ 2 h 104"/>
                    <a:gd name="T24" fmla="*/ 58 w 66"/>
                    <a:gd name="T25" fmla="*/ 2 h 104"/>
                    <a:gd name="T26" fmla="*/ 10 w 66"/>
                    <a:gd name="T27" fmla="*/ 0 h 104"/>
                    <a:gd name="T28" fmla="*/ 6 w 66"/>
                    <a:gd name="T29" fmla="*/ 2 h 104"/>
                    <a:gd name="T30" fmla="*/ 4 w 66"/>
                    <a:gd name="T31" fmla="*/ 6 h 104"/>
                    <a:gd name="T32" fmla="*/ 4 w 66"/>
                    <a:gd name="T33" fmla="*/ 50 h 104"/>
                    <a:gd name="T34" fmla="*/ 6 w 66"/>
                    <a:gd name="T35" fmla="*/ 54 h 104"/>
                    <a:gd name="T36" fmla="*/ 8 w 66"/>
                    <a:gd name="T37" fmla="*/ 56 h 104"/>
                    <a:gd name="T38" fmla="*/ 16 w 66"/>
                    <a:gd name="T39" fmla="*/ 56 h 104"/>
                    <a:gd name="T40" fmla="*/ 24 w 66"/>
                    <a:gd name="T41" fmla="*/ 54 h 104"/>
                    <a:gd name="T42" fmla="*/ 34 w 66"/>
                    <a:gd name="T43" fmla="*/ 56 h 104"/>
                    <a:gd name="T44" fmla="*/ 40 w 66"/>
                    <a:gd name="T45" fmla="*/ 58 h 104"/>
                    <a:gd name="T46" fmla="*/ 44 w 66"/>
                    <a:gd name="T47" fmla="*/ 64 h 104"/>
                    <a:gd name="T48" fmla="*/ 44 w 66"/>
                    <a:gd name="T49" fmla="*/ 70 h 104"/>
                    <a:gd name="T50" fmla="*/ 44 w 66"/>
                    <a:gd name="T51" fmla="*/ 78 h 104"/>
                    <a:gd name="T52" fmla="*/ 40 w 66"/>
                    <a:gd name="T53" fmla="*/ 84 h 104"/>
                    <a:gd name="T54" fmla="*/ 34 w 66"/>
                    <a:gd name="T55" fmla="*/ 86 h 104"/>
                    <a:gd name="T56" fmla="*/ 24 w 66"/>
                    <a:gd name="T57" fmla="*/ 88 h 104"/>
                    <a:gd name="T58" fmla="*/ 16 w 66"/>
                    <a:gd name="T59" fmla="*/ 86 h 104"/>
                    <a:gd name="T60" fmla="*/ 10 w 66"/>
                    <a:gd name="T61" fmla="*/ 84 h 104"/>
                    <a:gd name="T62" fmla="*/ 6 w 66"/>
                    <a:gd name="T63" fmla="*/ 82 h 104"/>
                    <a:gd name="T64" fmla="*/ 2 w 66"/>
                    <a:gd name="T65" fmla="*/ 82 h 104"/>
                    <a:gd name="T66" fmla="*/ 2 w 66"/>
                    <a:gd name="T67" fmla="*/ 82 h 104"/>
                    <a:gd name="T68" fmla="*/ 2 w 66"/>
                    <a:gd name="T69" fmla="*/ 82 h 104"/>
                    <a:gd name="T70" fmla="*/ 0 w 66"/>
                    <a:gd name="T71" fmla="*/ 86 h 104"/>
                    <a:gd name="T72" fmla="*/ 0 w 66"/>
                    <a:gd name="T73" fmla="*/ 90 h 104"/>
                    <a:gd name="T74" fmla="*/ 0 w 66"/>
                    <a:gd name="T75" fmla="*/ 92 h 104"/>
                    <a:gd name="T76" fmla="*/ 0 w 66"/>
                    <a:gd name="T77" fmla="*/ 96 h 104"/>
                    <a:gd name="T78" fmla="*/ 2 w 66"/>
                    <a:gd name="T79" fmla="*/ 96 h 104"/>
                    <a:gd name="T80" fmla="*/ 2 w 66"/>
                    <a:gd name="T81" fmla="*/ 98 h 104"/>
                    <a:gd name="T82" fmla="*/ 6 w 66"/>
                    <a:gd name="T83" fmla="*/ 100 h 104"/>
                    <a:gd name="T84" fmla="*/ 10 w 66"/>
                    <a:gd name="T85" fmla="*/ 102 h 104"/>
                    <a:gd name="T86" fmla="*/ 18 w 66"/>
                    <a:gd name="T87" fmla="*/ 102 h 104"/>
                    <a:gd name="T88" fmla="*/ 28 w 66"/>
                    <a:gd name="T89" fmla="*/ 104 h 104"/>
                    <a:gd name="T90" fmla="*/ 44 w 66"/>
                    <a:gd name="T91" fmla="*/ 102 h 104"/>
                    <a:gd name="T92" fmla="*/ 50 w 66"/>
                    <a:gd name="T93" fmla="*/ 98 h 104"/>
                    <a:gd name="T94" fmla="*/ 56 w 66"/>
                    <a:gd name="T95" fmla="*/ 94 h 104"/>
                    <a:gd name="T96" fmla="*/ 64 w 66"/>
                    <a:gd name="T97" fmla="*/ 84 h 104"/>
                    <a:gd name="T98" fmla="*/ 66 w 66"/>
                    <a:gd name="T99" fmla="*/ 76 h 104"/>
                    <a:gd name="T100" fmla="*/ 66 w 66"/>
                    <a:gd name="T101" fmla="*/ 68 h 104"/>
                    <a:gd name="T102" fmla="*/ 64 w 66"/>
                    <a:gd name="T103"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104">
                      <a:moveTo>
                        <a:pt x="64" y="56"/>
                      </a:moveTo>
                      <a:lnTo>
                        <a:pt x="64" y="56"/>
                      </a:lnTo>
                      <a:lnTo>
                        <a:pt x="62" y="50"/>
                      </a:lnTo>
                      <a:lnTo>
                        <a:pt x="58" y="46"/>
                      </a:lnTo>
                      <a:lnTo>
                        <a:pt x="58" y="46"/>
                      </a:lnTo>
                      <a:lnTo>
                        <a:pt x="52" y="44"/>
                      </a:lnTo>
                      <a:lnTo>
                        <a:pt x="48" y="42"/>
                      </a:lnTo>
                      <a:lnTo>
                        <a:pt x="48" y="42"/>
                      </a:lnTo>
                      <a:lnTo>
                        <a:pt x="32" y="40"/>
                      </a:lnTo>
                      <a:lnTo>
                        <a:pt x="32" y="40"/>
                      </a:lnTo>
                      <a:lnTo>
                        <a:pt x="26" y="40"/>
                      </a:lnTo>
                      <a:lnTo>
                        <a:pt x="26" y="40"/>
                      </a:lnTo>
                      <a:lnTo>
                        <a:pt x="22" y="40"/>
                      </a:lnTo>
                      <a:lnTo>
                        <a:pt x="22" y="18"/>
                      </a:lnTo>
                      <a:lnTo>
                        <a:pt x="58" y="18"/>
                      </a:lnTo>
                      <a:lnTo>
                        <a:pt x="58" y="18"/>
                      </a:lnTo>
                      <a:lnTo>
                        <a:pt x="60" y="16"/>
                      </a:lnTo>
                      <a:lnTo>
                        <a:pt x="60" y="16"/>
                      </a:lnTo>
                      <a:lnTo>
                        <a:pt x="60" y="10"/>
                      </a:lnTo>
                      <a:lnTo>
                        <a:pt x="60" y="10"/>
                      </a:lnTo>
                      <a:lnTo>
                        <a:pt x="60" y="6"/>
                      </a:lnTo>
                      <a:lnTo>
                        <a:pt x="60" y="6"/>
                      </a:lnTo>
                      <a:lnTo>
                        <a:pt x="60" y="2"/>
                      </a:lnTo>
                      <a:lnTo>
                        <a:pt x="60" y="2"/>
                      </a:lnTo>
                      <a:lnTo>
                        <a:pt x="58" y="2"/>
                      </a:lnTo>
                      <a:lnTo>
                        <a:pt x="58" y="2"/>
                      </a:lnTo>
                      <a:lnTo>
                        <a:pt x="58" y="0"/>
                      </a:lnTo>
                      <a:lnTo>
                        <a:pt x="10" y="0"/>
                      </a:lnTo>
                      <a:lnTo>
                        <a:pt x="10" y="0"/>
                      </a:lnTo>
                      <a:lnTo>
                        <a:pt x="6" y="2"/>
                      </a:lnTo>
                      <a:lnTo>
                        <a:pt x="6" y="2"/>
                      </a:lnTo>
                      <a:lnTo>
                        <a:pt x="4" y="6"/>
                      </a:lnTo>
                      <a:lnTo>
                        <a:pt x="4" y="50"/>
                      </a:lnTo>
                      <a:lnTo>
                        <a:pt x="4" y="50"/>
                      </a:lnTo>
                      <a:lnTo>
                        <a:pt x="6" y="54"/>
                      </a:lnTo>
                      <a:lnTo>
                        <a:pt x="6" y="54"/>
                      </a:lnTo>
                      <a:lnTo>
                        <a:pt x="8" y="56"/>
                      </a:lnTo>
                      <a:lnTo>
                        <a:pt x="8" y="56"/>
                      </a:lnTo>
                      <a:lnTo>
                        <a:pt x="16" y="56"/>
                      </a:lnTo>
                      <a:lnTo>
                        <a:pt x="16" y="56"/>
                      </a:lnTo>
                      <a:lnTo>
                        <a:pt x="24" y="54"/>
                      </a:lnTo>
                      <a:lnTo>
                        <a:pt x="24" y="54"/>
                      </a:lnTo>
                      <a:lnTo>
                        <a:pt x="34" y="56"/>
                      </a:lnTo>
                      <a:lnTo>
                        <a:pt x="34" y="56"/>
                      </a:lnTo>
                      <a:lnTo>
                        <a:pt x="40" y="58"/>
                      </a:lnTo>
                      <a:lnTo>
                        <a:pt x="40" y="58"/>
                      </a:lnTo>
                      <a:lnTo>
                        <a:pt x="44" y="64"/>
                      </a:lnTo>
                      <a:lnTo>
                        <a:pt x="44" y="64"/>
                      </a:lnTo>
                      <a:lnTo>
                        <a:pt x="44" y="70"/>
                      </a:lnTo>
                      <a:lnTo>
                        <a:pt x="44" y="70"/>
                      </a:lnTo>
                      <a:lnTo>
                        <a:pt x="44" y="78"/>
                      </a:lnTo>
                      <a:lnTo>
                        <a:pt x="44" y="78"/>
                      </a:lnTo>
                      <a:lnTo>
                        <a:pt x="40" y="84"/>
                      </a:lnTo>
                      <a:lnTo>
                        <a:pt x="40" y="84"/>
                      </a:lnTo>
                      <a:lnTo>
                        <a:pt x="34" y="86"/>
                      </a:lnTo>
                      <a:lnTo>
                        <a:pt x="34" y="86"/>
                      </a:lnTo>
                      <a:lnTo>
                        <a:pt x="24" y="88"/>
                      </a:lnTo>
                      <a:lnTo>
                        <a:pt x="24" y="88"/>
                      </a:lnTo>
                      <a:lnTo>
                        <a:pt x="16" y="86"/>
                      </a:lnTo>
                      <a:lnTo>
                        <a:pt x="16" y="86"/>
                      </a:lnTo>
                      <a:lnTo>
                        <a:pt x="10" y="84"/>
                      </a:lnTo>
                      <a:lnTo>
                        <a:pt x="10" y="84"/>
                      </a:lnTo>
                      <a:lnTo>
                        <a:pt x="6" y="82"/>
                      </a:lnTo>
                      <a:lnTo>
                        <a:pt x="6" y="82"/>
                      </a:lnTo>
                      <a:lnTo>
                        <a:pt x="2" y="82"/>
                      </a:lnTo>
                      <a:lnTo>
                        <a:pt x="2" y="82"/>
                      </a:lnTo>
                      <a:lnTo>
                        <a:pt x="2" y="82"/>
                      </a:lnTo>
                      <a:lnTo>
                        <a:pt x="2" y="82"/>
                      </a:lnTo>
                      <a:lnTo>
                        <a:pt x="2" y="82"/>
                      </a:lnTo>
                      <a:lnTo>
                        <a:pt x="2" y="82"/>
                      </a:lnTo>
                      <a:lnTo>
                        <a:pt x="0" y="86"/>
                      </a:lnTo>
                      <a:lnTo>
                        <a:pt x="0" y="86"/>
                      </a:lnTo>
                      <a:lnTo>
                        <a:pt x="0" y="90"/>
                      </a:lnTo>
                      <a:lnTo>
                        <a:pt x="0" y="90"/>
                      </a:lnTo>
                      <a:lnTo>
                        <a:pt x="0" y="92"/>
                      </a:lnTo>
                      <a:lnTo>
                        <a:pt x="0" y="92"/>
                      </a:lnTo>
                      <a:lnTo>
                        <a:pt x="0" y="96"/>
                      </a:lnTo>
                      <a:lnTo>
                        <a:pt x="0" y="96"/>
                      </a:lnTo>
                      <a:lnTo>
                        <a:pt x="2" y="96"/>
                      </a:lnTo>
                      <a:lnTo>
                        <a:pt x="2" y="96"/>
                      </a:lnTo>
                      <a:lnTo>
                        <a:pt x="2" y="98"/>
                      </a:lnTo>
                      <a:lnTo>
                        <a:pt x="2" y="98"/>
                      </a:lnTo>
                      <a:lnTo>
                        <a:pt x="6" y="100"/>
                      </a:lnTo>
                      <a:lnTo>
                        <a:pt x="6" y="100"/>
                      </a:lnTo>
                      <a:lnTo>
                        <a:pt x="10" y="102"/>
                      </a:lnTo>
                      <a:lnTo>
                        <a:pt x="10" y="102"/>
                      </a:lnTo>
                      <a:lnTo>
                        <a:pt x="18" y="102"/>
                      </a:lnTo>
                      <a:lnTo>
                        <a:pt x="18" y="102"/>
                      </a:lnTo>
                      <a:lnTo>
                        <a:pt x="28" y="104"/>
                      </a:lnTo>
                      <a:lnTo>
                        <a:pt x="28" y="104"/>
                      </a:lnTo>
                      <a:lnTo>
                        <a:pt x="36" y="102"/>
                      </a:lnTo>
                      <a:lnTo>
                        <a:pt x="44" y="102"/>
                      </a:lnTo>
                      <a:lnTo>
                        <a:pt x="44" y="102"/>
                      </a:lnTo>
                      <a:lnTo>
                        <a:pt x="50" y="98"/>
                      </a:lnTo>
                      <a:lnTo>
                        <a:pt x="56" y="94"/>
                      </a:lnTo>
                      <a:lnTo>
                        <a:pt x="56" y="94"/>
                      </a:lnTo>
                      <a:lnTo>
                        <a:pt x="60" y="90"/>
                      </a:lnTo>
                      <a:lnTo>
                        <a:pt x="64" y="84"/>
                      </a:lnTo>
                      <a:lnTo>
                        <a:pt x="64" y="84"/>
                      </a:lnTo>
                      <a:lnTo>
                        <a:pt x="66" y="76"/>
                      </a:lnTo>
                      <a:lnTo>
                        <a:pt x="66" y="68"/>
                      </a:lnTo>
                      <a:lnTo>
                        <a:pt x="66" y="68"/>
                      </a:lnTo>
                      <a:lnTo>
                        <a:pt x="66" y="62"/>
                      </a:lnTo>
                      <a:lnTo>
                        <a:pt x="64" y="56"/>
                      </a:lnTo>
                      <a:lnTo>
                        <a:pt x="6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1" name="Line 97"/>
                <p:cNvSpPr>
                  <a:spLocks noChangeShapeType="1"/>
                </p:cNvSpPr>
                <p:nvPr/>
              </p:nvSpPr>
              <p:spPr bwMode="auto">
                <a:xfrm flipH="1">
                  <a:off x="1679" y="3439"/>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2" name="Freeform 98"/>
                <p:cNvSpPr>
                  <a:spLocks noEditPoints="1"/>
                </p:cNvSpPr>
                <p:nvPr/>
              </p:nvSpPr>
              <p:spPr bwMode="auto">
                <a:xfrm>
                  <a:off x="1489" y="3385"/>
                  <a:ext cx="72" cy="106"/>
                </a:xfrm>
                <a:custGeom>
                  <a:avLst/>
                  <a:gdLst>
                    <a:gd name="T0" fmla="*/ 66 w 72"/>
                    <a:gd name="T1" fmla="*/ 62 h 106"/>
                    <a:gd name="T2" fmla="*/ 60 w 72"/>
                    <a:gd name="T3" fmla="*/ 56 h 106"/>
                    <a:gd name="T4" fmla="*/ 60 w 72"/>
                    <a:gd name="T5" fmla="*/ 44 h 106"/>
                    <a:gd name="T6" fmla="*/ 64 w 72"/>
                    <a:gd name="T7" fmla="*/ 38 h 106"/>
                    <a:gd name="T8" fmla="*/ 70 w 72"/>
                    <a:gd name="T9" fmla="*/ 26 h 106"/>
                    <a:gd name="T10" fmla="*/ 68 w 72"/>
                    <a:gd name="T11" fmla="*/ 16 h 106"/>
                    <a:gd name="T12" fmla="*/ 52 w 72"/>
                    <a:gd name="T13" fmla="*/ 2 h 106"/>
                    <a:gd name="T14" fmla="*/ 38 w 72"/>
                    <a:gd name="T15" fmla="*/ 0 h 106"/>
                    <a:gd name="T16" fmla="*/ 16 w 72"/>
                    <a:gd name="T17" fmla="*/ 4 h 106"/>
                    <a:gd name="T18" fmla="*/ 8 w 72"/>
                    <a:gd name="T19" fmla="*/ 12 h 106"/>
                    <a:gd name="T20" fmla="*/ 4 w 72"/>
                    <a:gd name="T21" fmla="*/ 28 h 106"/>
                    <a:gd name="T22" fmla="*/ 4 w 72"/>
                    <a:gd name="T23" fmla="*/ 36 h 106"/>
                    <a:gd name="T24" fmla="*/ 14 w 72"/>
                    <a:gd name="T25" fmla="*/ 48 h 106"/>
                    <a:gd name="T26" fmla="*/ 20 w 72"/>
                    <a:gd name="T27" fmla="*/ 52 h 106"/>
                    <a:gd name="T28" fmla="*/ 6 w 72"/>
                    <a:gd name="T29" fmla="*/ 64 h 106"/>
                    <a:gd name="T30" fmla="*/ 2 w 72"/>
                    <a:gd name="T31" fmla="*/ 70 h 106"/>
                    <a:gd name="T32" fmla="*/ 0 w 72"/>
                    <a:gd name="T33" fmla="*/ 84 h 106"/>
                    <a:gd name="T34" fmla="*/ 6 w 72"/>
                    <a:gd name="T35" fmla="*/ 94 h 106"/>
                    <a:gd name="T36" fmla="*/ 20 w 72"/>
                    <a:gd name="T37" fmla="*/ 104 h 106"/>
                    <a:gd name="T38" fmla="*/ 36 w 72"/>
                    <a:gd name="T39" fmla="*/ 106 h 106"/>
                    <a:gd name="T40" fmla="*/ 58 w 72"/>
                    <a:gd name="T41" fmla="*/ 100 h 106"/>
                    <a:gd name="T42" fmla="*/ 66 w 72"/>
                    <a:gd name="T43" fmla="*/ 94 h 106"/>
                    <a:gd name="T44" fmla="*/ 72 w 72"/>
                    <a:gd name="T45" fmla="*/ 82 h 106"/>
                    <a:gd name="T46" fmla="*/ 70 w 72"/>
                    <a:gd name="T47" fmla="*/ 68 h 106"/>
                    <a:gd name="T48" fmla="*/ 46 w 72"/>
                    <a:gd name="T49" fmla="*/ 36 h 106"/>
                    <a:gd name="T50" fmla="*/ 30 w 72"/>
                    <a:gd name="T51" fmla="*/ 38 h 106"/>
                    <a:gd name="T52" fmla="*/ 26 w 72"/>
                    <a:gd name="T53" fmla="*/ 36 h 106"/>
                    <a:gd name="T54" fmla="*/ 24 w 72"/>
                    <a:gd name="T55" fmla="*/ 26 h 106"/>
                    <a:gd name="T56" fmla="*/ 26 w 72"/>
                    <a:gd name="T57" fmla="*/ 18 h 106"/>
                    <a:gd name="T58" fmla="*/ 36 w 72"/>
                    <a:gd name="T59" fmla="*/ 16 h 106"/>
                    <a:gd name="T60" fmla="*/ 42 w 72"/>
                    <a:gd name="T61" fmla="*/ 16 h 106"/>
                    <a:gd name="T62" fmla="*/ 48 w 72"/>
                    <a:gd name="T63" fmla="*/ 22 h 106"/>
                    <a:gd name="T64" fmla="*/ 50 w 72"/>
                    <a:gd name="T65" fmla="*/ 28 h 106"/>
                    <a:gd name="T66" fmla="*/ 46 w 72"/>
                    <a:gd name="T67" fmla="*/ 36 h 106"/>
                    <a:gd name="T68" fmla="*/ 44 w 72"/>
                    <a:gd name="T69" fmla="*/ 90 h 106"/>
                    <a:gd name="T70" fmla="*/ 30 w 72"/>
                    <a:gd name="T71" fmla="*/ 90 h 106"/>
                    <a:gd name="T72" fmla="*/ 22 w 72"/>
                    <a:gd name="T73" fmla="*/ 82 h 106"/>
                    <a:gd name="T74" fmla="*/ 22 w 72"/>
                    <a:gd name="T75" fmla="*/ 72 h 106"/>
                    <a:gd name="T76" fmla="*/ 24 w 72"/>
                    <a:gd name="T77" fmla="*/ 68 h 106"/>
                    <a:gd name="T78" fmla="*/ 36 w 72"/>
                    <a:gd name="T79" fmla="*/ 60 h 106"/>
                    <a:gd name="T80" fmla="*/ 42 w 72"/>
                    <a:gd name="T81" fmla="*/ 64 h 106"/>
                    <a:gd name="T82" fmla="*/ 50 w 72"/>
                    <a:gd name="T83" fmla="*/ 72 h 106"/>
                    <a:gd name="T84" fmla="*/ 52 w 72"/>
                    <a:gd name="T85" fmla="*/ 78 h 106"/>
                    <a:gd name="T86" fmla="*/ 48 w 72"/>
                    <a:gd name="T87"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106">
                      <a:moveTo>
                        <a:pt x="70" y="68"/>
                      </a:moveTo>
                      <a:lnTo>
                        <a:pt x="70" y="68"/>
                      </a:lnTo>
                      <a:lnTo>
                        <a:pt x="66" y="62"/>
                      </a:lnTo>
                      <a:lnTo>
                        <a:pt x="66" y="62"/>
                      </a:lnTo>
                      <a:lnTo>
                        <a:pt x="60" y="56"/>
                      </a:lnTo>
                      <a:lnTo>
                        <a:pt x="60" y="56"/>
                      </a:lnTo>
                      <a:lnTo>
                        <a:pt x="52" y="50"/>
                      </a:lnTo>
                      <a:lnTo>
                        <a:pt x="52" y="50"/>
                      </a:lnTo>
                      <a:lnTo>
                        <a:pt x="60" y="44"/>
                      </a:lnTo>
                      <a:lnTo>
                        <a:pt x="60" y="44"/>
                      </a:lnTo>
                      <a:lnTo>
                        <a:pt x="64" y="38"/>
                      </a:lnTo>
                      <a:lnTo>
                        <a:pt x="64" y="38"/>
                      </a:lnTo>
                      <a:lnTo>
                        <a:pt x="68" y="32"/>
                      </a:lnTo>
                      <a:lnTo>
                        <a:pt x="68" y="32"/>
                      </a:lnTo>
                      <a:lnTo>
                        <a:pt x="70" y="26"/>
                      </a:lnTo>
                      <a:lnTo>
                        <a:pt x="70" y="26"/>
                      </a:lnTo>
                      <a:lnTo>
                        <a:pt x="68" y="16"/>
                      </a:lnTo>
                      <a:lnTo>
                        <a:pt x="68" y="16"/>
                      </a:lnTo>
                      <a:lnTo>
                        <a:pt x="62" y="8"/>
                      </a:lnTo>
                      <a:lnTo>
                        <a:pt x="62" y="8"/>
                      </a:lnTo>
                      <a:lnTo>
                        <a:pt x="52" y="2"/>
                      </a:lnTo>
                      <a:lnTo>
                        <a:pt x="52" y="2"/>
                      </a:lnTo>
                      <a:lnTo>
                        <a:pt x="38" y="0"/>
                      </a:lnTo>
                      <a:lnTo>
                        <a:pt x="38" y="0"/>
                      </a:lnTo>
                      <a:lnTo>
                        <a:pt x="22" y="2"/>
                      </a:lnTo>
                      <a:lnTo>
                        <a:pt x="22" y="2"/>
                      </a:lnTo>
                      <a:lnTo>
                        <a:pt x="16" y="4"/>
                      </a:lnTo>
                      <a:lnTo>
                        <a:pt x="12" y="8"/>
                      </a:lnTo>
                      <a:lnTo>
                        <a:pt x="12" y="8"/>
                      </a:lnTo>
                      <a:lnTo>
                        <a:pt x="8" y="12"/>
                      </a:lnTo>
                      <a:lnTo>
                        <a:pt x="6" y="16"/>
                      </a:lnTo>
                      <a:lnTo>
                        <a:pt x="6" y="16"/>
                      </a:lnTo>
                      <a:lnTo>
                        <a:pt x="4" y="28"/>
                      </a:lnTo>
                      <a:lnTo>
                        <a:pt x="4" y="28"/>
                      </a:lnTo>
                      <a:lnTo>
                        <a:pt x="4" y="36"/>
                      </a:lnTo>
                      <a:lnTo>
                        <a:pt x="4" y="36"/>
                      </a:lnTo>
                      <a:lnTo>
                        <a:pt x="8" y="42"/>
                      </a:lnTo>
                      <a:lnTo>
                        <a:pt x="8" y="42"/>
                      </a:lnTo>
                      <a:lnTo>
                        <a:pt x="14" y="48"/>
                      </a:lnTo>
                      <a:lnTo>
                        <a:pt x="14" y="48"/>
                      </a:lnTo>
                      <a:lnTo>
                        <a:pt x="20" y="52"/>
                      </a:lnTo>
                      <a:lnTo>
                        <a:pt x="20" y="52"/>
                      </a:lnTo>
                      <a:lnTo>
                        <a:pt x="12" y="58"/>
                      </a:lnTo>
                      <a:lnTo>
                        <a:pt x="12" y="58"/>
                      </a:lnTo>
                      <a:lnTo>
                        <a:pt x="6" y="64"/>
                      </a:lnTo>
                      <a:lnTo>
                        <a:pt x="6" y="64"/>
                      </a:lnTo>
                      <a:lnTo>
                        <a:pt x="2" y="70"/>
                      </a:lnTo>
                      <a:lnTo>
                        <a:pt x="2" y="70"/>
                      </a:lnTo>
                      <a:lnTo>
                        <a:pt x="0" y="78"/>
                      </a:lnTo>
                      <a:lnTo>
                        <a:pt x="0" y="78"/>
                      </a:lnTo>
                      <a:lnTo>
                        <a:pt x="0" y="84"/>
                      </a:lnTo>
                      <a:lnTo>
                        <a:pt x="2" y="90"/>
                      </a:lnTo>
                      <a:lnTo>
                        <a:pt x="2" y="90"/>
                      </a:lnTo>
                      <a:lnTo>
                        <a:pt x="6" y="94"/>
                      </a:lnTo>
                      <a:lnTo>
                        <a:pt x="10" y="98"/>
                      </a:lnTo>
                      <a:lnTo>
                        <a:pt x="10" y="98"/>
                      </a:lnTo>
                      <a:lnTo>
                        <a:pt x="20" y="104"/>
                      </a:lnTo>
                      <a:lnTo>
                        <a:pt x="20" y="104"/>
                      </a:lnTo>
                      <a:lnTo>
                        <a:pt x="36" y="106"/>
                      </a:lnTo>
                      <a:lnTo>
                        <a:pt x="36" y="106"/>
                      </a:lnTo>
                      <a:lnTo>
                        <a:pt x="50" y="104"/>
                      </a:lnTo>
                      <a:lnTo>
                        <a:pt x="50" y="104"/>
                      </a:lnTo>
                      <a:lnTo>
                        <a:pt x="58" y="100"/>
                      </a:lnTo>
                      <a:lnTo>
                        <a:pt x="62" y="98"/>
                      </a:lnTo>
                      <a:lnTo>
                        <a:pt x="62" y="98"/>
                      </a:lnTo>
                      <a:lnTo>
                        <a:pt x="66" y="94"/>
                      </a:lnTo>
                      <a:lnTo>
                        <a:pt x="70" y="88"/>
                      </a:lnTo>
                      <a:lnTo>
                        <a:pt x="70" y="88"/>
                      </a:lnTo>
                      <a:lnTo>
                        <a:pt x="72" y="82"/>
                      </a:lnTo>
                      <a:lnTo>
                        <a:pt x="72" y="76"/>
                      </a:lnTo>
                      <a:lnTo>
                        <a:pt x="72" y="76"/>
                      </a:lnTo>
                      <a:lnTo>
                        <a:pt x="70" y="68"/>
                      </a:lnTo>
                      <a:lnTo>
                        <a:pt x="70" y="68"/>
                      </a:lnTo>
                      <a:close/>
                      <a:moveTo>
                        <a:pt x="46" y="36"/>
                      </a:moveTo>
                      <a:lnTo>
                        <a:pt x="46" y="36"/>
                      </a:lnTo>
                      <a:lnTo>
                        <a:pt x="38" y="42"/>
                      </a:lnTo>
                      <a:lnTo>
                        <a:pt x="38" y="42"/>
                      </a:lnTo>
                      <a:lnTo>
                        <a:pt x="30" y="38"/>
                      </a:lnTo>
                      <a:lnTo>
                        <a:pt x="30" y="38"/>
                      </a:lnTo>
                      <a:lnTo>
                        <a:pt x="26" y="36"/>
                      </a:lnTo>
                      <a:lnTo>
                        <a:pt x="26" y="36"/>
                      </a:lnTo>
                      <a:lnTo>
                        <a:pt x="24" y="32"/>
                      </a:lnTo>
                      <a:lnTo>
                        <a:pt x="24" y="32"/>
                      </a:lnTo>
                      <a:lnTo>
                        <a:pt x="24" y="26"/>
                      </a:lnTo>
                      <a:lnTo>
                        <a:pt x="24" y="26"/>
                      </a:lnTo>
                      <a:lnTo>
                        <a:pt x="24" y="22"/>
                      </a:lnTo>
                      <a:lnTo>
                        <a:pt x="26" y="18"/>
                      </a:lnTo>
                      <a:lnTo>
                        <a:pt x="26" y="18"/>
                      </a:lnTo>
                      <a:lnTo>
                        <a:pt x="30" y="16"/>
                      </a:lnTo>
                      <a:lnTo>
                        <a:pt x="36" y="16"/>
                      </a:lnTo>
                      <a:lnTo>
                        <a:pt x="36" y="16"/>
                      </a:lnTo>
                      <a:lnTo>
                        <a:pt x="42" y="16"/>
                      </a:lnTo>
                      <a:lnTo>
                        <a:pt x="42" y="16"/>
                      </a:lnTo>
                      <a:lnTo>
                        <a:pt x="46" y="18"/>
                      </a:lnTo>
                      <a:lnTo>
                        <a:pt x="46" y="18"/>
                      </a:lnTo>
                      <a:lnTo>
                        <a:pt x="48" y="22"/>
                      </a:lnTo>
                      <a:lnTo>
                        <a:pt x="48" y="22"/>
                      </a:lnTo>
                      <a:lnTo>
                        <a:pt x="50" y="28"/>
                      </a:lnTo>
                      <a:lnTo>
                        <a:pt x="50" y="28"/>
                      </a:lnTo>
                      <a:lnTo>
                        <a:pt x="48" y="32"/>
                      </a:lnTo>
                      <a:lnTo>
                        <a:pt x="46" y="36"/>
                      </a:lnTo>
                      <a:lnTo>
                        <a:pt x="46" y="36"/>
                      </a:lnTo>
                      <a:close/>
                      <a:moveTo>
                        <a:pt x="48" y="86"/>
                      </a:moveTo>
                      <a:lnTo>
                        <a:pt x="48" y="86"/>
                      </a:lnTo>
                      <a:lnTo>
                        <a:pt x="44" y="90"/>
                      </a:lnTo>
                      <a:lnTo>
                        <a:pt x="36" y="90"/>
                      </a:lnTo>
                      <a:lnTo>
                        <a:pt x="36" y="90"/>
                      </a:lnTo>
                      <a:lnTo>
                        <a:pt x="30" y="90"/>
                      </a:lnTo>
                      <a:lnTo>
                        <a:pt x="24" y="86"/>
                      </a:lnTo>
                      <a:lnTo>
                        <a:pt x="24" y="86"/>
                      </a:lnTo>
                      <a:lnTo>
                        <a:pt x="22" y="82"/>
                      </a:lnTo>
                      <a:lnTo>
                        <a:pt x="20" y="78"/>
                      </a:lnTo>
                      <a:lnTo>
                        <a:pt x="20" y="78"/>
                      </a:lnTo>
                      <a:lnTo>
                        <a:pt x="22" y="72"/>
                      </a:lnTo>
                      <a:lnTo>
                        <a:pt x="22" y="72"/>
                      </a:lnTo>
                      <a:lnTo>
                        <a:pt x="24" y="68"/>
                      </a:lnTo>
                      <a:lnTo>
                        <a:pt x="24" y="68"/>
                      </a:lnTo>
                      <a:lnTo>
                        <a:pt x="28" y="64"/>
                      </a:lnTo>
                      <a:lnTo>
                        <a:pt x="28" y="64"/>
                      </a:lnTo>
                      <a:lnTo>
                        <a:pt x="36" y="60"/>
                      </a:lnTo>
                      <a:lnTo>
                        <a:pt x="36" y="60"/>
                      </a:lnTo>
                      <a:lnTo>
                        <a:pt x="42" y="64"/>
                      </a:lnTo>
                      <a:lnTo>
                        <a:pt x="42" y="64"/>
                      </a:lnTo>
                      <a:lnTo>
                        <a:pt x="48" y="68"/>
                      </a:lnTo>
                      <a:lnTo>
                        <a:pt x="48" y="68"/>
                      </a:lnTo>
                      <a:lnTo>
                        <a:pt x="50" y="72"/>
                      </a:lnTo>
                      <a:lnTo>
                        <a:pt x="50" y="72"/>
                      </a:lnTo>
                      <a:lnTo>
                        <a:pt x="52" y="78"/>
                      </a:lnTo>
                      <a:lnTo>
                        <a:pt x="52" y="78"/>
                      </a:lnTo>
                      <a:lnTo>
                        <a:pt x="50" y="82"/>
                      </a:lnTo>
                      <a:lnTo>
                        <a:pt x="48"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3" name="Freeform 99"/>
                <p:cNvSpPr>
                  <a:spLocks noEditPoints="1"/>
                </p:cNvSpPr>
                <p:nvPr/>
              </p:nvSpPr>
              <p:spPr bwMode="auto">
                <a:xfrm>
                  <a:off x="1571" y="3385"/>
                  <a:ext cx="72" cy="106"/>
                </a:xfrm>
                <a:custGeom>
                  <a:avLst/>
                  <a:gdLst>
                    <a:gd name="T0" fmla="*/ 70 w 72"/>
                    <a:gd name="T1" fmla="*/ 30 h 106"/>
                    <a:gd name="T2" fmla="*/ 64 w 72"/>
                    <a:gd name="T3" fmla="*/ 14 h 106"/>
                    <a:gd name="T4" fmla="*/ 60 w 72"/>
                    <a:gd name="T5" fmla="*/ 8 h 106"/>
                    <a:gd name="T6" fmla="*/ 54 w 72"/>
                    <a:gd name="T7" fmla="*/ 4 h 106"/>
                    <a:gd name="T8" fmla="*/ 36 w 72"/>
                    <a:gd name="T9" fmla="*/ 0 h 106"/>
                    <a:gd name="T10" fmla="*/ 28 w 72"/>
                    <a:gd name="T11" fmla="*/ 2 h 106"/>
                    <a:gd name="T12" fmla="*/ 20 w 72"/>
                    <a:gd name="T13" fmla="*/ 4 h 106"/>
                    <a:gd name="T14" fmla="*/ 8 w 72"/>
                    <a:gd name="T15" fmla="*/ 14 h 106"/>
                    <a:gd name="T16" fmla="*/ 4 w 72"/>
                    <a:gd name="T17" fmla="*/ 22 h 106"/>
                    <a:gd name="T18" fmla="*/ 2 w 72"/>
                    <a:gd name="T19" fmla="*/ 32 h 106"/>
                    <a:gd name="T20" fmla="*/ 0 w 72"/>
                    <a:gd name="T21" fmla="*/ 54 h 106"/>
                    <a:gd name="T22" fmla="*/ 0 w 72"/>
                    <a:gd name="T23" fmla="*/ 74 h 106"/>
                    <a:gd name="T24" fmla="*/ 6 w 72"/>
                    <a:gd name="T25" fmla="*/ 92 h 106"/>
                    <a:gd name="T26" fmla="*/ 12 w 72"/>
                    <a:gd name="T27" fmla="*/ 98 h 106"/>
                    <a:gd name="T28" fmla="*/ 18 w 72"/>
                    <a:gd name="T29" fmla="*/ 102 h 106"/>
                    <a:gd name="T30" fmla="*/ 34 w 72"/>
                    <a:gd name="T31" fmla="*/ 106 h 106"/>
                    <a:gd name="T32" fmla="*/ 44 w 72"/>
                    <a:gd name="T33" fmla="*/ 104 h 106"/>
                    <a:gd name="T34" fmla="*/ 52 w 72"/>
                    <a:gd name="T35" fmla="*/ 102 h 106"/>
                    <a:gd name="T36" fmla="*/ 64 w 72"/>
                    <a:gd name="T37" fmla="*/ 90 h 106"/>
                    <a:gd name="T38" fmla="*/ 68 w 72"/>
                    <a:gd name="T39" fmla="*/ 84 h 106"/>
                    <a:gd name="T40" fmla="*/ 70 w 72"/>
                    <a:gd name="T41" fmla="*/ 74 h 106"/>
                    <a:gd name="T42" fmla="*/ 72 w 72"/>
                    <a:gd name="T43" fmla="*/ 52 h 106"/>
                    <a:gd name="T44" fmla="*/ 70 w 72"/>
                    <a:gd name="T45" fmla="*/ 30 h 106"/>
                    <a:gd name="T46" fmla="*/ 50 w 72"/>
                    <a:gd name="T47" fmla="*/ 64 h 106"/>
                    <a:gd name="T48" fmla="*/ 50 w 72"/>
                    <a:gd name="T49" fmla="*/ 72 h 106"/>
                    <a:gd name="T50" fmla="*/ 48 w 72"/>
                    <a:gd name="T51" fmla="*/ 80 h 106"/>
                    <a:gd name="T52" fmla="*/ 44 w 72"/>
                    <a:gd name="T53" fmla="*/ 84 h 106"/>
                    <a:gd name="T54" fmla="*/ 40 w 72"/>
                    <a:gd name="T55" fmla="*/ 88 h 106"/>
                    <a:gd name="T56" fmla="*/ 36 w 72"/>
                    <a:gd name="T57" fmla="*/ 88 h 106"/>
                    <a:gd name="T58" fmla="*/ 28 w 72"/>
                    <a:gd name="T59" fmla="*/ 86 h 106"/>
                    <a:gd name="T60" fmla="*/ 24 w 72"/>
                    <a:gd name="T61" fmla="*/ 82 h 106"/>
                    <a:gd name="T62" fmla="*/ 20 w 72"/>
                    <a:gd name="T63" fmla="*/ 70 h 106"/>
                    <a:gd name="T64" fmla="*/ 20 w 72"/>
                    <a:gd name="T65" fmla="*/ 52 h 106"/>
                    <a:gd name="T66" fmla="*/ 20 w 72"/>
                    <a:gd name="T67" fmla="*/ 36 h 106"/>
                    <a:gd name="T68" fmla="*/ 24 w 72"/>
                    <a:gd name="T69" fmla="*/ 26 h 106"/>
                    <a:gd name="T70" fmla="*/ 28 w 72"/>
                    <a:gd name="T71" fmla="*/ 18 h 106"/>
                    <a:gd name="T72" fmla="*/ 36 w 72"/>
                    <a:gd name="T73" fmla="*/ 16 h 106"/>
                    <a:gd name="T74" fmla="*/ 40 w 72"/>
                    <a:gd name="T75" fmla="*/ 18 h 106"/>
                    <a:gd name="T76" fmla="*/ 44 w 72"/>
                    <a:gd name="T77" fmla="*/ 20 h 106"/>
                    <a:gd name="T78" fmla="*/ 48 w 72"/>
                    <a:gd name="T79" fmla="*/ 24 h 106"/>
                    <a:gd name="T80" fmla="*/ 50 w 72"/>
                    <a:gd name="T81" fmla="*/ 32 h 106"/>
                    <a:gd name="T82" fmla="*/ 50 w 72"/>
                    <a:gd name="T83" fmla="*/ 40 h 106"/>
                    <a:gd name="T84" fmla="*/ 50 w 72"/>
                    <a:gd name="T85" fmla="*/ 54 h 106"/>
                    <a:gd name="T86" fmla="*/ 50 w 72"/>
                    <a:gd name="T87"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106">
                      <a:moveTo>
                        <a:pt x="70" y="30"/>
                      </a:moveTo>
                      <a:lnTo>
                        <a:pt x="70" y="30"/>
                      </a:lnTo>
                      <a:lnTo>
                        <a:pt x="68" y="22"/>
                      </a:lnTo>
                      <a:lnTo>
                        <a:pt x="64" y="14"/>
                      </a:lnTo>
                      <a:lnTo>
                        <a:pt x="64" y="14"/>
                      </a:lnTo>
                      <a:lnTo>
                        <a:pt x="60" y="8"/>
                      </a:lnTo>
                      <a:lnTo>
                        <a:pt x="54" y="4"/>
                      </a:lnTo>
                      <a:lnTo>
                        <a:pt x="54" y="4"/>
                      </a:lnTo>
                      <a:lnTo>
                        <a:pt x="46" y="2"/>
                      </a:lnTo>
                      <a:lnTo>
                        <a:pt x="36" y="0"/>
                      </a:lnTo>
                      <a:lnTo>
                        <a:pt x="36" y="0"/>
                      </a:lnTo>
                      <a:lnTo>
                        <a:pt x="28" y="2"/>
                      </a:lnTo>
                      <a:lnTo>
                        <a:pt x="20" y="4"/>
                      </a:lnTo>
                      <a:lnTo>
                        <a:pt x="20" y="4"/>
                      </a:lnTo>
                      <a:lnTo>
                        <a:pt x="12" y="8"/>
                      </a:lnTo>
                      <a:lnTo>
                        <a:pt x="8" y="14"/>
                      </a:lnTo>
                      <a:lnTo>
                        <a:pt x="8" y="14"/>
                      </a:lnTo>
                      <a:lnTo>
                        <a:pt x="4" y="22"/>
                      </a:lnTo>
                      <a:lnTo>
                        <a:pt x="2" y="32"/>
                      </a:lnTo>
                      <a:lnTo>
                        <a:pt x="2" y="32"/>
                      </a:lnTo>
                      <a:lnTo>
                        <a:pt x="0" y="54"/>
                      </a:lnTo>
                      <a:lnTo>
                        <a:pt x="0" y="54"/>
                      </a:lnTo>
                      <a:lnTo>
                        <a:pt x="0" y="74"/>
                      </a:lnTo>
                      <a:lnTo>
                        <a:pt x="0" y="74"/>
                      </a:lnTo>
                      <a:lnTo>
                        <a:pt x="4" y="84"/>
                      </a:lnTo>
                      <a:lnTo>
                        <a:pt x="6" y="92"/>
                      </a:lnTo>
                      <a:lnTo>
                        <a:pt x="6" y="92"/>
                      </a:lnTo>
                      <a:lnTo>
                        <a:pt x="12" y="98"/>
                      </a:lnTo>
                      <a:lnTo>
                        <a:pt x="18" y="102"/>
                      </a:lnTo>
                      <a:lnTo>
                        <a:pt x="18" y="102"/>
                      </a:lnTo>
                      <a:lnTo>
                        <a:pt x="26" y="104"/>
                      </a:lnTo>
                      <a:lnTo>
                        <a:pt x="34" y="106"/>
                      </a:lnTo>
                      <a:lnTo>
                        <a:pt x="34" y="106"/>
                      </a:lnTo>
                      <a:lnTo>
                        <a:pt x="44" y="104"/>
                      </a:lnTo>
                      <a:lnTo>
                        <a:pt x="52" y="102"/>
                      </a:lnTo>
                      <a:lnTo>
                        <a:pt x="52" y="102"/>
                      </a:lnTo>
                      <a:lnTo>
                        <a:pt x="58" y="96"/>
                      </a:lnTo>
                      <a:lnTo>
                        <a:pt x="64" y="90"/>
                      </a:lnTo>
                      <a:lnTo>
                        <a:pt x="64" y="90"/>
                      </a:lnTo>
                      <a:lnTo>
                        <a:pt x="68" y="84"/>
                      </a:lnTo>
                      <a:lnTo>
                        <a:pt x="70" y="74"/>
                      </a:lnTo>
                      <a:lnTo>
                        <a:pt x="70" y="74"/>
                      </a:lnTo>
                      <a:lnTo>
                        <a:pt x="72" y="52"/>
                      </a:lnTo>
                      <a:lnTo>
                        <a:pt x="72" y="52"/>
                      </a:lnTo>
                      <a:lnTo>
                        <a:pt x="70" y="30"/>
                      </a:lnTo>
                      <a:lnTo>
                        <a:pt x="70" y="30"/>
                      </a:lnTo>
                      <a:close/>
                      <a:moveTo>
                        <a:pt x="50" y="64"/>
                      </a:moveTo>
                      <a:lnTo>
                        <a:pt x="50" y="64"/>
                      </a:lnTo>
                      <a:lnTo>
                        <a:pt x="50" y="72"/>
                      </a:lnTo>
                      <a:lnTo>
                        <a:pt x="50" y="72"/>
                      </a:lnTo>
                      <a:lnTo>
                        <a:pt x="48" y="80"/>
                      </a:lnTo>
                      <a:lnTo>
                        <a:pt x="48" y="80"/>
                      </a:lnTo>
                      <a:lnTo>
                        <a:pt x="44" y="84"/>
                      </a:lnTo>
                      <a:lnTo>
                        <a:pt x="44" y="84"/>
                      </a:lnTo>
                      <a:lnTo>
                        <a:pt x="40" y="88"/>
                      </a:lnTo>
                      <a:lnTo>
                        <a:pt x="40" y="88"/>
                      </a:lnTo>
                      <a:lnTo>
                        <a:pt x="36" y="88"/>
                      </a:lnTo>
                      <a:lnTo>
                        <a:pt x="36" y="88"/>
                      </a:lnTo>
                      <a:lnTo>
                        <a:pt x="28" y="86"/>
                      </a:lnTo>
                      <a:lnTo>
                        <a:pt x="28" y="86"/>
                      </a:lnTo>
                      <a:lnTo>
                        <a:pt x="24" y="82"/>
                      </a:lnTo>
                      <a:lnTo>
                        <a:pt x="24" y="82"/>
                      </a:lnTo>
                      <a:lnTo>
                        <a:pt x="20" y="70"/>
                      </a:lnTo>
                      <a:lnTo>
                        <a:pt x="20" y="70"/>
                      </a:lnTo>
                      <a:lnTo>
                        <a:pt x="20" y="52"/>
                      </a:lnTo>
                      <a:lnTo>
                        <a:pt x="20" y="52"/>
                      </a:lnTo>
                      <a:lnTo>
                        <a:pt x="20" y="36"/>
                      </a:lnTo>
                      <a:lnTo>
                        <a:pt x="20" y="36"/>
                      </a:lnTo>
                      <a:lnTo>
                        <a:pt x="24" y="26"/>
                      </a:lnTo>
                      <a:lnTo>
                        <a:pt x="24" y="26"/>
                      </a:lnTo>
                      <a:lnTo>
                        <a:pt x="28" y="18"/>
                      </a:lnTo>
                      <a:lnTo>
                        <a:pt x="28" y="18"/>
                      </a:lnTo>
                      <a:lnTo>
                        <a:pt x="32" y="18"/>
                      </a:lnTo>
                      <a:lnTo>
                        <a:pt x="36" y="16"/>
                      </a:lnTo>
                      <a:lnTo>
                        <a:pt x="36" y="16"/>
                      </a:lnTo>
                      <a:lnTo>
                        <a:pt x="40" y="18"/>
                      </a:lnTo>
                      <a:lnTo>
                        <a:pt x="40" y="18"/>
                      </a:lnTo>
                      <a:lnTo>
                        <a:pt x="44" y="20"/>
                      </a:lnTo>
                      <a:lnTo>
                        <a:pt x="44" y="20"/>
                      </a:lnTo>
                      <a:lnTo>
                        <a:pt x="48" y="24"/>
                      </a:lnTo>
                      <a:lnTo>
                        <a:pt x="48" y="24"/>
                      </a:lnTo>
                      <a:lnTo>
                        <a:pt x="50" y="32"/>
                      </a:lnTo>
                      <a:lnTo>
                        <a:pt x="50" y="32"/>
                      </a:lnTo>
                      <a:lnTo>
                        <a:pt x="50" y="40"/>
                      </a:lnTo>
                      <a:lnTo>
                        <a:pt x="50" y="40"/>
                      </a:lnTo>
                      <a:lnTo>
                        <a:pt x="50" y="54"/>
                      </a:lnTo>
                      <a:lnTo>
                        <a:pt x="50" y="54"/>
                      </a:lnTo>
                      <a:lnTo>
                        <a:pt x="50" y="64"/>
                      </a:lnTo>
                      <a:lnTo>
                        <a:pt x="5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4" name="Line 100"/>
                <p:cNvSpPr>
                  <a:spLocks noChangeShapeType="1"/>
                </p:cNvSpPr>
                <p:nvPr/>
              </p:nvSpPr>
              <p:spPr bwMode="auto">
                <a:xfrm flipH="1">
                  <a:off x="1679" y="2623"/>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5" name="Freeform 101"/>
                <p:cNvSpPr>
                  <a:spLocks noEditPoints="1"/>
                </p:cNvSpPr>
                <p:nvPr/>
              </p:nvSpPr>
              <p:spPr bwMode="auto">
                <a:xfrm>
                  <a:off x="1489" y="2569"/>
                  <a:ext cx="70" cy="104"/>
                </a:xfrm>
                <a:custGeom>
                  <a:avLst/>
                  <a:gdLst>
                    <a:gd name="T0" fmla="*/ 70 w 70"/>
                    <a:gd name="T1" fmla="*/ 34 h 104"/>
                    <a:gd name="T2" fmla="*/ 68 w 70"/>
                    <a:gd name="T3" fmla="*/ 22 h 104"/>
                    <a:gd name="T4" fmla="*/ 64 w 70"/>
                    <a:gd name="T5" fmla="*/ 14 h 104"/>
                    <a:gd name="T6" fmla="*/ 58 w 70"/>
                    <a:gd name="T7" fmla="*/ 6 h 104"/>
                    <a:gd name="T8" fmla="*/ 48 w 70"/>
                    <a:gd name="T9" fmla="*/ 2 h 104"/>
                    <a:gd name="T10" fmla="*/ 36 w 70"/>
                    <a:gd name="T11" fmla="*/ 0 h 104"/>
                    <a:gd name="T12" fmla="*/ 20 w 70"/>
                    <a:gd name="T13" fmla="*/ 2 h 104"/>
                    <a:gd name="T14" fmla="*/ 14 w 70"/>
                    <a:gd name="T15" fmla="*/ 6 h 104"/>
                    <a:gd name="T16" fmla="*/ 10 w 70"/>
                    <a:gd name="T17" fmla="*/ 10 h 104"/>
                    <a:gd name="T18" fmla="*/ 4 w 70"/>
                    <a:gd name="T19" fmla="*/ 20 h 104"/>
                    <a:gd name="T20" fmla="*/ 2 w 70"/>
                    <a:gd name="T21" fmla="*/ 26 h 104"/>
                    <a:gd name="T22" fmla="*/ 0 w 70"/>
                    <a:gd name="T23" fmla="*/ 34 h 104"/>
                    <a:gd name="T24" fmla="*/ 2 w 70"/>
                    <a:gd name="T25" fmla="*/ 48 h 104"/>
                    <a:gd name="T26" fmla="*/ 8 w 70"/>
                    <a:gd name="T27" fmla="*/ 56 h 104"/>
                    <a:gd name="T28" fmla="*/ 12 w 70"/>
                    <a:gd name="T29" fmla="*/ 60 h 104"/>
                    <a:gd name="T30" fmla="*/ 16 w 70"/>
                    <a:gd name="T31" fmla="*/ 62 h 104"/>
                    <a:gd name="T32" fmla="*/ 30 w 70"/>
                    <a:gd name="T33" fmla="*/ 64 h 104"/>
                    <a:gd name="T34" fmla="*/ 42 w 70"/>
                    <a:gd name="T35" fmla="*/ 64 h 104"/>
                    <a:gd name="T36" fmla="*/ 50 w 70"/>
                    <a:gd name="T37" fmla="*/ 60 h 104"/>
                    <a:gd name="T38" fmla="*/ 50 w 70"/>
                    <a:gd name="T39" fmla="*/ 70 h 104"/>
                    <a:gd name="T40" fmla="*/ 46 w 70"/>
                    <a:gd name="T41" fmla="*/ 80 h 104"/>
                    <a:gd name="T42" fmla="*/ 38 w 70"/>
                    <a:gd name="T43" fmla="*/ 86 h 104"/>
                    <a:gd name="T44" fmla="*/ 32 w 70"/>
                    <a:gd name="T45" fmla="*/ 88 h 104"/>
                    <a:gd name="T46" fmla="*/ 26 w 70"/>
                    <a:gd name="T47" fmla="*/ 88 h 104"/>
                    <a:gd name="T48" fmla="*/ 20 w 70"/>
                    <a:gd name="T49" fmla="*/ 88 h 104"/>
                    <a:gd name="T50" fmla="*/ 14 w 70"/>
                    <a:gd name="T51" fmla="*/ 86 h 104"/>
                    <a:gd name="T52" fmla="*/ 10 w 70"/>
                    <a:gd name="T53" fmla="*/ 86 h 104"/>
                    <a:gd name="T54" fmla="*/ 8 w 70"/>
                    <a:gd name="T55" fmla="*/ 84 h 104"/>
                    <a:gd name="T56" fmla="*/ 6 w 70"/>
                    <a:gd name="T57" fmla="*/ 84 h 104"/>
                    <a:gd name="T58" fmla="*/ 6 w 70"/>
                    <a:gd name="T59" fmla="*/ 86 h 104"/>
                    <a:gd name="T60" fmla="*/ 4 w 70"/>
                    <a:gd name="T61" fmla="*/ 88 h 104"/>
                    <a:gd name="T62" fmla="*/ 4 w 70"/>
                    <a:gd name="T63" fmla="*/ 92 h 104"/>
                    <a:gd name="T64" fmla="*/ 4 w 70"/>
                    <a:gd name="T65" fmla="*/ 98 h 104"/>
                    <a:gd name="T66" fmla="*/ 6 w 70"/>
                    <a:gd name="T67" fmla="*/ 100 h 104"/>
                    <a:gd name="T68" fmla="*/ 8 w 70"/>
                    <a:gd name="T69" fmla="*/ 102 h 104"/>
                    <a:gd name="T70" fmla="*/ 14 w 70"/>
                    <a:gd name="T71" fmla="*/ 102 h 104"/>
                    <a:gd name="T72" fmla="*/ 20 w 70"/>
                    <a:gd name="T73" fmla="*/ 104 h 104"/>
                    <a:gd name="T74" fmla="*/ 26 w 70"/>
                    <a:gd name="T75" fmla="*/ 104 h 104"/>
                    <a:gd name="T76" fmla="*/ 42 w 70"/>
                    <a:gd name="T77" fmla="*/ 102 h 104"/>
                    <a:gd name="T78" fmla="*/ 50 w 70"/>
                    <a:gd name="T79" fmla="*/ 98 h 104"/>
                    <a:gd name="T80" fmla="*/ 54 w 70"/>
                    <a:gd name="T81" fmla="*/ 94 h 104"/>
                    <a:gd name="T82" fmla="*/ 62 w 70"/>
                    <a:gd name="T83" fmla="*/ 84 h 104"/>
                    <a:gd name="T84" fmla="*/ 68 w 70"/>
                    <a:gd name="T85" fmla="*/ 72 h 104"/>
                    <a:gd name="T86" fmla="*/ 70 w 70"/>
                    <a:gd name="T87" fmla="*/ 60 h 104"/>
                    <a:gd name="T88" fmla="*/ 70 w 70"/>
                    <a:gd name="T89" fmla="*/ 48 h 104"/>
                    <a:gd name="T90" fmla="*/ 70 w 70"/>
                    <a:gd name="T91" fmla="*/ 34 h 104"/>
                    <a:gd name="T92" fmla="*/ 44 w 70"/>
                    <a:gd name="T93" fmla="*/ 48 h 104"/>
                    <a:gd name="T94" fmla="*/ 34 w 70"/>
                    <a:gd name="T95" fmla="*/ 50 h 104"/>
                    <a:gd name="T96" fmla="*/ 28 w 70"/>
                    <a:gd name="T97" fmla="*/ 48 h 104"/>
                    <a:gd name="T98" fmla="*/ 24 w 70"/>
                    <a:gd name="T99" fmla="*/ 46 h 104"/>
                    <a:gd name="T100" fmla="*/ 22 w 70"/>
                    <a:gd name="T101" fmla="*/ 40 h 104"/>
                    <a:gd name="T102" fmla="*/ 20 w 70"/>
                    <a:gd name="T103" fmla="*/ 32 h 104"/>
                    <a:gd name="T104" fmla="*/ 22 w 70"/>
                    <a:gd name="T105" fmla="*/ 26 h 104"/>
                    <a:gd name="T106" fmla="*/ 24 w 70"/>
                    <a:gd name="T107" fmla="*/ 20 h 104"/>
                    <a:gd name="T108" fmla="*/ 28 w 70"/>
                    <a:gd name="T109" fmla="*/ 16 h 104"/>
                    <a:gd name="T110" fmla="*/ 36 w 70"/>
                    <a:gd name="T111" fmla="*/ 16 h 104"/>
                    <a:gd name="T112" fmla="*/ 42 w 70"/>
                    <a:gd name="T113" fmla="*/ 16 h 104"/>
                    <a:gd name="T114" fmla="*/ 46 w 70"/>
                    <a:gd name="T115" fmla="*/ 22 h 104"/>
                    <a:gd name="T116" fmla="*/ 50 w 70"/>
                    <a:gd name="T117" fmla="*/ 30 h 104"/>
                    <a:gd name="T118" fmla="*/ 50 w 70"/>
                    <a:gd name="T119" fmla="*/ 44 h 104"/>
                    <a:gd name="T120" fmla="*/ 44 w 70"/>
                    <a:gd name="T121"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104">
                      <a:moveTo>
                        <a:pt x="70" y="34"/>
                      </a:moveTo>
                      <a:lnTo>
                        <a:pt x="70" y="34"/>
                      </a:lnTo>
                      <a:lnTo>
                        <a:pt x="68" y="22"/>
                      </a:lnTo>
                      <a:lnTo>
                        <a:pt x="68" y="22"/>
                      </a:lnTo>
                      <a:lnTo>
                        <a:pt x="64" y="14"/>
                      </a:lnTo>
                      <a:lnTo>
                        <a:pt x="64" y="14"/>
                      </a:lnTo>
                      <a:lnTo>
                        <a:pt x="58" y="6"/>
                      </a:lnTo>
                      <a:lnTo>
                        <a:pt x="58" y="6"/>
                      </a:lnTo>
                      <a:lnTo>
                        <a:pt x="48" y="2"/>
                      </a:lnTo>
                      <a:lnTo>
                        <a:pt x="48" y="2"/>
                      </a:lnTo>
                      <a:lnTo>
                        <a:pt x="36" y="0"/>
                      </a:lnTo>
                      <a:lnTo>
                        <a:pt x="36" y="0"/>
                      </a:lnTo>
                      <a:lnTo>
                        <a:pt x="28" y="0"/>
                      </a:lnTo>
                      <a:lnTo>
                        <a:pt x="20" y="2"/>
                      </a:lnTo>
                      <a:lnTo>
                        <a:pt x="20" y="2"/>
                      </a:lnTo>
                      <a:lnTo>
                        <a:pt x="14" y="6"/>
                      </a:lnTo>
                      <a:lnTo>
                        <a:pt x="10" y="10"/>
                      </a:lnTo>
                      <a:lnTo>
                        <a:pt x="10" y="10"/>
                      </a:lnTo>
                      <a:lnTo>
                        <a:pt x="6" y="14"/>
                      </a:lnTo>
                      <a:lnTo>
                        <a:pt x="4" y="20"/>
                      </a:lnTo>
                      <a:lnTo>
                        <a:pt x="4" y="20"/>
                      </a:lnTo>
                      <a:lnTo>
                        <a:pt x="2" y="26"/>
                      </a:lnTo>
                      <a:lnTo>
                        <a:pt x="0" y="34"/>
                      </a:lnTo>
                      <a:lnTo>
                        <a:pt x="0" y="34"/>
                      </a:lnTo>
                      <a:lnTo>
                        <a:pt x="2" y="48"/>
                      </a:lnTo>
                      <a:lnTo>
                        <a:pt x="2" y="48"/>
                      </a:lnTo>
                      <a:lnTo>
                        <a:pt x="4" y="52"/>
                      </a:lnTo>
                      <a:lnTo>
                        <a:pt x="8" y="56"/>
                      </a:lnTo>
                      <a:lnTo>
                        <a:pt x="8" y="56"/>
                      </a:lnTo>
                      <a:lnTo>
                        <a:pt x="12" y="60"/>
                      </a:lnTo>
                      <a:lnTo>
                        <a:pt x="16" y="62"/>
                      </a:lnTo>
                      <a:lnTo>
                        <a:pt x="16" y="62"/>
                      </a:lnTo>
                      <a:lnTo>
                        <a:pt x="22" y="64"/>
                      </a:lnTo>
                      <a:lnTo>
                        <a:pt x="30" y="64"/>
                      </a:lnTo>
                      <a:lnTo>
                        <a:pt x="30" y="64"/>
                      </a:lnTo>
                      <a:lnTo>
                        <a:pt x="42" y="64"/>
                      </a:lnTo>
                      <a:lnTo>
                        <a:pt x="42" y="64"/>
                      </a:lnTo>
                      <a:lnTo>
                        <a:pt x="50" y="60"/>
                      </a:lnTo>
                      <a:lnTo>
                        <a:pt x="50" y="60"/>
                      </a:lnTo>
                      <a:lnTo>
                        <a:pt x="50" y="70"/>
                      </a:lnTo>
                      <a:lnTo>
                        <a:pt x="50" y="70"/>
                      </a:lnTo>
                      <a:lnTo>
                        <a:pt x="46" y="80"/>
                      </a:lnTo>
                      <a:lnTo>
                        <a:pt x="46" y="80"/>
                      </a:lnTo>
                      <a:lnTo>
                        <a:pt x="38" y="86"/>
                      </a:lnTo>
                      <a:lnTo>
                        <a:pt x="38" y="86"/>
                      </a:lnTo>
                      <a:lnTo>
                        <a:pt x="32" y="88"/>
                      </a:lnTo>
                      <a:lnTo>
                        <a:pt x="26" y="88"/>
                      </a:lnTo>
                      <a:lnTo>
                        <a:pt x="26" y="88"/>
                      </a:lnTo>
                      <a:lnTo>
                        <a:pt x="20" y="88"/>
                      </a:lnTo>
                      <a:lnTo>
                        <a:pt x="20" y="88"/>
                      </a:lnTo>
                      <a:lnTo>
                        <a:pt x="14" y="86"/>
                      </a:lnTo>
                      <a:lnTo>
                        <a:pt x="14" y="86"/>
                      </a:lnTo>
                      <a:lnTo>
                        <a:pt x="10" y="86"/>
                      </a:lnTo>
                      <a:lnTo>
                        <a:pt x="10" y="86"/>
                      </a:lnTo>
                      <a:lnTo>
                        <a:pt x="8" y="84"/>
                      </a:lnTo>
                      <a:lnTo>
                        <a:pt x="8" y="84"/>
                      </a:lnTo>
                      <a:lnTo>
                        <a:pt x="6" y="84"/>
                      </a:lnTo>
                      <a:lnTo>
                        <a:pt x="6" y="84"/>
                      </a:lnTo>
                      <a:lnTo>
                        <a:pt x="6" y="86"/>
                      </a:lnTo>
                      <a:lnTo>
                        <a:pt x="6" y="86"/>
                      </a:lnTo>
                      <a:lnTo>
                        <a:pt x="4" y="88"/>
                      </a:lnTo>
                      <a:lnTo>
                        <a:pt x="4" y="88"/>
                      </a:lnTo>
                      <a:lnTo>
                        <a:pt x="4" y="92"/>
                      </a:lnTo>
                      <a:lnTo>
                        <a:pt x="4" y="92"/>
                      </a:lnTo>
                      <a:lnTo>
                        <a:pt x="4" y="98"/>
                      </a:lnTo>
                      <a:lnTo>
                        <a:pt x="4" y="98"/>
                      </a:lnTo>
                      <a:lnTo>
                        <a:pt x="6" y="100"/>
                      </a:lnTo>
                      <a:lnTo>
                        <a:pt x="6" y="100"/>
                      </a:lnTo>
                      <a:lnTo>
                        <a:pt x="8" y="102"/>
                      </a:lnTo>
                      <a:lnTo>
                        <a:pt x="8" y="102"/>
                      </a:lnTo>
                      <a:lnTo>
                        <a:pt x="14" y="102"/>
                      </a:lnTo>
                      <a:lnTo>
                        <a:pt x="14" y="102"/>
                      </a:lnTo>
                      <a:lnTo>
                        <a:pt x="20" y="104"/>
                      </a:lnTo>
                      <a:lnTo>
                        <a:pt x="20" y="104"/>
                      </a:lnTo>
                      <a:lnTo>
                        <a:pt x="26" y="104"/>
                      </a:lnTo>
                      <a:lnTo>
                        <a:pt x="26" y="104"/>
                      </a:lnTo>
                      <a:lnTo>
                        <a:pt x="36" y="104"/>
                      </a:lnTo>
                      <a:lnTo>
                        <a:pt x="42" y="102"/>
                      </a:lnTo>
                      <a:lnTo>
                        <a:pt x="42" y="102"/>
                      </a:lnTo>
                      <a:lnTo>
                        <a:pt x="50" y="98"/>
                      </a:lnTo>
                      <a:lnTo>
                        <a:pt x="54" y="94"/>
                      </a:lnTo>
                      <a:lnTo>
                        <a:pt x="54" y="94"/>
                      </a:lnTo>
                      <a:lnTo>
                        <a:pt x="62" y="84"/>
                      </a:lnTo>
                      <a:lnTo>
                        <a:pt x="62" y="84"/>
                      </a:lnTo>
                      <a:lnTo>
                        <a:pt x="68" y="72"/>
                      </a:lnTo>
                      <a:lnTo>
                        <a:pt x="68" y="72"/>
                      </a:lnTo>
                      <a:lnTo>
                        <a:pt x="70" y="60"/>
                      </a:lnTo>
                      <a:lnTo>
                        <a:pt x="70" y="60"/>
                      </a:lnTo>
                      <a:lnTo>
                        <a:pt x="70" y="48"/>
                      </a:lnTo>
                      <a:lnTo>
                        <a:pt x="70" y="48"/>
                      </a:lnTo>
                      <a:lnTo>
                        <a:pt x="70" y="34"/>
                      </a:lnTo>
                      <a:lnTo>
                        <a:pt x="70" y="34"/>
                      </a:lnTo>
                      <a:close/>
                      <a:moveTo>
                        <a:pt x="44" y="48"/>
                      </a:moveTo>
                      <a:lnTo>
                        <a:pt x="44" y="48"/>
                      </a:lnTo>
                      <a:lnTo>
                        <a:pt x="34" y="50"/>
                      </a:lnTo>
                      <a:lnTo>
                        <a:pt x="34" y="50"/>
                      </a:lnTo>
                      <a:lnTo>
                        <a:pt x="28" y="48"/>
                      </a:lnTo>
                      <a:lnTo>
                        <a:pt x="28" y="48"/>
                      </a:lnTo>
                      <a:lnTo>
                        <a:pt x="24" y="46"/>
                      </a:lnTo>
                      <a:lnTo>
                        <a:pt x="24" y="46"/>
                      </a:lnTo>
                      <a:lnTo>
                        <a:pt x="22" y="40"/>
                      </a:lnTo>
                      <a:lnTo>
                        <a:pt x="22" y="40"/>
                      </a:lnTo>
                      <a:lnTo>
                        <a:pt x="20" y="32"/>
                      </a:lnTo>
                      <a:lnTo>
                        <a:pt x="20" y="32"/>
                      </a:lnTo>
                      <a:lnTo>
                        <a:pt x="22" y="26"/>
                      </a:lnTo>
                      <a:lnTo>
                        <a:pt x="22" y="26"/>
                      </a:lnTo>
                      <a:lnTo>
                        <a:pt x="24" y="20"/>
                      </a:lnTo>
                      <a:lnTo>
                        <a:pt x="24" y="20"/>
                      </a:lnTo>
                      <a:lnTo>
                        <a:pt x="28" y="16"/>
                      </a:lnTo>
                      <a:lnTo>
                        <a:pt x="28" y="16"/>
                      </a:lnTo>
                      <a:lnTo>
                        <a:pt x="36" y="16"/>
                      </a:lnTo>
                      <a:lnTo>
                        <a:pt x="36" y="16"/>
                      </a:lnTo>
                      <a:lnTo>
                        <a:pt x="42" y="16"/>
                      </a:lnTo>
                      <a:lnTo>
                        <a:pt x="42" y="16"/>
                      </a:lnTo>
                      <a:lnTo>
                        <a:pt x="46" y="22"/>
                      </a:lnTo>
                      <a:lnTo>
                        <a:pt x="46" y="22"/>
                      </a:lnTo>
                      <a:lnTo>
                        <a:pt x="50" y="30"/>
                      </a:lnTo>
                      <a:lnTo>
                        <a:pt x="50" y="30"/>
                      </a:lnTo>
                      <a:lnTo>
                        <a:pt x="50" y="44"/>
                      </a:lnTo>
                      <a:lnTo>
                        <a:pt x="50" y="44"/>
                      </a:lnTo>
                      <a:lnTo>
                        <a:pt x="44" y="48"/>
                      </a:lnTo>
                      <a:lnTo>
                        <a:pt x="4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6" name="Freeform 102"/>
                <p:cNvSpPr>
                  <a:spLocks noEditPoints="1"/>
                </p:cNvSpPr>
                <p:nvPr/>
              </p:nvSpPr>
              <p:spPr bwMode="auto">
                <a:xfrm>
                  <a:off x="1571" y="2569"/>
                  <a:ext cx="72" cy="104"/>
                </a:xfrm>
                <a:custGeom>
                  <a:avLst/>
                  <a:gdLst>
                    <a:gd name="T0" fmla="*/ 70 w 72"/>
                    <a:gd name="T1" fmla="*/ 30 h 104"/>
                    <a:gd name="T2" fmla="*/ 64 w 72"/>
                    <a:gd name="T3" fmla="*/ 14 h 104"/>
                    <a:gd name="T4" fmla="*/ 60 w 72"/>
                    <a:gd name="T5" fmla="*/ 8 h 104"/>
                    <a:gd name="T6" fmla="*/ 54 w 72"/>
                    <a:gd name="T7" fmla="*/ 4 h 104"/>
                    <a:gd name="T8" fmla="*/ 36 w 72"/>
                    <a:gd name="T9" fmla="*/ 0 h 104"/>
                    <a:gd name="T10" fmla="*/ 28 w 72"/>
                    <a:gd name="T11" fmla="*/ 0 h 104"/>
                    <a:gd name="T12" fmla="*/ 20 w 72"/>
                    <a:gd name="T13" fmla="*/ 4 h 104"/>
                    <a:gd name="T14" fmla="*/ 8 w 72"/>
                    <a:gd name="T15" fmla="*/ 14 h 104"/>
                    <a:gd name="T16" fmla="*/ 4 w 72"/>
                    <a:gd name="T17" fmla="*/ 22 h 104"/>
                    <a:gd name="T18" fmla="*/ 2 w 72"/>
                    <a:gd name="T19" fmla="*/ 30 h 104"/>
                    <a:gd name="T20" fmla="*/ 0 w 72"/>
                    <a:gd name="T21" fmla="*/ 52 h 104"/>
                    <a:gd name="T22" fmla="*/ 0 w 72"/>
                    <a:gd name="T23" fmla="*/ 74 h 104"/>
                    <a:gd name="T24" fmla="*/ 6 w 72"/>
                    <a:gd name="T25" fmla="*/ 90 h 104"/>
                    <a:gd name="T26" fmla="*/ 12 w 72"/>
                    <a:gd name="T27" fmla="*/ 96 h 104"/>
                    <a:gd name="T28" fmla="*/ 18 w 72"/>
                    <a:gd name="T29" fmla="*/ 100 h 104"/>
                    <a:gd name="T30" fmla="*/ 34 w 72"/>
                    <a:gd name="T31" fmla="*/ 104 h 104"/>
                    <a:gd name="T32" fmla="*/ 44 w 72"/>
                    <a:gd name="T33" fmla="*/ 104 h 104"/>
                    <a:gd name="T34" fmla="*/ 52 w 72"/>
                    <a:gd name="T35" fmla="*/ 100 h 104"/>
                    <a:gd name="T36" fmla="*/ 64 w 72"/>
                    <a:gd name="T37" fmla="*/ 90 h 104"/>
                    <a:gd name="T38" fmla="*/ 68 w 72"/>
                    <a:gd name="T39" fmla="*/ 82 h 104"/>
                    <a:gd name="T40" fmla="*/ 70 w 72"/>
                    <a:gd name="T41" fmla="*/ 74 h 104"/>
                    <a:gd name="T42" fmla="*/ 72 w 72"/>
                    <a:gd name="T43" fmla="*/ 52 h 104"/>
                    <a:gd name="T44" fmla="*/ 70 w 72"/>
                    <a:gd name="T45" fmla="*/ 30 h 104"/>
                    <a:gd name="T46" fmla="*/ 50 w 72"/>
                    <a:gd name="T47" fmla="*/ 64 h 104"/>
                    <a:gd name="T48" fmla="*/ 50 w 72"/>
                    <a:gd name="T49" fmla="*/ 72 h 104"/>
                    <a:gd name="T50" fmla="*/ 48 w 72"/>
                    <a:gd name="T51" fmla="*/ 78 h 104"/>
                    <a:gd name="T52" fmla="*/ 44 w 72"/>
                    <a:gd name="T53" fmla="*/ 84 h 104"/>
                    <a:gd name="T54" fmla="*/ 40 w 72"/>
                    <a:gd name="T55" fmla="*/ 86 h 104"/>
                    <a:gd name="T56" fmla="*/ 36 w 72"/>
                    <a:gd name="T57" fmla="*/ 88 h 104"/>
                    <a:gd name="T58" fmla="*/ 28 w 72"/>
                    <a:gd name="T59" fmla="*/ 86 h 104"/>
                    <a:gd name="T60" fmla="*/ 24 w 72"/>
                    <a:gd name="T61" fmla="*/ 80 h 104"/>
                    <a:gd name="T62" fmla="*/ 20 w 72"/>
                    <a:gd name="T63" fmla="*/ 70 h 104"/>
                    <a:gd name="T64" fmla="*/ 20 w 72"/>
                    <a:gd name="T65" fmla="*/ 52 h 104"/>
                    <a:gd name="T66" fmla="*/ 20 w 72"/>
                    <a:gd name="T67" fmla="*/ 36 h 104"/>
                    <a:gd name="T68" fmla="*/ 24 w 72"/>
                    <a:gd name="T69" fmla="*/ 24 h 104"/>
                    <a:gd name="T70" fmla="*/ 28 w 72"/>
                    <a:gd name="T71" fmla="*/ 18 h 104"/>
                    <a:gd name="T72" fmla="*/ 36 w 72"/>
                    <a:gd name="T73" fmla="*/ 16 h 104"/>
                    <a:gd name="T74" fmla="*/ 40 w 72"/>
                    <a:gd name="T75" fmla="*/ 16 h 104"/>
                    <a:gd name="T76" fmla="*/ 44 w 72"/>
                    <a:gd name="T77" fmla="*/ 18 h 104"/>
                    <a:gd name="T78" fmla="*/ 48 w 72"/>
                    <a:gd name="T79" fmla="*/ 24 h 104"/>
                    <a:gd name="T80" fmla="*/ 50 w 72"/>
                    <a:gd name="T81" fmla="*/ 30 h 104"/>
                    <a:gd name="T82" fmla="*/ 50 w 72"/>
                    <a:gd name="T83" fmla="*/ 40 h 104"/>
                    <a:gd name="T84" fmla="*/ 50 w 72"/>
                    <a:gd name="T85" fmla="*/ 52 h 104"/>
                    <a:gd name="T86" fmla="*/ 50 w 72"/>
                    <a:gd name="T87"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104">
                      <a:moveTo>
                        <a:pt x="70" y="30"/>
                      </a:moveTo>
                      <a:lnTo>
                        <a:pt x="70" y="30"/>
                      </a:lnTo>
                      <a:lnTo>
                        <a:pt x="68" y="20"/>
                      </a:lnTo>
                      <a:lnTo>
                        <a:pt x="64" y="14"/>
                      </a:lnTo>
                      <a:lnTo>
                        <a:pt x="64" y="14"/>
                      </a:lnTo>
                      <a:lnTo>
                        <a:pt x="60" y="8"/>
                      </a:lnTo>
                      <a:lnTo>
                        <a:pt x="54" y="4"/>
                      </a:lnTo>
                      <a:lnTo>
                        <a:pt x="54" y="4"/>
                      </a:lnTo>
                      <a:lnTo>
                        <a:pt x="46" y="0"/>
                      </a:lnTo>
                      <a:lnTo>
                        <a:pt x="36" y="0"/>
                      </a:lnTo>
                      <a:lnTo>
                        <a:pt x="36" y="0"/>
                      </a:lnTo>
                      <a:lnTo>
                        <a:pt x="28" y="0"/>
                      </a:lnTo>
                      <a:lnTo>
                        <a:pt x="20" y="4"/>
                      </a:lnTo>
                      <a:lnTo>
                        <a:pt x="20" y="4"/>
                      </a:lnTo>
                      <a:lnTo>
                        <a:pt x="12" y="8"/>
                      </a:lnTo>
                      <a:lnTo>
                        <a:pt x="8" y="14"/>
                      </a:lnTo>
                      <a:lnTo>
                        <a:pt x="8" y="14"/>
                      </a:lnTo>
                      <a:lnTo>
                        <a:pt x="4" y="22"/>
                      </a:lnTo>
                      <a:lnTo>
                        <a:pt x="2" y="30"/>
                      </a:lnTo>
                      <a:lnTo>
                        <a:pt x="2" y="30"/>
                      </a:lnTo>
                      <a:lnTo>
                        <a:pt x="0" y="52"/>
                      </a:lnTo>
                      <a:lnTo>
                        <a:pt x="0" y="52"/>
                      </a:lnTo>
                      <a:lnTo>
                        <a:pt x="0" y="74"/>
                      </a:lnTo>
                      <a:lnTo>
                        <a:pt x="0" y="74"/>
                      </a:lnTo>
                      <a:lnTo>
                        <a:pt x="4" y="82"/>
                      </a:lnTo>
                      <a:lnTo>
                        <a:pt x="6" y="90"/>
                      </a:lnTo>
                      <a:lnTo>
                        <a:pt x="6" y="90"/>
                      </a:lnTo>
                      <a:lnTo>
                        <a:pt x="12" y="96"/>
                      </a:lnTo>
                      <a:lnTo>
                        <a:pt x="18" y="100"/>
                      </a:lnTo>
                      <a:lnTo>
                        <a:pt x="18" y="100"/>
                      </a:lnTo>
                      <a:lnTo>
                        <a:pt x="26" y="104"/>
                      </a:lnTo>
                      <a:lnTo>
                        <a:pt x="34" y="104"/>
                      </a:lnTo>
                      <a:lnTo>
                        <a:pt x="34" y="104"/>
                      </a:lnTo>
                      <a:lnTo>
                        <a:pt x="44" y="104"/>
                      </a:lnTo>
                      <a:lnTo>
                        <a:pt x="52" y="100"/>
                      </a:lnTo>
                      <a:lnTo>
                        <a:pt x="52" y="100"/>
                      </a:lnTo>
                      <a:lnTo>
                        <a:pt x="58" y="96"/>
                      </a:lnTo>
                      <a:lnTo>
                        <a:pt x="64" y="90"/>
                      </a:lnTo>
                      <a:lnTo>
                        <a:pt x="64" y="90"/>
                      </a:lnTo>
                      <a:lnTo>
                        <a:pt x="68" y="82"/>
                      </a:lnTo>
                      <a:lnTo>
                        <a:pt x="70" y="74"/>
                      </a:lnTo>
                      <a:lnTo>
                        <a:pt x="70" y="74"/>
                      </a:lnTo>
                      <a:lnTo>
                        <a:pt x="72" y="52"/>
                      </a:lnTo>
                      <a:lnTo>
                        <a:pt x="72" y="52"/>
                      </a:lnTo>
                      <a:lnTo>
                        <a:pt x="70" y="30"/>
                      </a:lnTo>
                      <a:lnTo>
                        <a:pt x="70" y="30"/>
                      </a:lnTo>
                      <a:close/>
                      <a:moveTo>
                        <a:pt x="50" y="64"/>
                      </a:moveTo>
                      <a:lnTo>
                        <a:pt x="50" y="64"/>
                      </a:lnTo>
                      <a:lnTo>
                        <a:pt x="50" y="72"/>
                      </a:lnTo>
                      <a:lnTo>
                        <a:pt x="50" y="72"/>
                      </a:lnTo>
                      <a:lnTo>
                        <a:pt x="48" y="78"/>
                      </a:lnTo>
                      <a:lnTo>
                        <a:pt x="48" y="78"/>
                      </a:lnTo>
                      <a:lnTo>
                        <a:pt x="44" y="84"/>
                      </a:lnTo>
                      <a:lnTo>
                        <a:pt x="44" y="84"/>
                      </a:lnTo>
                      <a:lnTo>
                        <a:pt x="40" y="86"/>
                      </a:lnTo>
                      <a:lnTo>
                        <a:pt x="40" y="86"/>
                      </a:lnTo>
                      <a:lnTo>
                        <a:pt x="36" y="88"/>
                      </a:lnTo>
                      <a:lnTo>
                        <a:pt x="36" y="88"/>
                      </a:lnTo>
                      <a:lnTo>
                        <a:pt x="28" y="86"/>
                      </a:lnTo>
                      <a:lnTo>
                        <a:pt x="28" y="86"/>
                      </a:lnTo>
                      <a:lnTo>
                        <a:pt x="24" y="80"/>
                      </a:lnTo>
                      <a:lnTo>
                        <a:pt x="24" y="80"/>
                      </a:lnTo>
                      <a:lnTo>
                        <a:pt x="20" y="70"/>
                      </a:lnTo>
                      <a:lnTo>
                        <a:pt x="20" y="70"/>
                      </a:lnTo>
                      <a:lnTo>
                        <a:pt x="20" y="52"/>
                      </a:lnTo>
                      <a:lnTo>
                        <a:pt x="20" y="52"/>
                      </a:lnTo>
                      <a:lnTo>
                        <a:pt x="20" y="36"/>
                      </a:lnTo>
                      <a:lnTo>
                        <a:pt x="20" y="36"/>
                      </a:lnTo>
                      <a:lnTo>
                        <a:pt x="24" y="24"/>
                      </a:lnTo>
                      <a:lnTo>
                        <a:pt x="24" y="24"/>
                      </a:lnTo>
                      <a:lnTo>
                        <a:pt x="28" y="18"/>
                      </a:lnTo>
                      <a:lnTo>
                        <a:pt x="28" y="18"/>
                      </a:lnTo>
                      <a:lnTo>
                        <a:pt x="32" y="16"/>
                      </a:lnTo>
                      <a:lnTo>
                        <a:pt x="36" y="16"/>
                      </a:lnTo>
                      <a:lnTo>
                        <a:pt x="36" y="16"/>
                      </a:lnTo>
                      <a:lnTo>
                        <a:pt x="40" y="16"/>
                      </a:lnTo>
                      <a:lnTo>
                        <a:pt x="40" y="16"/>
                      </a:lnTo>
                      <a:lnTo>
                        <a:pt x="44" y="18"/>
                      </a:lnTo>
                      <a:lnTo>
                        <a:pt x="44" y="18"/>
                      </a:lnTo>
                      <a:lnTo>
                        <a:pt x="48" y="24"/>
                      </a:lnTo>
                      <a:lnTo>
                        <a:pt x="48" y="24"/>
                      </a:lnTo>
                      <a:lnTo>
                        <a:pt x="50" y="30"/>
                      </a:lnTo>
                      <a:lnTo>
                        <a:pt x="50" y="30"/>
                      </a:lnTo>
                      <a:lnTo>
                        <a:pt x="50" y="40"/>
                      </a:lnTo>
                      <a:lnTo>
                        <a:pt x="50" y="40"/>
                      </a:lnTo>
                      <a:lnTo>
                        <a:pt x="50" y="52"/>
                      </a:lnTo>
                      <a:lnTo>
                        <a:pt x="50" y="52"/>
                      </a:lnTo>
                      <a:lnTo>
                        <a:pt x="50" y="64"/>
                      </a:lnTo>
                      <a:lnTo>
                        <a:pt x="5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7" name="Line 103"/>
                <p:cNvSpPr>
                  <a:spLocks noChangeShapeType="1"/>
                </p:cNvSpPr>
                <p:nvPr/>
              </p:nvSpPr>
              <p:spPr bwMode="auto">
                <a:xfrm flipH="1">
                  <a:off x="1679" y="2215"/>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8" name="Freeform 104"/>
                <p:cNvSpPr>
                  <a:spLocks noEditPoints="1"/>
                </p:cNvSpPr>
                <p:nvPr/>
              </p:nvSpPr>
              <p:spPr bwMode="auto">
                <a:xfrm>
                  <a:off x="1489" y="2161"/>
                  <a:ext cx="70" cy="104"/>
                </a:xfrm>
                <a:custGeom>
                  <a:avLst/>
                  <a:gdLst>
                    <a:gd name="T0" fmla="*/ 70 w 70"/>
                    <a:gd name="T1" fmla="*/ 34 h 104"/>
                    <a:gd name="T2" fmla="*/ 68 w 70"/>
                    <a:gd name="T3" fmla="*/ 22 h 104"/>
                    <a:gd name="T4" fmla="*/ 64 w 70"/>
                    <a:gd name="T5" fmla="*/ 12 h 104"/>
                    <a:gd name="T6" fmla="*/ 58 w 70"/>
                    <a:gd name="T7" fmla="*/ 6 h 104"/>
                    <a:gd name="T8" fmla="*/ 48 w 70"/>
                    <a:gd name="T9" fmla="*/ 0 h 104"/>
                    <a:gd name="T10" fmla="*/ 36 w 70"/>
                    <a:gd name="T11" fmla="*/ 0 h 104"/>
                    <a:gd name="T12" fmla="*/ 20 w 70"/>
                    <a:gd name="T13" fmla="*/ 2 h 104"/>
                    <a:gd name="T14" fmla="*/ 14 w 70"/>
                    <a:gd name="T15" fmla="*/ 4 h 104"/>
                    <a:gd name="T16" fmla="*/ 10 w 70"/>
                    <a:gd name="T17" fmla="*/ 8 h 104"/>
                    <a:gd name="T18" fmla="*/ 4 w 70"/>
                    <a:gd name="T19" fmla="*/ 20 h 104"/>
                    <a:gd name="T20" fmla="*/ 2 w 70"/>
                    <a:gd name="T21" fmla="*/ 26 h 104"/>
                    <a:gd name="T22" fmla="*/ 0 w 70"/>
                    <a:gd name="T23" fmla="*/ 34 h 104"/>
                    <a:gd name="T24" fmla="*/ 2 w 70"/>
                    <a:gd name="T25" fmla="*/ 46 h 104"/>
                    <a:gd name="T26" fmla="*/ 8 w 70"/>
                    <a:gd name="T27" fmla="*/ 56 h 104"/>
                    <a:gd name="T28" fmla="*/ 12 w 70"/>
                    <a:gd name="T29" fmla="*/ 60 h 104"/>
                    <a:gd name="T30" fmla="*/ 16 w 70"/>
                    <a:gd name="T31" fmla="*/ 62 h 104"/>
                    <a:gd name="T32" fmla="*/ 30 w 70"/>
                    <a:gd name="T33" fmla="*/ 64 h 104"/>
                    <a:gd name="T34" fmla="*/ 42 w 70"/>
                    <a:gd name="T35" fmla="*/ 62 h 104"/>
                    <a:gd name="T36" fmla="*/ 50 w 70"/>
                    <a:gd name="T37" fmla="*/ 58 h 104"/>
                    <a:gd name="T38" fmla="*/ 50 w 70"/>
                    <a:gd name="T39" fmla="*/ 70 h 104"/>
                    <a:gd name="T40" fmla="*/ 46 w 70"/>
                    <a:gd name="T41" fmla="*/ 80 h 104"/>
                    <a:gd name="T42" fmla="*/ 38 w 70"/>
                    <a:gd name="T43" fmla="*/ 86 h 104"/>
                    <a:gd name="T44" fmla="*/ 32 w 70"/>
                    <a:gd name="T45" fmla="*/ 88 h 104"/>
                    <a:gd name="T46" fmla="*/ 26 w 70"/>
                    <a:gd name="T47" fmla="*/ 88 h 104"/>
                    <a:gd name="T48" fmla="*/ 20 w 70"/>
                    <a:gd name="T49" fmla="*/ 88 h 104"/>
                    <a:gd name="T50" fmla="*/ 14 w 70"/>
                    <a:gd name="T51" fmla="*/ 86 h 104"/>
                    <a:gd name="T52" fmla="*/ 10 w 70"/>
                    <a:gd name="T53" fmla="*/ 84 h 104"/>
                    <a:gd name="T54" fmla="*/ 8 w 70"/>
                    <a:gd name="T55" fmla="*/ 84 h 104"/>
                    <a:gd name="T56" fmla="*/ 6 w 70"/>
                    <a:gd name="T57" fmla="*/ 84 h 104"/>
                    <a:gd name="T58" fmla="*/ 6 w 70"/>
                    <a:gd name="T59" fmla="*/ 86 h 104"/>
                    <a:gd name="T60" fmla="*/ 4 w 70"/>
                    <a:gd name="T61" fmla="*/ 88 h 104"/>
                    <a:gd name="T62" fmla="*/ 4 w 70"/>
                    <a:gd name="T63" fmla="*/ 92 h 104"/>
                    <a:gd name="T64" fmla="*/ 4 w 70"/>
                    <a:gd name="T65" fmla="*/ 96 h 104"/>
                    <a:gd name="T66" fmla="*/ 6 w 70"/>
                    <a:gd name="T67" fmla="*/ 98 h 104"/>
                    <a:gd name="T68" fmla="*/ 8 w 70"/>
                    <a:gd name="T69" fmla="*/ 100 h 104"/>
                    <a:gd name="T70" fmla="*/ 14 w 70"/>
                    <a:gd name="T71" fmla="*/ 102 h 104"/>
                    <a:gd name="T72" fmla="*/ 20 w 70"/>
                    <a:gd name="T73" fmla="*/ 104 h 104"/>
                    <a:gd name="T74" fmla="*/ 26 w 70"/>
                    <a:gd name="T75" fmla="*/ 104 h 104"/>
                    <a:gd name="T76" fmla="*/ 42 w 70"/>
                    <a:gd name="T77" fmla="*/ 102 h 104"/>
                    <a:gd name="T78" fmla="*/ 50 w 70"/>
                    <a:gd name="T79" fmla="*/ 98 h 104"/>
                    <a:gd name="T80" fmla="*/ 54 w 70"/>
                    <a:gd name="T81" fmla="*/ 94 h 104"/>
                    <a:gd name="T82" fmla="*/ 62 w 70"/>
                    <a:gd name="T83" fmla="*/ 84 h 104"/>
                    <a:gd name="T84" fmla="*/ 68 w 70"/>
                    <a:gd name="T85" fmla="*/ 72 h 104"/>
                    <a:gd name="T86" fmla="*/ 70 w 70"/>
                    <a:gd name="T87" fmla="*/ 60 h 104"/>
                    <a:gd name="T88" fmla="*/ 70 w 70"/>
                    <a:gd name="T89" fmla="*/ 46 h 104"/>
                    <a:gd name="T90" fmla="*/ 70 w 70"/>
                    <a:gd name="T91" fmla="*/ 34 h 104"/>
                    <a:gd name="T92" fmla="*/ 44 w 70"/>
                    <a:gd name="T93" fmla="*/ 48 h 104"/>
                    <a:gd name="T94" fmla="*/ 34 w 70"/>
                    <a:gd name="T95" fmla="*/ 48 h 104"/>
                    <a:gd name="T96" fmla="*/ 28 w 70"/>
                    <a:gd name="T97" fmla="*/ 48 h 104"/>
                    <a:gd name="T98" fmla="*/ 24 w 70"/>
                    <a:gd name="T99" fmla="*/ 44 h 104"/>
                    <a:gd name="T100" fmla="*/ 22 w 70"/>
                    <a:gd name="T101" fmla="*/ 40 h 104"/>
                    <a:gd name="T102" fmla="*/ 20 w 70"/>
                    <a:gd name="T103" fmla="*/ 32 h 104"/>
                    <a:gd name="T104" fmla="*/ 22 w 70"/>
                    <a:gd name="T105" fmla="*/ 26 h 104"/>
                    <a:gd name="T106" fmla="*/ 24 w 70"/>
                    <a:gd name="T107" fmla="*/ 20 h 104"/>
                    <a:gd name="T108" fmla="*/ 28 w 70"/>
                    <a:gd name="T109" fmla="*/ 16 h 104"/>
                    <a:gd name="T110" fmla="*/ 36 w 70"/>
                    <a:gd name="T111" fmla="*/ 14 h 104"/>
                    <a:gd name="T112" fmla="*/ 42 w 70"/>
                    <a:gd name="T113" fmla="*/ 16 h 104"/>
                    <a:gd name="T114" fmla="*/ 46 w 70"/>
                    <a:gd name="T115" fmla="*/ 20 h 104"/>
                    <a:gd name="T116" fmla="*/ 50 w 70"/>
                    <a:gd name="T117" fmla="*/ 30 h 104"/>
                    <a:gd name="T118" fmla="*/ 50 w 70"/>
                    <a:gd name="T119" fmla="*/ 44 h 104"/>
                    <a:gd name="T120" fmla="*/ 44 w 70"/>
                    <a:gd name="T121"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104">
                      <a:moveTo>
                        <a:pt x="70" y="34"/>
                      </a:moveTo>
                      <a:lnTo>
                        <a:pt x="70" y="34"/>
                      </a:lnTo>
                      <a:lnTo>
                        <a:pt x="68" y="22"/>
                      </a:lnTo>
                      <a:lnTo>
                        <a:pt x="68" y="22"/>
                      </a:lnTo>
                      <a:lnTo>
                        <a:pt x="64" y="12"/>
                      </a:lnTo>
                      <a:lnTo>
                        <a:pt x="64" y="12"/>
                      </a:lnTo>
                      <a:lnTo>
                        <a:pt x="58" y="6"/>
                      </a:lnTo>
                      <a:lnTo>
                        <a:pt x="58" y="6"/>
                      </a:lnTo>
                      <a:lnTo>
                        <a:pt x="48" y="0"/>
                      </a:lnTo>
                      <a:lnTo>
                        <a:pt x="48" y="0"/>
                      </a:lnTo>
                      <a:lnTo>
                        <a:pt x="36" y="0"/>
                      </a:lnTo>
                      <a:lnTo>
                        <a:pt x="36" y="0"/>
                      </a:lnTo>
                      <a:lnTo>
                        <a:pt x="28" y="0"/>
                      </a:lnTo>
                      <a:lnTo>
                        <a:pt x="20" y="2"/>
                      </a:lnTo>
                      <a:lnTo>
                        <a:pt x="20" y="2"/>
                      </a:lnTo>
                      <a:lnTo>
                        <a:pt x="14" y="4"/>
                      </a:lnTo>
                      <a:lnTo>
                        <a:pt x="10" y="8"/>
                      </a:lnTo>
                      <a:lnTo>
                        <a:pt x="10" y="8"/>
                      </a:lnTo>
                      <a:lnTo>
                        <a:pt x="6" y="14"/>
                      </a:lnTo>
                      <a:lnTo>
                        <a:pt x="4" y="20"/>
                      </a:lnTo>
                      <a:lnTo>
                        <a:pt x="4" y="20"/>
                      </a:lnTo>
                      <a:lnTo>
                        <a:pt x="2" y="26"/>
                      </a:lnTo>
                      <a:lnTo>
                        <a:pt x="0" y="34"/>
                      </a:lnTo>
                      <a:lnTo>
                        <a:pt x="0" y="34"/>
                      </a:lnTo>
                      <a:lnTo>
                        <a:pt x="2" y="46"/>
                      </a:lnTo>
                      <a:lnTo>
                        <a:pt x="2" y="46"/>
                      </a:lnTo>
                      <a:lnTo>
                        <a:pt x="4" y="52"/>
                      </a:lnTo>
                      <a:lnTo>
                        <a:pt x="8" y="56"/>
                      </a:lnTo>
                      <a:lnTo>
                        <a:pt x="8" y="56"/>
                      </a:lnTo>
                      <a:lnTo>
                        <a:pt x="12" y="60"/>
                      </a:lnTo>
                      <a:lnTo>
                        <a:pt x="16" y="62"/>
                      </a:lnTo>
                      <a:lnTo>
                        <a:pt x="16" y="62"/>
                      </a:lnTo>
                      <a:lnTo>
                        <a:pt x="22" y="64"/>
                      </a:lnTo>
                      <a:lnTo>
                        <a:pt x="30" y="64"/>
                      </a:lnTo>
                      <a:lnTo>
                        <a:pt x="30" y="64"/>
                      </a:lnTo>
                      <a:lnTo>
                        <a:pt x="42" y="62"/>
                      </a:lnTo>
                      <a:lnTo>
                        <a:pt x="42" y="62"/>
                      </a:lnTo>
                      <a:lnTo>
                        <a:pt x="50" y="58"/>
                      </a:lnTo>
                      <a:lnTo>
                        <a:pt x="50" y="58"/>
                      </a:lnTo>
                      <a:lnTo>
                        <a:pt x="50" y="70"/>
                      </a:lnTo>
                      <a:lnTo>
                        <a:pt x="50" y="70"/>
                      </a:lnTo>
                      <a:lnTo>
                        <a:pt x="46" y="80"/>
                      </a:lnTo>
                      <a:lnTo>
                        <a:pt x="46" y="80"/>
                      </a:lnTo>
                      <a:lnTo>
                        <a:pt x="38" y="86"/>
                      </a:lnTo>
                      <a:lnTo>
                        <a:pt x="38" y="86"/>
                      </a:lnTo>
                      <a:lnTo>
                        <a:pt x="32" y="88"/>
                      </a:lnTo>
                      <a:lnTo>
                        <a:pt x="26" y="88"/>
                      </a:lnTo>
                      <a:lnTo>
                        <a:pt x="26" y="88"/>
                      </a:lnTo>
                      <a:lnTo>
                        <a:pt x="20" y="88"/>
                      </a:lnTo>
                      <a:lnTo>
                        <a:pt x="20" y="88"/>
                      </a:lnTo>
                      <a:lnTo>
                        <a:pt x="14" y="86"/>
                      </a:lnTo>
                      <a:lnTo>
                        <a:pt x="14" y="86"/>
                      </a:lnTo>
                      <a:lnTo>
                        <a:pt x="10" y="84"/>
                      </a:lnTo>
                      <a:lnTo>
                        <a:pt x="10" y="84"/>
                      </a:lnTo>
                      <a:lnTo>
                        <a:pt x="8" y="84"/>
                      </a:lnTo>
                      <a:lnTo>
                        <a:pt x="8" y="84"/>
                      </a:lnTo>
                      <a:lnTo>
                        <a:pt x="6" y="84"/>
                      </a:lnTo>
                      <a:lnTo>
                        <a:pt x="6" y="84"/>
                      </a:lnTo>
                      <a:lnTo>
                        <a:pt x="6" y="86"/>
                      </a:lnTo>
                      <a:lnTo>
                        <a:pt x="6" y="86"/>
                      </a:lnTo>
                      <a:lnTo>
                        <a:pt x="4" y="88"/>
                      </a:lnTo>
                      <a:lnTo>
                        <a:pt x="4" y="88"/>
                      </a:lnTo>
                      <a:lnTo>
                        <a:pt x="4" y="92"/>
                      </a:lnTo>
                      <a:lnTo>
                        <a:pt x="4" y="92"/>
                      </a:lnTo>
                      <a:lnTo>
                        <a:pt x="4" y="96"/>
                      </a:lnTo>
                      <a:lnTo>
                        <a:pt x="4" y="96"/>
                      </a:lnTo>
                      <a:lnTo>
                        <a:pt x="6" y="98"/>
                      </a:lnTo>
                      <a:lnTo>
                        <a:pt x="6" y="98"/>
                      </a:lnTo>
                      <a:lnTo>
                        <a:pt x="8" y="100"/>
                      </a:lnTo>
                      <a:lnTo>
                        <a:pt x="8" y="100"/>
                      </a:lnTo>
                      <a:lnTo>
                        <a:pt x="14" y="102"/>
                      </a:lnTo>
                      <a:lnTo>
                        <a:pt x="14" y="102"/>
                      </a:lnTo>
                      <a:lnTo>
                        <a:pt x="20" y="104"/>
                      </a:lnTo>
                      <a:lnTo>
                        <a:pt x="20" y="104"/>
                      </a:lnTo>
                      <a:lnTo>
                        <a:pt x="26" y="104"/>
                      </a:lnTo>
                      <a:lnTo>
                        <a:pt x="26" y="104"/>
                      </a:lnTo>
                      <a:lnTo>
                        <a:pt x="36" y="104"/>
                      </a:lnTo>
                      <a:lnTo>
                        <a:pt x="42" y="102"/>
                      </a:lnTo>
                      <a:lnTo>
                        <a:pt x="42" y="102"/>
                      </a:lnTo>
                      <a:lnTo>
                        <a:pt x="50" y="98"/>
                      </a:lnTo>
                      <a:lnTo>
                        <a:pt x="54" y="94"/>
                      </a:lnTo>
                      <a:lnTo>
                        <a:pt x="54" y="94"/>
                      </a:lnTo>
                      <a:lnTo>
                        <a:pt x="62" y="84"/>
                      </a:lnTo>
                      <a:lnTo>
                        <a:pt x="62" y="84"/>
                      </a:lnTo>
                      <a:lnTo>
                        <a:pt x="68" y="72"/>
                      </a:lnTo>
                      <a:lnTo>
                        <a:pt x="68" y="72"/>
                      </a:lnTo>
                      <a:lnTo>
                        <a:pt x="70" y="60"/>
                      </a:lnTo>
                      <a:lnTo>
                        <a:pt x="70" y="60"/>
                      </a:lnTo>
                      <a:lnTo>
                        <a:pt x="70" y="46"/>
                      </a:lnTo>
                      <a:lnTo>
                        <a:pt x="70" y="46"/>
                      </a:lnTo>
                      <a:lnTo>
                        <a:pt x="70" y="34"/>
                      </a:lnTo>
                      <a:lnTo>
                        <a:pt x="70" y="34"/>
                      </a:lnTo>
                      <a:close/>
                      <a:moveTo>
                        <a:pt x="44" y="48"/>
                      </a:moveTo>
                      <a:lnTo>
                        <a:pt x="44" y="48"/>
                      </a:lnTo>
                      <a:lnTo>
                        <a:pt x="34" y="48"/>
                      </a:lnTo>
                      <a:lnTo>
                        <a:pt x="34" y="48"/>
                      </a:lnTo>
                      <a:lnTo>
                        <a:pt x="28" y="48"/>
                      </a:lnTo>
                      <a:lnTo>
                        <a:pt x="28" y="48"/>
                      </a:lnTo>
                      <a:lnTo>
                        <a:pt x="24" y="44"/>
                      </a:lnTo>
                      <a:lnTo>
                        <a:pt x="24" y="44"/>
                      </a:lnTo>
                      <a:lnTo>
                        <a:pt x="22" y="40"/>
                      </a:lnTo>
                      <a:lnTo>
                        <a:pt x="22" y="40"/>
                      </a:lnTo>
                      <a:lnTo>
                        <a:pt x="20" y="32"/>
                      </a:lnTo>
                      <a:lnTo>
                        <a:pt x="20" y="32"/>
                      </a:lnTo>
                      <a:lnTo>
                        <a:pt x="22" y="26"/>
                      </a:lnTo>
                      <a:lnTo>
                        <a:pt x="22" y="26"/>
                      </a:lnTo>
                      <a:lnTo>
                        <a:pt x="24" y="20"/>
                      </a:lnTo>
                      <a:lnTo>
                        <a:pt x="24" y="20"/>
                      </a:lnTo>
                      <a:lnTo>
                        <a:pt x="28" y="16"/>
                      </a:lnTo>
                      <a:lnTo>
                        <a:pt x="28" y="16"/>
                      </a:lnTo>
                      <a:lnTo>
                        <a:pt x="36" y="14"/>
                      </a:lnTo>
                      <a:lnTo>
                        <a:pt x="36" y="14"/>
                      </a:lnTo>
                      <a:lnTo>
                        <a:pt x="42" y="16"/>
                      </a:lnTo>
                      <a:lnTo>
                        <a:pt x="42" y="16"/>
                      </a:lnTo>
                      <a:lnTo>
                        <a:pt x="46" y="20"/>
                      </a:lnTo>
                      <a:lnTo>
                        <a:pt x="46" y="20"/>
                      </a:lnTo>
                      <a:lnTo>
                        <a:pt x="50" y="30"/>
                      </a:lnTo>
                      <a:lnTo>
                        <a:pt x="50" y="30"/>
                      </a:lnTo>
                      <a:lnTo>
                        <a:pt x="50" y="44"/>
                      </a:lnTo>
                      <a:lnTo>
                        <a:pt x="50" y="44"/>
                      </a:lnTo>
                      <a:lnTo>
                        <a:pt x="44" y="48"/>
                      </a:lnTo>
                      <a:lnTo>
                        <a:pt x="4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9" name="Freeform 105"/>
                <p:cNvSpPr>
                  <a:spLocks/>
                </p:cNvSpPr>
                <p:nvPr/>
              </p:nvSpPr>
              <p:spPr bwMode="auto">
                <a:xfrm>
                  <a:off x="1573" y="2161"/>
                  <a:ext cx="66" cy="104"/>
                </a:xfrm>
                <a:custGeom>
                  <a:avLst/>
                  <a:gdLst>
                    <a:gd name="T0" fmla="*/ 64 w 66"/>
                    <a:gd name="T1" fmla="*/ 56 h 104"/>
                    <a:gd name="T2" fmla="*/ 58 w 66"/>
                    <a:gd name="T3" fmla="*/ 48 h 104"/>
                    <a:gd name="T4" fmla="*/ 52 w 66"/>
                    <a:gd name="T5" fmla="*/ 44 h 104"/>
                    <a:gd name="T6" fmla="*/ 48 w 66"/>
                    <a:gd name="T7" fmla="*/ 42 h 104"/>
                    <a:gd name="T8" fmla="*/ 32 w 66"/>
                    <a:gd name="T9" fmla="*/ 40 h 104"/>
                    <a:gd name="T10" fmla="*/ 26 w 66"/>
                    <a:gd name="T11" fmla="*/ 40 h 104"/>
                    <a:gd name="T12" fmla="*/ 22 w 66"/>
                    <a:gd name="T13" fmla="*/ 18 h 104"/>
                    <a:gd name="T14" fmla="*/ 58 w 66"/>
                    <a:gd name="T15" fmla="*/ 18 h 104"/>
                    <a:gd name="T16" fmla="*/ 60 w 66"/>
                    <a:gd name="T17" fmla="*/ 16 h 104"/>
                    <a:gd name="T18" fmla="*/ 60 w 66"/>
                    <a:gd name="T19" fmla="*/ 10 h 104"/>
                    <a:gd name="T20" fmla="*/ 60 w 66"/>
                    <a:gd name="T21" fmla="*/ 6 h 104"/>
                    <a:gd name="T22" fmla="*/ 60 w 66"/>
                    <a:gd name="T23" fmla="*/ 2 h 104"/>
                    <a:gd name="T24" fmla="*/ 58 w 66"/>
                    <a:gd name="T25" fmla="*/ 2 h 104"/>
                    <a:gd name="T26" fmla="*/ 10 w 66"/>
                    <a:gd name="T27" fmla="*/ 0 h 104"/>
                    <a:gd name="T28" fmla="*/ 6 w 66"/>
                    <a:gd name="T29" fmla="*/ 2 h 104"/>
                    <a:gd name="T30" fmla="*/ 4 w 66"/>
                    <a:gd name="T31" fmla="*/ 6 h 104"/>
                    <a:gd name="T32" fmla="*/ 4 w 66"/>
                    <a:gd name="T33" fmla="*/ 50 h 104"/>
                    <a:gd name="T34" fmla="*/ 6 w 66"/>
                    <a:gd name="T35" fmla="*/ 54 h 104"/>
                    <a:gd name="T36" fmla="*/ 8 w 66"/>
                    <a:gd name="T37" fmla="*/ 56 h 104"/>
                    <a:gd name="T38" fmla="*/ 16 w 66"/>
                    <a:gd name="T39" fmla="*/ 56 h 104"/>
                    <a:gd name="T40" fmla="*/ 24 w 66"/>
                    <a:gd name="T41" fmla="*/ 54 h 104"/>
                    <a:gd name="T42" fmla="*/ 34 w 66"/>
                    <a:gd name="T43" fmla="*/ 56 h 104"/>
                    <a:gd name="T44" fmla="*/ 40 w 66"/>
                    <a:gd name="T45" fmla="*/ 60 h 104"/>
                    <a:gd name="T46" fmla="*/ 44 w 66"/>
                    <a:gd name="T47" fmla="*/ 64 h 104"/>
                    <a:gd name="T48" fmla="*/ 44 w 66"/>
                    <a:gd name="T49" fmla="*/ 70 h 104"/>
                    <a:gd name="T50" fmla="*/ 44 w 66"/>
                    <a:gd name="T51" fmla="*/ 78 h 104"/>
                    <a:gd name="T52" fmla="*/ 40 w 66"/>
                    <a:gd name="T53" fmla="*/ 84 h 104"/>
                    <a:gd name="T54" fmla="*/ 34 w 66"/>
                    <a:gd name="T55" fmla="*/ 86 h 104"/>
                    <a:gd name="T56" fmla="*/ 24 w 66"/>
                    <a:gd name="T57" fmla="*/ 88 h 104"/>
                    <a:gd name="T58" fmla="*/ 16 w 66"/>
                    <a:gd name="T59" fmla="*/ 86 h 104"/>
                    <a:gd name="T60" fmla="*/ 10 w 66"/>
                    <a:gd name="T61" fmla="*/ 84 h 104"/>
                    <a:gd name="T62" fmla="*/ 6 w 66"/>
                    <a:gd name="T63" fmla="*/ 82 h 104"/>
                    <a:gd name="T64" fmla="*/ 2 w 66"/>
                    <a:gd name="T65" fmla="*/ 82 h 104"/>
                    <a:gd name="T66" fmla="*/ 2 w 66"/>
                    <a:gd name="T67" fmla="*/ 82 h 104"/>
                    <a:gd name="T68" fmla="*/ 2 w 66"/>
                    <a:gd name="T69" fmla="*/ 84 h 104"/>
                    <a:gd name="T70" fmla="*/ 0 w 66"/>
                    <a:gd name="T71" fmla="*/ 86 h 104"/>
                    <a:gd name="T72" fmla="*/ 0 w 66"/>
                    <a:gd name="T73" fmla="*/ 90 h 104"/>
                    <a:gd name="T74" fmla="*/ 0 w 66"/>
                    <a:gd name="T75" fmla="*/ 92 h 104"/>
                    <a:gd name="T76" fmla="*/ 0 w 66"/>
                    <a:gd name="T77" fmla="*/ 96 h 104"/>
                    <a:gd name="T78" fmla="*/ 2 w 66"/>
                    <a:gd name="T79" fmla="*/ 98 h 104"/>
                    <a:gd name="T80" fmla="*/ 2 w 66"/>
                    <a:gd name="T81" fmla="*/ 98 h 104"/>
                    <a:gd name="T82" fmla="*/ 6 w 66"/>
                    <a:gd name="T83" fmla="*/ 100 h 104"/>
                    <a:gd name="T84" fmla="*/ 10 w 66"/>
                    <a:gd name="T85" fmla="*/ 102 h 104"/>
                    <a:gd name="T86" fmla="*/ 18 w 66"/>
                    <a:gd name="T87" fmla="*/ 104 h 104"/>
                    <a:gd name="T88" fmla="*/ 28 w 66"/>
                    <a:gd name="T89" fmla="*/ 104 h 104"/>
                    <a:gd name="T90" fmla="*/ 44 w 66"/>
                    <a:gd name="T91" fmla="*/ 102 h 104"/>
                    <a:gd name="T92" fmla="*/ 50 w 66"/>
                    <a:gd name="T93" fmla="*/ 98 h 104"/>
                    <a:gd name="T94" fmla="*/ 56 w 66"/>
                    <a:gd name="T95" fmla="*/ 94 h 104"/>
                    <a:gd name="T96" fmla="*/ 64 w 66"/>
                    <a:gd name="T97" fmla="*/ 84 h 104"/>
                    <a:gd name="T98" fmla="*/ 66 w 66"/>
                    <a:gd name="T99" fmla="*/ 76 h 104"/>
                    <a:gd name="T100" fmla="*/ 66 w 66"/>
                    <a:gd name="T101" fmla="*/ 70 h 104"/>
                    <a:gd name="T102" fmla="*/ 64 w 66"/>
                    <a:gd name="T103"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104">
                      <a:moveTo>
                        <a:pt x="64" y="56"/>
                      </a:moveTo>
                      <a:lnTo>
                        <a:pt x="64" y="56"/>
                      </a:lnTo>
                      <a:lnTo>
                        <a:pt x="62" y="52"/>
                      </a:lnTo>
                      <a:lnTo>
                        <a:pt x="58" y="48"/>
                      </a:lnTo>
                      <a:lnTo>
                        <a:pt x="58" y="48"/>
                      </a:lnTo>
                      <a:lnTo>
                        <a:pt x="52" y="44"/>
                      </a:lnTo>
                      <a:lnTo>
                        <a:pt x="48" y="42"/>
                      </a:lnTo>
                      <a:lnTo>
                        <a:pt x="48" y="42"/>
                      </a:lnTo>
                      <a:lnTo>
                        <a:pt x="32" y="40"/>
                      </a:lnTo>
                      <a:lnTo>
                        <a:pt x="32" y="40"/>
                      </a:lnTo>
                      <a:lnTo>
                        <a:pt x="26" y="40"/>
                      </a:lnTo>
                      <a:lnTo>
                        <a:pt x="26" y="40"/>
                      </a:lnTo>
                      <a:lnTo>
                        <a:pt x="22" y="40"/>
                      </a:lnTo>
                      <a:lnTo>
                        <a:pt x="22" y="18"/>
                      </a:lnTo>
                      <a:lnTo>
                        <a:pt x="58" y="18"/>
                      </a:lnTo>
                      <a:lnTo>
                        <a:pt x="58" y="18"/>
                      </a:lnTo>
                      <a:lnTo>
                        <a:pt x="60" y="16"/>
                      </a:lnTo>
                      <a:lnTo>
                        <a:pt x="60" y="16"/>
                      </a:lnTo>
                      <a:lnTo>
                        <a:pt x="60" y="10"/>
                      </a:lnTo>
                      <a:lnTo>
                        <a:pt x="60" y="10"/>
                      </a:lnTo>
                      <a:lnTo>
                        <a:pt x="60" y="6"/>
                      </a:lnTo>
                      <a:lnTo>
                        <a:pt x="60" y="6"/>
                      </a:lnTo>
                      <a:lnTo>
                        <a:pt x="60" y="2"/>
                      </a:lnTo>
                      <a:lnTo>
                        <a:pt x="60" y="2"/>
                      </a:lnTo>
                      <a:lnTo>
                        <a:pt x="58" y="2"/>
                      </a:lnTo>
                      <a:lnTo>
                        <a:pt x="58" y="2"/>
                      </a:lnTo>
                      <a:lnTo>
                        <a:pt x="58" y="0"/>
                      </a:lnTo>
                      <a:lnTo>
                        <a:pt x="10" y="0"/>
                      </a:lnTo>
                      <a:lnTo>
                        <a:pt x="10" y="0"/>
                      </a:lnTo>
                      <a:lnTo>
                        <a:pt x="6" y="2"/>
                      </a:lnTo>
                      <a:lnTo>
                        <a:pt x="6" y="2"/>
                      </a:lnTo>
                      <a:lnTo>
                        <a:pt x="4" y="6"/>
                      </a:lnTo>
                      <a:lnTo>
                        <a:pt x="4" y="50"/>
                      </a:lnTo>
                      <a:lnTo>
                        <a:pt x="4" y="50"/>
                      </a:lnTo>
                      <a:lnTo>
                        <a:pt x="6" y="54"/>
                      </a:lnTo>
                      <a:lnTo>
                        <a:pt x="6" y="54"/>
                      </a:lnTo>
                      <a:lnTo>
                        <a:pt x="8" y="56"/>
                      </a:lnTo>
                      <a:lnTo>
                        <a:pt x="8" y="56"/>
                      </a:lnTo>
                      <a:lnTo>
                        <a:pt x="16" y="56"/>
                      </a:lnTo>
                      <a:lnTo>
                        <a:pt x="16" y="56"/>
                      </a:lnTo>
                      <a:lnTo>
                        <a:pt x="24" y="54"/>
                      </a:lnTo>
                      <a:lnTo>
                        <a:pt x="24" y="54"/>
                      </a:lnTo>
                      <a:lnTo>
                        <a:pt x="34" y="56"/>
                      </a:lnTo>
                      <a:lnTo>
                        <a:pt x="34" y="56"/>
                      </a:lnTo>
                      <a:lnTo>
                        <a:pt x="40" y="60"/>
                      </a:lnTo>
                      <a:lnTo>
                        <a:pt x="40" y="60"/>
                      </a:lnTo>
                      <a:lnTo>
                        <a:pt x="44" y="64"/>
                      </a:lnTo>
                      <a:lnTo>
                        <a:pt x="44" y="64"/>
                      </a:lnTo>
                      <a:lnTo>
                        <a:pt x="44" y="70"/>
                      </a:lnTo>
                      <a:lnTo>
                        <a:pt x="44" y="70"/>
                      </a:lnTo>
                      <a:lnTo>
                        <a:pt x="44" y="78"/>
                      </a:lnTo>
                      <a:lnTo>
                        <a:pt x="44" y="78"/>
                      </a:lnTo>
                      <a:lnTo>
                        <a:pt x="40" y="84"/>
                      </a:lnTo>
                      <a:lnTo>
                        <a:pt x="40" y="84"/>
                      </a:lnTo>
                      <a:lnTo>
                        <a:pt x="34" y="86"/>
                      </a:lnTo>
                      <a:lnTo>
                        <a:pt x="34" y="86"/>
                      </a:lnTo>
                      <a:lnTo>
                        <a:pt x="24" y="88"/>
                      </a:lnTo>
                      <a:lnTo>
                        <a:pt x="24" y="88"/>
                      </a:lnTo>
                      <a:lnTo>
                        <a:pt x="16" y="86"/>
                      </a:lnTo>
                      <a:lnTo>
                        <a:pt x="16" y="86"/>
                      </a:lnTo>
                      <a:lnTo>
                        <a:pt x="10" y="84"/>
                      </a:lnTo>
                      <a:lnTo>
                        <a:pt x="10" y="84"/>
                      </a:lnTo>
                      <a:lnTo>
                        <a:pt x="6" y="82"/>
                      </a:lnTo>
                      <a:lnTo>
                        <a:pt x="6" y="82"/>
                      </a:lnTo>
                      <a:lnTo>
                        <a:pt x="2" y="82"/>
                      </a:lnTo>
                      <a:lnTo>
                        <a:pt x="2" y="82"/>
                      </a:lnTo>
                      <a:lnTo>
                        <a:pt x="2" y="82"/>
                      </a:lnTo>
                      <a:lnTo>
                        <a:pt x="2" y="82"/>
                      </a:lnTo>
                      <a:lnTo>
                        <a:pt x="2" y="84"/>
                      </a:lnTo>
                      <a:lnTo>
                        <a:pt x="2" y="84"/>
                      </a:lnTo>
                      <a:lnTo>
                        <a:pt x="0" y="86"/>
                      </a:lnTo>
                      <a:lnTo>
                        <a:pt x="0" y="86"/>
                      </a:lnTo>
                      <a:lnTo>
                        <a:pt x="0" y="90"/>
                      </a:lnTo>
                      <a:lnTo>
                        <a:pt x="0" y="90"/>
                      </a:lnTo>
                      <a:lnTo>
                        <a:pt x="0" y="92"/>
                      </a:lnTo>
                      <a:lnTo>
                        <a:pt x="0" y="92"/>
                      </a:lnTo>
                      <a:lnTo>
                        <a:pt x="0" y="96"/>
                      </a:lnTo>
                      <a:lnTo>
                        <a:pt x="0" y="96"/>
                      </a:lnTo>
                      <a:lnTo>
                        <a:pt x="2" y="98"/>
                      </a:lnTo>
                      <a:lnTo>
                        <a:pt x="2" y="98"/>
                      </a:lnTo>
                      <a:lnTo>
                        <a:pt x="2" y="98"/>
                      </a:lnTo>
                      <a:lnTo>
                        <a:pt x="2" y="98"/>
                      </a:lnTo>
                      <a:lnTo>
                        <a:pt x="6" y="100"/>
                      </a:lnTo>
                      <a:lnTo>
                        <a:pt x="6" y="100"/>
                      </a:lnTo>
                      <a:lnTo>
                        <a:pt x="10" y="102"/>
                      </a:lnTo>
                      <a:lnTo>
                        <a:pt x="10" y="102"/>
                      </a:lnTo>
                      <a:lnTo>
                        <a:pt x="18" y="104"/>
                      </a:lnTo>
                      <a:lnTo>
                        <a:pt x="18" y="104"/>
                      </a:lnTo>
                      <a:lnTo>
                        <a:pt x="28" y="104"/>
                      </a:lnTo>
                      <a:lnTo>
                        <a:pt x="28" y="104"/>
                      </a:lnTo>
                      <a:lnTo>
                        <a:pt x="36" y="104"/>
                      </a:lnTo>
                      <a:lnTo>
                        <a:pt x="44" y="102"/>
                      </a:lnTo>
                      <a:lnTo>
                        <a:pt x="44" y="102"/>
                      </a:lnTo>
                      <a:lnTo>
                        <a:pt x="50" y="98"/>
                      </a:lnTo>
                      <a:lnTo>
                        <a:pt x="56" y="94"/>
                      </a:lnTo>
                      <a:lnTo>
                        <a:pt x="56" y="94"/>
                      </a:lnTo>
                      <a:lnTo>
                        <a:pt x="60" y="90"/>
                      </a:lnTo>
                      <a:lnTo>
                        <a:pt x="64" y="84"/>
                      </a:lnTo>
                      <a:lnTo>
                        <a:pt x="64" y="84"/>
                      </a:lnTo>
                      <a:lnTo>
                        <a:pt x="66" y="76"/>
                      </a:lnTo>
                      <a:lnTo>
                        <a:pt x="66" y="70"/>
                      </a:lnTo>
                      <a:lnTo>
                        <a:pt x="66" y="70"/>
                      </a:lnTo>
                      <a:lnTo>
                        <a:pt x="66" y="62"/>
                      </a:lnTo>
                      <a:lnTo>
                        <a:pt x="64" y="56"/>
                      </a:lnTo>
                      <a:lnTo>
                        <a:pt x="6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0" name="Line 106"/>
                <p:cNvSpPr>
                  <a:spLocks noChangeShapeType="1"/>
                </p:cNvSpPr>
                <p:nvPr/>
              </p:nvSpPr>
              <p:spPr bwMode="auto">
                <a:xfrm flipH="1">
                  <a:off x="1679" y="1807"/>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1" name="Freeform 107"/>
                <p:cNvSpPr>
                  <a:spLocks/>
                </p:cNvSpPr>
                <p:nvPr/>
              </p:nvSpPr>
              <p:spPr bwMode="auto">
                <a:xfrm>
                  <a:off x="1401" y="1753"/>
                  <a:ext cx="62" cy="102"/>
                </a:xfrm>
                <a:custGeom>
                  <a:avLst/>
                  <a:gdLst>
                    <a:gd name="T0" fmla="*/ 62 w 62"/>
                    <a:gd name="T1" fmla="*/ 90 h 102"/>
                    <a:gd name="T2" fmla="*/ 60 w 62"/>
                    <a:gd name="T3" fmla="*/ 88 h 102"/>
                    <a:gd name="T4" fmla="*/ 60 w 62"/>
                    <a:gd name="T5" fmla="*/ 86 h 102"/>
                    <a:gd name="T6" fmla="*/ 42 w 62"/>
                    <a:gd name="T7" fmla="*/ 86 h 102"/>
                    <a:gd name="T8" fmla="*/ 42 w 62"/>
                    <a:gd name="T9" fmla="*/ 2 h 102"/>
                    <a:gd name="T10" fmla="*/ 42 w 62"/>
                    <a:gd name="T11" fmla="*/ 0 h 102"/>
                    <a:gd name="T12" fmla="*/ 40 w 62"/>
                    <a:gd name="T13" fmla="*/ 0 h 102"/>
                    <a:gd name="T14" fmla="*/ 38 w 62"/>
                    <a:gd name="T15" fmla="*/ 0 h 102"/>
                    <a:gd name="T16" fmla="*/ 32 w 62"/>
                    <a:gd name="T17" fmla="*/ 0 h 102"/>
                    <a:gd name="T18" fmla="*/ 28 w 62"/>
                    <a:gd name="T19" fmla="*/ 0 h 102"/>
                    <a:gd name="T20" fmla="*/ 26 w 62"/>
                    <a:gd name="T21" fmla="*/ 0 h 102"/>
                    <a:gd name="T22" fmla="*/ 24 w 62"/>
                    <a:gd name="T23" fmla="*/ 0 h 102"/>
                    <a:gd name="T24" fmla="*/ 2 w 62"/>
                    <a:gd name="T25" fmla="*/ 14 h 102"/>
                    <a:gd name="T26" fmla="*/ 0 w 62"/>
                    <a:gd name="T27" fmla="*/ 16 h 102"/>
                    <a:gd name="T28" fmla="*/ 0 w 62"/>
                    <a:gd name="T29" fmla="*/ 18 h 102"/>
                    <a:gd name="T30" fmla="*/ 0 w 62"/>
                    <a:gd name="T31" fmla="*/ 20 h 102"/>
                    <a:gd name="T32" fmla="*/ 0 w 62"/>
                    <a:gd name="T33" fmla="*/ 22 h 102"/>
                    <a:gd name="T34" fmla="*/ 0 w 62"/>
                    <a:gd name="T35" fmla="*/ 28 h 102"/>
                    <a:gd name="T36" fmla="*/ 0 w 62"/>
                    <a:gd name="T37" fmla="*/ 30 h 102"/>
                    <a:gd name="T38" fmla="*/ 2 w 62"/>
                    <a:gd name="T39" fmla="*/ 30 h 102"/>
                    <a:gd name="T40" fmla="*/ 6 w 62"/>
                    <a:gd name="T41" fmla="*/ 28 h 102"/>
                    <a:gd name="T42" fmla="*/ 22 w 62"/>
                    <a:gd name="T43" fmla="*/ 86 h 102"/>
                    <a:gd name="T44" fmla="*/ 2 w 62"/>
                    <a:gd name="T45" fmla="*/ 86 h 102"/>
                    <a:gd name="T46" fmla="*/ 2 w 62"/>
                    <a:gd name="T47" fmla="*/ 86 h 102"/>
                    <a:gd name="T48" fmla="*/ 0 w 62"/>
                    <a:gd name="T49" fmla="*/ 88 h 102"/>
                    <a:gd name="T50" fmla="*/ 0 w 62"/>
                    <a:gd name="T51" fmla="*/ 90 h 102"/>
                    <a:gd name="T52" fmla="*/ 0 w 62"/>
                    <a:gd name="T53" fmla="*/ 94 h 102"/>
                    <a:gd name="T54" fmla="*/ 0 w 62"/>
                    <a:gd name="T55" fmla="*/ 98 h 102"/>
                    <a:gd name="T56" fmla="*/ 0 w 62"/>
                    <a:gd name="T57" fmla="*/ 100 h 102"/>
                    <a:gd name="T58" fmla="*/ 2 w 62"/>
                    <a:gd name="T59" fmla="*/ 102 h 102"/>
                    <a:gd name="T60" fmla="*/ 58 w 62"/>
                    <a:gd name="T61" fmla="*/ 102 h 102"/>
                    <a:gd name="T62" fmla="*/ 60 w 62"/>
                    <a:gd name="T63" fmla="*/ 102 h 102"/>
                    <a:gd name="T64" fmla="*/ 60 w 62"/>
                    <a:gd name="T65" fmla="*/ 100 h 102"/>
                    <a:gd name="T66" fmla="*/ 62 w 62"/>
                    <a:gd name="T67" fmla="*/ 98 h 102"/>
                    <a:gd name="T68" fmla="*/ 62 w 62"/>
                    <a:gd name="T69" fmla="*/ 94 h 102"/>
                    <a:gd name="T70" fmla="*/ 62 w 62"/>
                    <a:gd name="T71"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2">
                      <a:moveTo>
                        <a:pt x="62" y="90"/>
                      </a:moveTo>
                      <a:lnTo>
                        <a:pt x="62" y="90"/>
                      </a:lnTo>
                      <a:lnTo>
                        <a:pt x="60" y="88"/>
                      </a:lnTo>
                      <a:lnTo>
                        <a:pt x="60" y="88"/>
                      </a:lnTo>
                      <a:lnTo>
                        <a:pt x="60" y="86"/>
                      </a:lnTo>
                      <a:lnTo>
                        <a:pt x="60" y="86"/>
                      </a:lnTo>
                      <a:lnTo>
                        <a:pt x="58" y="86"/>
                      </a:lnTo>
                      <a:lnTo>
                        <a:pt x="42" y="86"/>
                      </a:lnTo>
                      <a:lnTo>
                        <a:pt x="42" y="2"/>
                      </a:lnTo>
                      <a:lnTo>
                        <a:pt x="42" y="2"/>
                      </a:lnTo>
                      <a:lnTo>
                        <a:pt x="42" y="0"/>
                      </a:lnTo>
                      <a:lnTo>
                        <a:pt x="42" y="0"/>
                      </a:lnTo>
                      <a:lnTo>
                        <a:pt x="40" y="0"/>
                      </a:lnTo>
                      <a:lnTo>
                        <a:pt x="40" y="0"/>
                      </a:lnTo>
                      <a:lnTo>
                        <a:pt x="38" y="0"/>
                      </a:lnTo>
                      <a:lnTo>
                        <a:pt x="38" y="0"/>
                      </a:lnTo>
                      <a:lnTo>
                        <a:pt x="32" y="0"/>
                      </a:lnTo>
                      <a:lnTo>
                        <a:pt x="32" y="0"/>
                      </a:lnTo>
                      <a:lnTo>
                        <a:pt x="28" y="0"/>
                      </a:lnTo>
                      <a:lnTo>
                        <a:pt x="28" y="0"/>
                      </a:lnTo>
                      <a:lnTo>
                        <a:pt x="26" y="0"/>
                      </a:lnTo>
                      <a:lnTo>
                        <a:pt x="26" y="0"/>
                      </a:lnTo>
                      <a:lnTo>
                        <a:pt x="24" y="0"/>
                      </a:lnTo>
                      <a:lnTo>
                        <a:pt x="24" y="0"/>
                      </a:lnTo>
                      <a:lnTo>
                        <a:pt x="24" y="0"/>
                      </a:lnTo>
                      <a:lnTo>
                        <a:pt x="2" y="14"/>
                      </a:lnTo>
                      <a:lnTo>
                        <a:pt x="2" y="14"/>
                      </a:lnTo>
                      <a:lnTo>
                        <a:pt x="0" y="16"/>
                      </a:lnTo>
                      <a:lnTo>
                        <a:pt x="0" y="16"/>
                      </a:lnTo>
                      <a:lnTo>
                        <a:pt x="0" y="18"/>
                      </a:lnTo>
                      <a:lnTo>
                        <a:pt x="0" y="18"/>
                      </a:lnTo>
                      <a:lnTo>
                        <a:pt x="0" y="20"/>
                      </a:lnTo>
                      <a:lnTo>
                        <a:pt x="0" y="20"/>
                      </a:lnTo>
                      <a:lnTo>
                        <a:pt x="0" y="22"/>
                      </a:lnTo>
                      <a:lnTo>
                        <a:pt x="0" y="22"/>
                      </a:lnTo>
                      <a:lnTo>
                        <a:pt x="0" y="28"/>
                      </a:lnTo>
                      <a:lnTo>
                        <a:pt x="0" y="28"/>
                      </a:lnTo>
                      <a:lnTo>
                        <a:pt x="0" y="30"/>
                      </a:lnTo>
                      <a:lnTo>
                        <a:pt x="0" y="30"/>
                      </a:lnTo>
                      <a:lnTo>
                        <a:pt x="2" y="30"/>
                      </a:lnTo>
                      <a:lnTo>
                        <a:pt x="2" y="30"/>
                      </a:lnTo>
                      <a:lnTo>
                        <a:pt x="6" y="28"/>
                      </a:lnTo>
                      <a:lnTo>
                        <a:pt x="22" y="20"/>
                      </a:lnTo>
                      <a:lnTo>
                        <a:pt x="22" y="86"/>
                      </a:lnTo>
                      <a:lnTo>
                        <a:pt x="2" y="86"/>
                      </a:lnTo>
                      <a:lnTo>
                        <a:pt x="2" y="86"/>
                      </a:lnTo>
                      <a:lnTo>
                        <a:pt x="2" y="86"/>
                      </a:lnTo>
                      <a:lnTo>
                        <a:pt x="2" y="86"/>
                      </a:lnTo>
                      <a:lnTo>
                        <a:pt x="0" y="88"/>
                      </a:lnTo>
                      <a:lnTo>
                        <a:pt x="0" y="88"/>
                      </a:lnTo>
                      <a:lnTo>
                        <a:pt x="0" y="90"/>
                      </a:lnTo>
                      <a:lnTo>
                        <a:pt x="0" y="90"/>
                      </a:lnTo>
                      <a:lnTo>
                        <a:pt x="0" y="94"/>
                      </a:lnTo>
                      <a:lnTo>
                        <a:pt x="0" y="94"/>
                      </a:lnTo>
                      <a:lnTo>
                        <a:pt x="0" y="98"/>
                      </a:lnTo>
                      <a:lnTo>
                        <a:pt x="0" y="98"/>
                      </a:lnTo>
                      <a:lnTo>
                        <a:pt x="0" y="100"/>
                      </a:lnTo>
                      <a:lnTo>
                        <a:pt x="0" y="100"/>
                      </a:lnTo>
                      <a:lnTo>
                        <a:pt x="2" y="102"/>
                      </a:lnTo>
                      <a:lnTo>
                        <a:pt x="2" y="102"/>
                      </a:lnTo>
                      <a:lnTo>
                        <a:pt x="2" y="102"/>
                      </a:lnTo>
                      <a:lnTo>
                        <a:pt x="58" y="102"/>
                      </a:lnTo>
                      <a:lnTo>
                        <a:pt x="58" y="102"/>
                      </a:lnTo>
                      <a:lnTo>
                        <a:pt x="60" y="102"/>
                      </a:lnTo>
                      <a:lnTo>
                        <a:pt x="60" y="102"/>
                      </a:lnTo>
                      <a:lnTo>
                        <a:pt x="60" y="100"/>
                      </a:lnTo>
                      <a:lnTo>
                        <a:pt x="60" y="100"/>
                      </a:lnTo>
                      <a:lnTo>
                        <a:pt x="62" y="98"/>
                      </a:lnTo>
                      <a:lnTo>
                        <a:pt x="62" y="98"/>
                      </a:lnTo>
                      <a:lnTo>
                        <a:pt x="62" y="94"/>
                      </a:lnTo>
                      <a:lnTo>
                        <a:pt x="62" y="94"/>
                      </a:lnTo>
                      <a:lnTo>
                        <a:pt x="62" y="90"/>
                      </a:lnTo>
                      <a:lnTo>
                        <a:pt x="62"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2" name="Freeform 108"/>
                <p:cNvSpPr>
                  <a:spLocks noEditPoints="1"/>
                </p:cNvSpPr>
                <p:nvPr/>
              </p:nvSpPr>
              <p:spPr bwMode="auto">
                <a:xfrm>
                  <a:off x="1475" y="1751"/>
                  <a:ext cx="72" cy="106"/>
                </a:xfrm>
                <a:custGeom>
                  <a:avLst/>
                  <a:gdLst>
                    <a:gd name="T0" fmla="*/ 70 w 72"/>
                    <a:gd name="T1" fmla="*/ 30 h 106"/>
                    <a:gd name="T2" fmla="*/ 64 w 72"/>
                    <a:gd name="T3" fmla="*/ 14 h 106"/>
                    <a:gd name="T4" fmla="*/ 60 w 72"/>
                    <a:gd name="T5" fmla="*/ 8 h 106"/>
                    <a:gd name="T6" fmla="*/ 54 w 72"/>
                    <a:gd name="T7" fmla="*/ 4 h 106"/>
                    <a:gd name="T8" fmla="*/ 36 w 72"/>
                    <a:gd name="T9" fmla="*/ 0 h 106"/>
                    <a:gd name="T10" fmla="*/ 28 w 72"/>
                    <a:gd name="T11" fmla="*/ 2 h 106"/>
                    <a:gd name="T12" fmla="*/ 20 w 72"/>
                    <a:gd name="T13" fmla="*/ 4 h 106"/>
                    <a:gd name="T14" fmla="*/ 8 w 72"/>
                    <a:gd name="T15" fmla="*/ 14 h 106"/>
                    <a:gd name="T16" fmla="*/ 4 w 72"/>
                    <a:gd name="T17" fmla="*/ 22 h 106"/>
                    <a:gd name="T18" fmla="*/ 2 w 72"/>
                    <a:gd name="T19" fmla="*/ 32 h 106"/>
                    <a:gd name="T20" fmla="*/ 0 w 72"/>
                    <a:gd name="T21" fmla="*/ 54 h 106"/>
                    <a:gd name="T22" fmla="*/ 2 w 72"/>
                    <a:gd name="T23" fmla="*/ 76 h 106"/>
                    <a:gd name="T24" fmla="*/ 6 w 72"/>
                    <a:gd name="T25" fmla="*/ 92 h 106"/>
                    <a:gd name="T26" fmla="*/ 12 w 72"/>
                    <a:gd name="T27" fmla="*/ 98 h 106"/>
                    <a:gd name="T28" fmla="*/ 18 w 72"/>
                    <a:gd name="T29" fmla="*/ 102 h 106"/>
                    <a:gd name="T30" fmla="*/ 34 w 72"/>
                    <a:gd name="T31" fmla="*/ 106 h 106"/>
                    <a:gd name="T32" fmla="*/ 44 w 72"/>
                    <a:gd name="T33" fmla="*/ 104 h 106"/>
                    <a:gd name="T34" fmla="*/ 52 w 72"/>
                    <a:gd name="T35" fmla="*/ 102 h 106"/>
                    <a:gd name="T36" fmla="*/ 64 w 72"/>
                    <a:gd name="T37" fmla="*/ 92 h 106"/>
                    <a:gd name="T38" fmla="*/ 68 w 72"/>
                    <a:gd name="T39" fmla="*/ 84 h 106"/>
                    <a:gd name="T40" fmla="*/ 70 w 72"/>
                    <a:gd name="T41" fmla="*/ 74 h 106"/>
                    <a:gd name="T42" fmla="*/ 72 w 72"/>
                    <a:gd name="T43" fmla="*/ 52 h 106"/>
                    <a:gd name="T44" fmla="*/ 70 w 72"/>
                    <a:gd name="T45" fmla="*/ 30 h 106"/>
                    <a:gd name="T46" fmla="*/ 50 w 72"/>
                    <a:gd name="T47" fmla="*/ 64 h 106"/>
                    <a:gd name="T48" fmla="*/ 50 w 72"/>
                    <a:gd name="T49" fmla="*/ 74 h 106"/>
                    <a:gd name="T50" fmla="*/ 48 w 72"/>
                    <a:gd name="T51" fmla="*/ 80 h 106"/>
                    <a:gd name="T52" fmla="*/ 44 w 72"/>
                    <a:gd name="T53" fmla="*/ 86 h 106"/>
                    <a:gd name="T54" fmla="*/ 40 w 72"/>
                    <a:gd name="T55" fmla="*/ 88 h 106"/>
                    <a:gd name="T56" fmla="*/ 36 w 72"/>
                    <a:gd name="T57" fmla="*/ 88 h 106"/>
                    <a:gd name="T58" fmla="*/ 28 w 72"/>
                    <a:gd name="T59" fmla="*/ 88 h 106"/>
                    <a:gd name="T60" fmla="*/ 24 w 72"/>
                    <a:gd name="T61" fmla="*/ 82 h 106"/>
                    <a:gd name="T62" fmla="*/ 22 w 72"/>
                    <a:gd name="T63" fmla="*/ 70 h 106"/>
                    <a:gd name="T64" fmla="*/ 20 w 72"/>
                    <a:gd name="T65" fmla="*/ 52 h 106"/>
                    <a:gd name="T66" fmla="*/ 20 w 72"/>
                    <a:gd name="T67" fmla="*/ 36 h 106"/>
                    <a:gd name="T68" fmla="*/ 24 w 72"/>
                    <a:gd name="T69" fmla="*/ 26 h 106"/>
                    <a:gd name="T70" fmla="*/ 28 w 72"/>
                    <a:gd name="T71" fmla="*/ 20 h 106"/>
                    <a:gd name="T72" fmla="*/ 36 w 72"/>
                    <a:gd name="T73" fmla="*/ 16 h 106"/>
                    <a:gd name="T74" fmla="*/ 40 w 72"/>
                    <a:gd name="T75" fmla="*/ 18 h 106"/>
                    <a:gd name="T76" fmla="*/ 44 w 72"/>
                    <a:gd name="T77" fmla="*/ 20 h 106"/>
                    <a:gd name="T78" fmla="*/ 48 w 72"/>
                    <a:gd name="T79" fmla="*/ 24 h 106"/>
                    <a:gd name="T80" fmla="*/ 50 w 72"/>
                    <a:gd name="T81" fmla="*/ 32 h 106"/>
                    <a:gd name="T82" fmla="*/ 50 w 72"/>
                    <a:gd name="T83" fmla="*/ 40 h 106"/>
                    <a:gd name="T84" fmla="*/ 52 w 72"/>
                    <a:gd name="T85" fmla="*/ 54 h 106"/>
                    <a:gd name="T86" fmla="*/ 50 w 72"/>
                    <a:gd name="T87"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106">
                      <a:moveTo>
                        <a:pt x="70" y="30"/>
                      </a:moveTo>
                      <a:lnTo>
                        <a:pt x="70" y="30"/>
                      </a:lnTo>
                      <a:lnTo>
                        <a:pt x="68" y="22"/>
                      </a:lnTo>
                      <a:lnTo>
                        <a:pt x="64" y="14"/>
                      </a:lnTo>
                      <a:lnTo>
                        <a:pt x="64" y="14"/>
                      </a:lnTo>
                      <a:lnTo>
                        <a:pt x="60" y="8"/>
                      </a:lnTo>
                      <a:lnTo>
                        <a:pt x="54" y="4"/>
                      </a:lnTo>
                      <a:lnTo>
                        <a:pt x="54" y="4"/>
                      </a:lnTo>
                      <a:lnTo>
                        <a:pt x="46" y="2"/>
                      </a:lnTo>
                      <a:lnTo>
                        <a:pt x="36" y="0"/>
                      </a:lnTo>
                      <a:lnTo>
                        <a:pt x="36" y="0"/>
                      </a:lnTo>
                      <a:lnTo>
                        <a:pt x="28" y="2"/>
                      </a:lnTo>
                      <a:lnTo>
                        <a:pt x="20" y="4"/>
                      </a:lnTo>
                      <a:lnTo>
                        <a:pt x="20" y="4"/>
                      </a:lnTo>
                      <a:lnTo>
                        <a:pt x="12" y="8"/>
                      </a:lnTo>
                      <a:lnTo>
                        <a:pt x="8" y="14"/>
                      </a:lnTo>
                      <a:lnTo>
                        <a:pt x="8" y="14"/>
                      </a:lnTo>
                      <a:lnTo>
                        <a:pt x="4" y="22"/>
                      </a:lnTo>
                      <a:lnTo>
                        <a:pt x="2" y="32"/>
                      </a:lnTo>
                      <a:lnTo>
                        <a:pt x="2" y="32"/>
                      </a:lnTo>
                      <a:lnTo>
                        <a:pt x="0" y="54"/>
                      </a:lnTo>
                      <a:lnTo>
                        <a:pt x="0" y="54"/>
                      </a:lnTo>
                      <a:lnTo>
                        <a:pt x="2" y="76"/>
                      </a:lnTo>
                      <a:lnTo>
                        <a:pt x="2" y="76"/>
                      </a:lnTo>
                      <a:lnTo>
                        <a:pt x="4" y="84"/>
                      </a:lnTo>
                      <a:lnTo>
                        <a:pt x="6" y="92"/>
                      </a:lnTo>
                      <a:lnTo>
                        <a:pt x="6" y="92"/>
                      </a:lnTo>
                      <a:lnTo>
                        <a:pt x="12" y="98"/>
                      </a:lnTo>
                      <a:lnTo>
                        <a:pt x="18" y="102"/>
                      </a:lnTo>
                      <a:lnTo>
                        <a:pt x="18" y="102"/>
                      </a:lnTo>
                      <a:lnTo>
                        <a:pt x="26" y="104"/>
                      </a:lnTo>
                      <a:lnTo>
                        <a:pt x="34" y="106"/>
                      </a:lnTo>
                      <a:lnTo>
                        <a:pt x="34" y="106"/>
                      </a:lnTo>
                      <a:lnTo>
                        <a:pt x="44" y="104"/>
                      </a:lnTo>
                      <a:lnTo>
                        <a:pt x="52" y="102"/>
                      </a:lnTo>
                      <a:lnTo>
                        <a:pt x="52" y="102"/>
                      </a:lnTo>
                      <a:lnTo>
                        <a:pt x="58" y="98"/>
                      </a:lnTo>
                      <a:lnTo>
                        <a:pt x="64" y="92"/>
                      </a:lnTo>
                      <a:lnTo>
                        <a:pt x="64" y="92"/>
                      </a:lnTo>
                      <a:lnTo>
                        <a:pt x="68" y="84"/>
                      </a:lnTo>
                      <a:lnTo>
                        <a:pt x="70" y="74"/>
                      </a:lnTo>
                      <a:lnTo>
                        <a:pt x="70" y="74"/>
                      </a:lnTo>
                      <a:lnTo>
                        <a:pt x="72" y="52"/>
                      </a:lnTo>
                      <a:lnTo>
                        <a:pt x="72" y="52"/>
                      </a:lnTo>
                      <a:lnTo>
                        <a:pt x="70" y="30"/>
                      </a:lnTo>
                      <a:lnTo>
                        <a:pt x="70" y="30"/>
                      </a:lnTo>
                      <a:close/>
                      <a:moveTo>
                        <a:pt x="50" y="64"/>
                      </a:moveTo>
                      <a:lnTo>
                        <a:pt x="50" y="64"/>
                      </a:lnTo>
                      <a:lnTo>
                        <a:pt x="50" y="74"/>
                      </a:lnTo>
                      <a:lnTo>
                        <a:pt x="50" y="74"/>
                      </a:lnTo>
                      <a:lnTo>
                        <a:pt x="48" y="80"/>
                      </a:lnTo>
                      <a:lnTo>
                        <a:pt x="48" y="80"/>
                      </a:lnTo>
                      <a:lnTo>
                        <a:pt x="44" y="86"/>
                      </a:lnTo>
                      <a:lnTo>
                        <a:pt x="44" y="86"/>
                      </a:lnTo>
                      <a:lnTo>
                        <a:pt x="40" y="88"/>
                      </a:lnTo>
                      <a:lnTo>
                        <a:pt x="40" y="88"/>
                      </a:lnTo>
                      <a:lnTo>
                        <a:pt x="36" y="88"/>
                      </a:lnTo>
                      <a:lnTo>
                        <a:pt x="36" y="88"/>
                      </a:lnTo>
                      <a:lnTo>
                        <a:pt x="28" y="88"/>
                      </a:lnTo>
                      <a:lnTo>
                        <a:pt x="28" y="88"/>
                      </a:lnTo>
                      <a:lnTo>
                        <a:pt x="24" y="82"/>
                      </a:lnTo>
                      <a:lnTo>
                        <a:pt x="24" y="82"/>
                      </a:lnTo>
                      <a:lnTo>
                        <a:pt x="22" y="70"/>
                      </a:lnTo>
                      <a:lnTo>
                        <a:pt x="22" y="70"/>
                      </a:lnTo>
                      <a:lnTo>
                        <a:pt x="20" y="52"/>
                      </a:lnTo>
                      <a:lnTo>
                        <a:pt x="20" y="52"/>
                      </a:lnTo>
                      <a:lnTo>
                        <a:pt x="20" y="36"/>
                      </a:lnTo>
                      <a:lnTo>
                        <a:pt x="20" y="36"/>
                      </a:lnTo>
                      <a:lnTo>
                        <a:pt x="24" y="26"/>
                      </a:lnTo>
                      <a:lnTo>
                        <a:pt x="24" y="26"/>
                      </a:lnTo>
                      <a:lnTo>
                        <a:pt x="28" y="20"/>
                      </a:lnTo>
                      <a:lnTo>
                        <a:pt x="28" y="20"/>
                      </a:lnTo>
                      <a:lnTo>
                        <a:pt x="32" y="18"/>
                      </a:lnTo>
                      <a:lnTo>
                        <a:pt x="36" y="16"/>
                      </a:lnTo>
                      <a:lnTo>
                        <a:pt x="36" y="16"/>
                      </a:lnTo>
                      <a:lnTo>
                        <a:pt x="40" y="18"/>
                      </a:lnTo>
                      <a:lnTo>
                        <a:pt x="40" y="18"/>
                      </a:lnTo>
                      <a:lnTo>
                        <a:pt x="44" y="20"/>
                      </a:lnTo>
                      <a:lnTo>
                        <a:pt x="44" y="20"/>
                      </a:lnTo>
                      <a:lnTo>
                        <a:pt x="48" y="24"/>
                      </a:lnTo>
                      <a:lnTo>
                        <a:pt x="48" y="24"/>
                      </a:lnTo>
                      <a:lnTo>
                        <a:pt x="50" y="32"/>
                      </a:lnTo>
                      <a:lnTo>
                        <a:pt x="50" y="32"/>
                      </a:lnTo>
                      <a:lnTo>
                        <a:pt x="50" y="40"/>
                      </a:lnTo>
                      <a:lnTo>
                        <a:pt x="50" y="40"/>
                      </a:lnTo>
                      <a:lnTo>
                        <a:pt x="52" y="54"/>
                      </a:lnTo>
                      <a:lnTo>
                        <a:pt x="52" y="54"/>
                      </a:lnTo>
                      <a:lnTo>
                        <a:pt x="50" y="64"/>
                      </a:lnTo>
                      <a:lnTo>
                        <a:pt x="5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3" name="Freeform 109"/>
                <p:cNvSpPr>
                  <a:spLocks noEditPoints="1"/>
                </p:cNvSpPr>
                <p:nvPr/>
              </p:nvSpPr>
              <p:spPr bwMode="auto">
                <a:xfrm>
                  <a:off x="1555" y="1751"/>
                  <a:ext cx="72" cy="106"/>
                </a:xfrm>
                <a:custGeom>
                  <a:avLst/>
                  <a:gdLst>
                    <a:gd name="T0" fmla="*/ 72 w 72"/>
                    <a:gd name="T1" fmla="*/ 30 h 106"/>
                    <a:gd name="T2" fmla="*/ 66 w 72"/>
                    <a:gd name="T3" fmla="*/ 14 h 106"/>
                    <a:gd name="T4" fmla="*/ 62 w 72"/>
                    <a:gd name="T5" fmla="*/ 8 h 106"/>
                    <a:gd name="T6" fmla="*/ 56 w 72"/>
                    <a:gd name="T7" fmla="*/ 4 h 106"/>
                    <a:gd name="T8" fmla="*/ 38 w 72"/>
                    <a:gd name="T9" fmla="*/ 0 h 106"/>
                    <a:gd name="T10" fmla="*/ 28 w 72"/>
                    <a:gd name="T11" fmla="*/ 2 h 106"/>
                    <a:gd name="T12" fmla="*/ 20 w 72"/>
                    <a:gd name="T13" fmla="*/ 4 h 106"/>
                    <a:gd name="T14" fmla="*/ 10 w 72"/>
                    <a:gd name="T15" fmla="*/ 14 h 106"/>
                    <a:gd name="T16" fmla="*/ 6 w 72"/>
                    <a:gd name="T17" fmla="*/ 22 h 106"/>
                    <a:gd name="T18" fmla="*/ 2 w 72"/>
                    <a:gd name="T19" fmla="*/ 32 h 106"/>
                    <a:gd name="T20" fmla="*/ 0 w 72"/>
                    <a:gd name="T21" fmla="*/ 54 h 106"/>
                    <a:gd name="T22" fmla="*/ 2 w 72"/>
                    <a:gd name="T23" fmla="*/ 76 h 106"/>
                    <a:gd name="T24" fmla="*/ 8 w 72"/>
                    <a:gd name="T25" fmla="*/ 92 h 106"/>
                    <a:gd name="T26" fmla="*/ 12 w 72"/>
                    <a:gd name="T27" fmla="*/ 98 h 106"/>
                    <a:gd name="T28" fmla="*/ 18 w 72"/>
                    <a:gd name="T29" fmla="*/ 102 h 106"/>
                    <a:gd name="T30" fmla="*/ 36 w 72"/>
                    <a:gd name="T31" fmla="*/ 106 h 106"/>
                    <a:gd name="T32" fmla="*/ 46 w 72"/>
                    <a:gd name="T33" fmla="*/ 104 h 106"/>
                    <a:gd name="T34" fmla="*/ 54 w 72"/>
                    <a:gd name="T35" fmla="*/ 102 h 106"/>
                    <a:gd name="T36" fmla="*/ 64 w 72"/>
                    <a:gd name="T37" fmla="*/ 92 h 106"/>
                    <a:gd name="T38" fmla="*/ 68 w 72"/>
                    <a:gd name="T39" fmla="*/ 84 h 106"/>
                    <a:gd name="T40" fmla="*/ 72 w 72"/>
                    <a:gd name="T41" fmla="*/ 74 h 106"/>
                    <a:gd name="T42" fmla="*/ 72 w 72"/>
                    <a:gd name="T43" fmla="*/ 52 h 106"/>
                    <a:gd name="T44" fmla="*/ 72 w 72"/>
                    <a:gd name="T45" fmla="*/ 30 h 106"/>
                    <a:gd name="T46" fmla="*/ 52 w 72"/>
                    <a:gd name="T47" fmla="*/ 64 h 106"/>
                    <a:gd name="T48" fmla="*/ 50 w 72"/>
                    <a:gd name="T49" fmla="*/ 74 h 106"/>
                    <a:gd name="T50" fmla="*/ 50 w 72"/>
                    <a:gd name="T51" fmla="*/ 80 h 106"/>
                    <a:gd name="T52" fmla="*/ 46 w 72"/>
                    <a:gd name="T53" fmla="*/ 86 h 106"/>
                    <a:gd name="T54" fmla="*/ 42 w 72"/>
                    <a:gd name="T55" fmla="*/ 88 h 106"/>
                    <a:gd name="T56" fmla="*/ 36 w 72"/>
                    <a:gd name="T57" fmla="*/ 88 h 106"/>
                    <a:gd name="T58" fmla="*/ 30 w 72"/>
                    <a:gd name="T59" fmla="*/ 88 h 106"/>
                    <a:gd name="T60" fmla="*/ 24 w 72"/>
                    <a:gd name="T61" fmla="*/ 82 h 106"/>
                    <a:gd name="T62" fmla="*/ 22 w 72"/>
                    <a:gd name="T63" fmla="*/ 70 h 106"/>
                    <a:gd name="T64" fmla="*/ 22 w 72"/>
                    <a:gd name="T65" fmla="*/ 52 h 106"/>
                    <a:gd name="T66" fmla="*/ 22 w 72"/>
                    <a:gd name="T67" fmla="*/ 36 h 106"/>
                    <a:gd name="T68" fmla="*/ 24 w 72"/>
                    <a:gd name="T69" fmla="*/ 26 h 106"/>
                    <a:gd name="T70" fmla="*/ 30 w 72"/>
                    <a:gd name="T71" fmla="*/ 20 h 106"/>
                    <a:gd name="T72" fmla="*/ 36 w 72"/>
                    <a:gd name="T73" fmla="*/ 16 h 106"/>
                    <a:gd name="T74" fmla="*/ 42 w 72"/>
                    <a:gd name="T75" fmla="*/ 18 h 106"/>
                    <a:gd name="T76" fmla="*/ 46 w 72"/>
                    <a:gd name="T77" fmla="*/ 20 h 106"/>
                    <a:gd name="T78" fmla="*/ 48 w 72"/>
                    <a:gd name="T79" fmla="*/ 24 h 106"/>
                    <a:gd name="T80" fmla="*/ 50 w 72"/>
                    <a:gd name="T81" fmla="*/ 32 h 106"/>
                    <a:gd name="T82" fmla="*/ 52 w 72"/>
                    <a:gd name="T83" fmla="*/ 40 h 106"/>
                    <a:gd name="T84" fmla="*/ 52 w 72"/>
                    <a:gd name="T85" fmla="*/ 54 h 106"/>
                    <a:gd name="T86" fmla="*/ 52 w 72"/>
                    <a:gd name="T87"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106">
                      <a:moveTo>
                        <a:pt x="72" y="30"/>
                      </a:moveTo>
                      <a:lnTo>
                        <a:pt x="72" y="30"/>
                      </a:lnTo>
                      <a:lnTo>
                        <a:pt x="70" y="22"/>
                      </a:lnTo>
                      <a:lnTo>
                        <a:pt x="66" y="14"/>
                      </a:lnTo>
                      <a:lnTo>
                        <a:pt x="66" y="14"/>
                      </a:lnTo>
                      <a:lnTo>
                        <a:pt x="62" y="8"/>
                      </a:lnTo>
                      <a:lnTo>
                        <a:pt x="56" y="4"/>
                      </a:lnTo>
                      <a:lnTo>
                        <a:pt x="56" y="4"/>
                      </a:lnTo>
                      <a:lnTo>
                        <a:pt x="48" y="2"/>
                      </a:lnTo>
                      <a:lnTo>
                        <a:pt x="38" y="0"/>
                      </a:lnTo>
                      <a:lnTo>
                        <a:pt x="38" y="0"/>
                      </a:lnTo>
                      <a:lnTo>
                        <a:pt x="28" y="2"/>
                      </a:lnTo>
                      <a:lnTo>
                        <a:pt x="20" y="4"/>
                      </a:lnTo>
                      <a:lnTo>
                        <a:pt x="20" y="4"/>
                      </a:lnTo>
                      <a:lnTo>
                        <a:pt x="14" y="8"/>
                      </a:lnTo>
                      <a:lnTo>
                        <a:pt x="10" y="14"/>
                      </a:lnTo>
                      <a:lnTo>
                        <a:pt x="10" y="14"/>
                      </a:lnTo>
                      <a:lnTo>
                        <a:pt x="6" y="22"/>
                      </a:lnTo>
                      <a:lnTo>
                        <a:pt x="2" y="32"/>
                      </a:lnTo>
                      <a:lnTo>
                        <a:pt x="2" y="32"/>
                      </a:lnTo>
                      <a:lnTo>
                        <a:pt x="0" y="54"/>
                      </a:lnTo>
                      <a:lnTo>
                        <a:pt x="0" y="54"/>
                      </a:lnTo>
                      <a:lnTo>
                        <a:pt x="2" y="76"/>
                      </a:lnTo>
                      <a:lnTo>
                        <a:pt x="2" y="76"/>
                      </a:lnTo>
                      <a:lnTo>
                        <a:pt x="4" y="84"/>
                      </a:lnTo>
                      <a:lnTo>
                        <a:pt x="8" y="92"/>
                      </a:lnTo>
                      <a:lnTo>
                        <a:pt x="8" y="92"/>
                      </a:lnTo>
                      <a:lnTo>
                        <a:pt x="12" y="98"/>
                      </a:lnTo>
                      <a:lnTo>
                        <a:pt x="18" y="102"/>
                      </a:lnTo>
                      <a:lnTo>
                        <a:pt x="18" y="102"/>
                      </a:lnTo>
                      <a:lnTo>
                        <a:pt x="26" y="104"/>
                      </a:lnTo>
                      <a:lnTo>
                        <a:pt x="36" y="106"/>
                      </a:lnTo>
                      <a:lnTo>
                        <a:pt x="36" y="106"/>
                      </a:lnTo>
                      <a:lnTo>
                        <a:pt x="46" y="104"/>
                      </a:lnTo>
                      <a:lnTo>
                        <a:pt x="54" y="102"/>
                      </a:lnTo>
                      <a:lnTo>
                        <a:pt x="54" y="102"/>
                      </a:lnTo>
                      <a:lnTo>
                        <a:pt x="60" y="98"/>
                      </a:lnTo>
                      <a:lnTo>
                        <a:pt x="64" y="92"/>
                      </a:lnTo>
                      <a:lnTo>
                        <a:pt x="64" y="92"/>
                      </a:lnTo>
                      <a:lnTo>
                        <a:pt x="68" y="84"/>
                      </a:lnTo>
                      <a:lnTo>
                        <a:pt x="72" y="74"/>
                      </a:lnTo>
                      <a:lnTo>
                        <a:pt x="72" y="74"/>
                      </a:lnTo>
                      <a:lnTo>
                        <a:pt x="72" y="52"/>
                      </a:lnTo>
                      <a:lnTo>
                        <a:pt x="72" y="52"/>
                      </a:lnTo>
                      <a:lnTo>
                        <a:pt x="72" y="30"/>
                      </a:lnTo>
                      <a:lnTo>
                        <a:pt x="72" y="30"/>
                      </a:lnTo>
                      <a:close/>
                      <a:moveTo>
                        <a:pt x="52" y="64"/>
                      </a:moveTo>
                      <a:lnTo>
                        <a:pt x="52" y="64"/>
                      </a:lnTo>
                      <a:lnTo>
                        <a:pt x="50" y="74"/>
                      </a:lnTo>
                      <a:lnTo>
                        <a:pt x="50" y="74"/>
                      </a:lnTo>
                      <a:lnTo>
                        <a:pt x="50" y="80"/>
                      </a:lnTo>
                      <a:lnTo>
                        <a:pt x="50" y="80"/>
                      </a:lnTo>
                      <a:lnTo>
                        <a:pt x="46" y="86"/>
                      </a:lnTo>
                      <a:lnTo>
                        <a:pt x="46" y="86"/>
                      </a:lnTo>
                      <a:lnTo>
                        <a:pt x="42" y="88"/>
                      </a:lnTo>
                      <a:lnTo>
                        <a:pt x="42" y="88"/>
                      </a:lnTo>
                      <a:lnTo>
                        <a:pt x="36" y="88"/>
                      </a:lnTo>
                      <a:lnTo>
                        <a:pt x="36" y="88"/>
                      </a:lnTo>
                      <a:lnTo>
                        <a:pt x="30" y="88"/>
                      </a:lnTo>
                      <a:lnTo>
                        <a:pt x="30" y="88"/>
                      </a:lnTo>
                      <a:lnTo>
                        <a:pt x="24" y="82"/>
                      </a:lnTo>
                      <a:lnTo>
                        <a:pt x="24" y="82"/>
                      </a:lnTo>
                      <a:lnTo>
                        <a:pt x="22" y="70"/>
                      </a:lnTo>
                      <a:lnTo>
                        <a:pt x="22" y="70"/>
                      </a:lnTo>
                      <a:lnTo>
                        <a:pt x="22" y="52"/>
                      </a:lnTo>
                      <a:lnTo>
                        <a:pt x="22" y="52"/>
                      </a:lnTo>
                      <a:lnTo>
                        <a:pt x="22" y="36"/>
                      </a:lnTo>
                      <a:lnTo>
                        <a:pt x="22" y="36"/>
                      </a:lnTo>
                      <a:lnTo>
                        <a:pt x="24" y="26"/>
                      </a:lnTo>
                      <a:lnTo>
                        <a:pt x="24" y="26"/>
                      </a:lnTo>
                      <a:lnTo>
                        <a:pt x="30" y="20"/>
                      </a:lnTo>
                      <a:lnTo>
                        <a:pt x="30" y="20"/>
                      </a:lnTo>
                      <a:lnTo>
                        <a:pt x="32" y="18"/>
                      </a:lnTo>
                      <a:lnTo>
                        <a:pt x="36" y="16"/>
                      </a:lnTo>
                      <a:lnTo>
                        <a:pt x="36" y="16"/>
                      </a:lnTo>
                      <a:lnTo>
                        <a:pt x="42" y="18"/>
                      </a:lnTo>
                      <a:lnTo>
                        <a:pt x="42" y="18"/>
                      </a:lnTo>
                      <a:lnTo>
                        <a:pt x="46" y="20"/>
                      </a:lnTo>
                      <a:lnTo>
                        <a:pt x="46" y="20"/>
                      </a:lnTo>
                      <a:lnTo>
                        <a:pt x="48" y="24"/>
                      </a:lnTo>
                      <a:lnTo>
                        <a:pt x="48" y="24"/>
                      </a:lnTo>
                      <a:lnTo>
                        <a:pt x="50" y="32"/>
                      </a:lnTo>
                      <a:lnTo>
                        <a:pt x="50" y="32"/>
                      </a:lnTo>
                      <a:lnTo>
                        <a:pt x="52" y="40"/>
                      </a:lnTo>
                      <a:lnTo>
                        <a:pt x="52" y="40"/>
                      </a:lnTo>
                      <a:lnTo>
                        <a:pt x="52" y="54"/>
                      </a:lnTo>
                      <a:lnTo>
                        <a:pt x="52" y="54"/>
                      </a:lnTo>
                      <a:lnTo>
                        <a:pt x="52" y="64"/>
                      </a:lnTo>
                      <a:lnTo>
                        <a:pt x="5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4" name="Line 110"/>
                <p:cNvSpPr>
                  <a:spLocks noChangeShapeType="1"/>
                </p:cNvSpPr>
                <p:nvPr/>
              </p:nvSpPr>
              <p:spPr bwMode="auto">
                <a:xfrm flipH="1">
                  <a:off x="1679" y="3031"/>
                  <a:ext cx="54"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5" name="Freeform 111"/>
                <p:cNvSpPr>
                  <a:spLocks noEditPoints="1"/>
                </p:cNvSpPr>
                <p:nvPr/>
              </p:nvSpPr>
              <p:spPr bwMode="auto">
                <a:xfrm>
                  <a:off x="1489" y="2977"/>
                  <a:ext cx="72" cy="104"/>
                </a:xfrm>
                <a:custGeom>
                  <a:avLst/>
                  <a:gdLst>
                    <a:gd name="T0" fmla="*/ 66 w 72"/>
                    <a:gd name="T1" fmla="*/ 60 h 104"/>
                    <a:gd name="T2" fmla="*/ 60 w 72"/>
                    <a:gd name="T3" fmla="*/ 54 h 104"/>
                    <a:gd name="T4" fmla="*/ 60 w 72"/>
                    <a:gd name="T5" fmla="*/ 44 h 104"/>
                    <a:gd name="T6" fmla="*/ 64 w 72"/>
                    <a:gd name="T7" fmla="*/ 38 h 104"/>
                    <a:gd name="T8" fmla="*/ 70 w 72"/>
                    <a:gd name="T9" fmla="*/ 24 h 104"/>
                    <a:gd name="T10" fmla="*/ 68 w 72"/>
                    <a:gd name="T11" fmla="*/ 14 h 104"/>
                    <a:gd name="T12" fmla="*/ 52 w 72"/>
                    <a:gd name="T13" fmla="*/ 2 h 104"/>
                    <a:gd name="T14" fmla="*/ 38 w 72"/>
                    <a:gd name="T15" fmla="*/ 0 h 104"/>
                    <a:gd name="T16" fmla="*/ 16 w 72"/>
                    <a:gd name="T17" fmla="*/ 4 h 104"/>
                    <a:gd name="T18" fmla="*/ 8 w 72"/>
                    <a:gd name="T19" fmla="*/ 12 h 104"/>
                    <a:gd name="T20" fmla="*/ 4 w 72"/>
                    <a:gd name="T21" fmla="*/ 28 h 104"/>
                    <a:gd name="T22" fmla="*/ 4 w 72"/>
                    <a:gd name="T23" fmla="*/ 34 h 104"/>
                    <a:gd name="T24" fmla="*/ 14 w 72"/>
                    <a:gd name="T25" fmla="*/ 48 h 104"/>
                    <a:gd name="T26" fmla="*/ 20 w 72"/>
                    <a:gd name="T27" fmla="*/ 52 h 104"/>
                    <a:gd name="T28" fmla="*/ 6 w 72"/>
                    <a:gd name="T29" fmla="*/ 64 h 104"/>
                    <a:gd name="T30" fmla="*/ 2 w 72"/>
                    <a:gd name="T31" fmla="*/ 70 h 104"/>
                    <a:gd name="T32" fmla="*/ 0 w 72"/>
                    <a:gd name="T33" fmla="*/ 84 h 104"/>
                    <a:gd name="T34" fmla="*/ 6 w 72"/>
                    <a:gd name="T35" fmla="*/ 94 h 104"/>
                    <a:gd name="T36" fmla="*/ 20 w 72"/>
                    <a:gd name="T37" fmla="*/ 102 h 104"/>
                    <a:gd name="T38" fmla="*/ 36 w 72"/>
                    <a:gd name="T39" fmla="*/ 104 h 104"/>
                    <a:gd name="T40" fmla="*/ 58 w 72"/>
                    <a:gd name="T41" fmla="*/ 100 h 104"/>
                    <a:gd name="T42" fmla="*/ 66 w 72"/>
                    <a:gd name="T43" fmla="*/ 92 h 104"/>
                    <a:gd name="T44" fmla="*/ 72 w 72"/>
                    <a:gd name="T45" fmla="*/ 82 h 104"/>
                    <a:gd name="T46" fmla="*/ 70 w 72"/>
                    <a:gd name="T47" fmla="*/ 68 h 104"/>
                    <a:gd name="T48" fmla="*/ 46 w 72"/>
                    <a:gd name="T49" fmla="*/ 36 h 104"/>
                    <a:gd name="T50" fmla="*/ 30 w 72"/>
                    <a:gd name="T51" fmla="*/ 38 h 104"/>
                    <a:gd name="T52" fmla="*/ 26 w 72"/>
                    <a:gd name="T53" fmla="*/ 34 h 104"/>
                    <a:gd name="T54" fmla="*/ 24 w 72"/>
                    <a:gd name="T55" fmla="*/ 26 h 104"/>
                    <a:gd name="T56" fmla="*/ 26 w 72"/>
                    <a:gd name="T57" fmla="*/ 18 h 104"/>
                    <a:gd name="T58" fmla="*/ 36 w 72"/>
                    <a:gd name="T59" fmla="*/ 14 h 104"/>
                    <a:gd name="T60" fmla="*/ 42 w 72"/>
                    <a:gd name="T61" fmla="*/ 16 h 104"/>
                    <a:gd name="T62" fmla="*/ 48 w 72"/>
                    <a:gd name="T63" fmla="*/ 22 h 104"/>
                    <a:gd name="T64" fmla="*/ 50 w 72"/>
                    <a:gd name="T65" fmla="*/ 26 h 104"/>
                    <a:gd name="T66" fmla="*/ 46 w 72"/>
                    <a:gd name="T67" fmla="*/ 36 h 104"/>
                    <a:gd name="T68" fmla="*/ 44 w 72"/>
                    <a:gd name="T69" fmla="*/ 88 h 104"/>
                    <a:gd name="T70" fmla="*/ 30 w 72"/>
                    <a:gd name="T71" fmla="*/ 88 h 104"/>
                    <a:gd name="T72" fmla="*/ 22 w 72"/>
                    <a:gd name="T73" fmla="*/ 82 h 104"/>
                    <a:gd name="T74" fmla="*/ 22 w 72"/>
                    <a:gd name="T75" fmla="*/ 72 h 104"/>
                    <a:gd name="T76" fmla="*/ 24 w 72"/>
                    <a:gd name="T77" fmla="*/ 68 h 104"/>
                    <a:gd name="T78" fmla="*/ 36 w 72"/>
                    <a:gd name="T79" fmla="*/ 60 h 104"/>
                    <a:gd name="T80" fmla="*/ 42 w 72"/>
                    <a:gd name="T81" fmla="*/ 64 h 104"/>
                    <a:gd name="T82" fmla="*/ 50 w 72"/>
                    <a:gd name="T83" fmla="*/ 72 h 104"/>
                    <a:gd name="T84" fmla="*/ 52 w 72"/>
                    <a:gd name="T85" fmla="*/ 78 h 104"/>
                    <a:gd name="T86" fmla="*/ 48 w 72"/>
                    <a:gd name="T87"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104">
                      <a:moveTo>
                        <a:pt x="70" y="68"/>
                      </a:moveTo>
                      <a:lnTo>
                        <a:pt x="70" y="68"/>
                      </a:lnTo>
                      <a:lnTo>
                        <a:pt x="66" y="60"/>
                      </a:lnTo>
                      <a:lnTo>
                        <a:pt x="66" y="60"/>
                      </a:lnTo>
                      <a:lnTo>
                        <a:pt x="60" y="54"/>
                      </a:lnTo>
                      <a:lnTo>
                        <a:pt x="60" y="54"/>
                      </a:lnTo>
                      <a:lnTo>
                        <a:pt x="52" y="50"/>
                      </a:lnTo>
                      <a:lnTo>
                        <a:pt x="52" y="50"/>
                      </a:lnTo>
                      <a:lnTo>
                        <a:pt x="60" y="44"/>
                      </a:lnTo>
                      <a:lnTo>
                        <a:pt x="60" y="44"/>
                      </a:lnTo>
                      <a:lnTo>
                        <a:pt x="64" y="38"/>
                      </a:lnTo>
                      <a:lnTo>
                        <a:pt x="64" y="38"/>
                      </a:lnTo>
                      <a:lnTo>
                        <a:pt x="68" y="32"/>
                      </a:lnTo>
                      <a:lnTo>
                        <a:pt x="68" y="32"/>
                      </a:lnTo>
                      <a:lnTo>
                        <a:pt x="70" y="24"/>
                      </a:lnTo>
                      <a:lnTo>
                        <a:pt x="70" y="24"/>
                      </a:lnTo>
                      <a:lnTo>
                        <a:pt x="68" y="14"/>
                      </a:lnTo>
                      <a:lnTo>
                        <a:pt x="68" y="14"/>
                      </a:lnTo>
                      <a:lnTo>
                        <a:pt x="62" y="6"/>
                      </a:lnTo>
                      <a:lnTo>
                        <a:pt x="62" y="6"/>
                      </a:lnTo>
                      <a:lnTo>
                        <a:pt x="52" y="2"/>
                      </a:lnTo>
                      <a:lnTo>
                        <a:pt x="52" y="2"/>
                      </a:lnTo>
                      <a:lnTo>
                        <a:pt x="38" y="0"/>
                      </a:lnTo>
                      <a:lnTo>
                        <a:pt x="38" y="0"/>
                      </a:lnTo>
                      <a:lnTo>
                        <a:pt x="22" y="2"/>
                      </a:lnTo>
                      <a:lnTo>
                        <a:pt x="22" y="2"/>
                      </a:lnTo>
                      <a:lnTo>
                        <a:pt x="16" y="4"/>
                      </a:lnTo>
                      <a:lnTo>
                        <a:pt x="12" y="8"/>
                      </a:lnTo>
                      <a:lnTo>
                        <a:pt x="12" y="8"/>
                      </a:lnTo>
                      <a:lnTo>
                        <a:pt x="8" y="12"/>
                      </a:lnTo>
                      <a:lnTo>
                        <a:pt x="6" y="16"/>
                      </a:lnTo>
                      <a:lnTo>
                        <a:pt x="6" y="16"/>
                      </a:lnTo>
                      <a:lnTo>
                        <a:pt x="4" y="28"/>
                      </a:lnTo>
                      <a:lnTo>
                        <a:pt x="4" y="28"/>
                      </a:lnTo>
                      <a:lnTo>
                        <a:pt x="4" y="34"/>
                      </a:lnTo>
                      <a:lnTo>
                        <a:pt x="4" y="34"/>
                      </a:lnTo>
                      <a:lnTo>
                        <a:pt x="8" y="42"/>
                      </a:lnTo>
                      <a:lnTo>
                        <a:pt x="8" y="42"/>
                      </a:lnTo>
                      <a:lnTo>
                        <a:pt x="14" y="48"/>
                      </a:lnTo>
                      <a:lnTo>
                        <a:pt x="14" y="48"/>
                      </a:lnTo>
                      <a:lnTo>
                        <a:pt x="20" y="52"/>
                      </a:lnTo>
                      <a:lnTo>
                        <a:pt x="20" y="52"/>
                      </a:lnTo>
                      <a:lnTo>
                        <a:pt x="12" y="58"/>
                      </a:lnTo>
                      <a:lnTo>
                        <a:pt x="12" y="58"/>
                      </a:lnTo>
                      <a:lnTo>
                        <a:pt x="6" y="64"/>
                      </a:lnTo>
                      <a:lnTo>
                        <a:pt x="6" y="64"/>
                      </a:lnTo>
                      <a:lnTo>
                        <a:pt x="2" y="70"/>
                      </a:lnTo>
                      <a:lnTo>
                        <a:pt x="2" y="70"/>
                      </a:lnTo>
                      <a:lnTo>
                        <a:pt x="0" y="78"/>
                      </a:lnTo>
                      <a:lnTo>
                        <a:pt x="0" y="78"/>
                      </a:lnTo>
                      <a:lnTo>
                        <a:pt x="0" y="84"/>
                      </a:lnTo>
                      <a:lnTo>
                        <a:pt x="2" y="90"/>
                      </a:lnTo>
                      <a:lnTo>
                        <a:pt x="2" y="90"/>
                      </a:lnTo>
                      <a:lnTo>
                        <a:pt x="6" y="94"/>
                      </a:lnTo>
                      <a:lnTo>
                        <a:pt x="10" y="98"/>
                      </a:lnTo>
                      <a:lnTo>
                        <a:pt x="10" y="98"/>
                      </a:lnTo>
                      <a:lnTo>
                        <a:pt x="20" y="102"/>
                      </a:lnTo>
                      <a:lnTo>
                        <a:pt x="20" y="102"/>
                      </a:lnTo>
                      <a:lnTo>
                        <a:pt x="36" y="104"/>
                      </a:lnTo>
                      <a:lnTo>
                        <a:pt x="36" y="104"/>
                      </a:lnTo>
                      <a:lnTo>
                        <a:pt x="50" y="102"/>
                      </a:lnTo>
                      <a:lnTo>
                        <a:pt x="50" y="102"/>
                      </a:lnTo>
                      <a:lnTo>
                        <a:pt x="58" y="100"/>
                      </a:lnTo>
                      <a:lnTo>
                        <a:pt x="62" y="98"/>
                      </a:lnTo>
                      <a:lnTo>
                        <a:pt x="62" y="98"/>
                      </a:lnTo>
                      <a:lnTo>
                        <a:pt x="66" y="92"/>
                      </a:lnTo>
                      <a:lnTo>
                        <a:pt x="70" y="88"/>
                      </a:lnTo>
                      <a:lnTo>
                        <a:pt x="70" y="88"/>
                      </a:lnTo>
                      <a:lnTo>
                        <a:pt x="72" y="82"/>
                      </a:lnTo>
                      <a:lnTo>
                        <a:pt x="72" y="76"/>
                      </a:lnTo>
                      <a:lnTo>
                        <a:pt x="72" y="76"/>
                      </a:lnTo>
                      <a:lnTo>
                        <a:pt x="70" y="68"/>
                      </a:lnTo>
                      <a:lnTo>
                        <a:pt x="70" y="68"/>
                      </a:lnTo>
                      <a:close/>
                      <a:moveTo>
                        <a:pt x="46" y="36"/>
                      </a:moveTo>
                      <a:lnTo>
                        <a:pt x="46" y="36"/>
                      </a:lnTo>
                      <a:lnTo>
                        <a:pt x="38" y="42"/>
                      </a:lnTo>
                      <a:lnTo>
                        <a:pt x="38" y="42"/>
                      </a:lnTo>
                      <a:lnTo>
                        <a:pt x="30" y="38"/>
                      </a:lnTo>
                      <a:lnTo>
                        <a:pt x="30" y="38"/>
                      </a:lnTo>
                      <a:lnTo>
                        <a:pt x="26" y="34"/>
                      </a:lnTo>
                      <a:lnTo>
                        <a:pt x="26" y="34"/>
                      </a:lnTo>
                      <a:lnTo>
                        <a:pt x="24" y="30"/>
                      </a:lnTo>
                      <a:lnTo>
                        <a:pt x="24" y="30"/>
                      </a:lnTo>
                      <a:lnTo>
                        <a:pt x="24" y="26"/>
                      </a:lnTo>
                      <a:lnTo>
                        <a:pt x="24" y="26"/>
                      </a:lnTo>
                      <a:lnTo>
                        <a:pt x="24" y="22"/>
                      </a:lnTo>
                      <a:lnTo>
                        <a:pt x="26" y="18"/>
                      </a:lnTo>
                      <a:lnTo>
                        <a:pt x="26" y="18"/>
                      </a:lnTo>
                      <a:lnTo>
                        <a:pt x="30" y="16"/>
                      </a:lnTo>
                      <a:lnTo>
                        <a:pt x="36" y="14"/>
                      </a:lnTo>
                      <a:lnTo>
                        <a:pt x="36" y="14"/>
                      </a:lnTo>
                      <a:lnTo>
                        <a:pt x="42" y="16"/>
                      </a:lnTo>
                      <a:lnTo>
                        <a:pt x="42" y="16"/>
                      </a:lnTo>
                      <a:lnTo>
                        <a:pt x="46" y="18"/>
                      </a:lnTo>
                      <a:lnTo>
                        <a:pt x="46" y="18"/>
                      </a:lnTo>
                      <a:lnTo>
                        <a:pt x="48" y="22"/>
                      </a:lnTo>
                      <a:lnTo>
                        <a:pt x="48" y="22"/>
                      </a:lnTo>
                      <a:lnTo>
                        <a:pt x="50" y="26"/>
                      </a:lnTo>
                      <a:lnTo>
                        <a:pt x="50" y="26"/>
                      </a:lnTo>
                      <a:lnTo>
                        <a:pt x="48" y="32"/>
                      </a:lnTo>
                      <a:lnTo>
                        <a:pt x="46" y="36"/>
                      </a:lnTo>
                      <a:lnTo>
                        <a:pt x="46" y="36"/>
                      </a:lnTo>
                      <a:close/>
                      <a:moveTo>
                        <a:pt x="48" y="86"/>
                      </a:moveTo>
                      <a:lnTo>
                        <a:pt x="48" y="86"/>
                      </a:lnTo>
                      <a:lnTo>
                        <a:pt x="44" y="88"/>
                      </a:lnTo>
                      <a:lnTo>
                        <a:pt x="36" y="90"/>
                      </a:lnTo>
                      <a:lnTo>
                        <a:pt x="36" y="90"/>
                      </a:lnTo>
                      <a:lnTo>
                        <a:pt x="30" y="88"/>
                      </a:lnTo>
                      <a:lnTo>
                        <a:pt x="24" y="86"/>
                      </a:lnTo>
                      <a:lnTo>
                        <a:pt x="24" y="86"/>
                      </a:lnTo>
                      <a:lnTo>
                        <a:pt x="22" y="82"/>
                      </a:lnTo>
                      <a:lnTo>
                        <a:pt x="20" y="76"/>
                      </a:lnTo>
                      <a:lnTo>
                        <a:pt x="20" y="76"/>
                      </a:lnTo>
                      <a:lnTo>
                        <a:pt x="22" y="72"/>
                      </a:lnTo>
                      <a:lnTo>
                        <a:pt x="22" y="72"/>
                      </a:lnTo>
                      <a:lnTo>
                        <a:pt x="24" y="68"/>
                      </a:lnTo>
                      <a:lnTo>
                        <a:pt x="24" y="68"/>
                      </a:lnTo>
                      <a:lnTo>
                        <a:pt x="28" y="64"/>
                      </a:lnTo>
                      <a:lnTo>
                        <a:pt x="28" y="64"/>
                      </a:lnTo>
                      <a:lnTo>
                        <a:pt x="36" y="60"/>
                      </a:lnTo>
                      <a:lnTo>
                        <a:pt x="36" y="60"/>
                      </a:lnTo>
                      <a:lnTo>
                        <a:pt x="42" y="64"/>
                      </a:lnTo>
                      <a:lnTo>
                        <a:pt x="42" y="64"/>
                      </a:lnTo>
                      <a:lnTo>
                        <a:pt x="48" y="68"/>
                      </a:lnTo>
                      <a:lnTo>
                        <a:pt x="48" y="68"/>
                      </a:lnTo>
                      <a:lnTo>
                        <a:pt x="50" y="72"/>
                      </a:lnTo>
                      <a:lnTo>
                        <a:pt x="50" y="72"/>
                      </a:lnTo>
                      <a:lnTo>
                        <a:pt x="52" y="78"/>
                      </a:lnTo>
                      <a:lnTo>
                        <a:pt x="52" y="78"/>
                      </a:lnTo>
                      <a:lnTo>
                        <a:pt x="50" y="82"/>
                      </a:lnTo>
                      <a:lnTo>
                        <a:pt x="48" y="86"/>
                      </a:lnTo>
                      <a:lnTo>
                        <a:pt x="48"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6" name="Freeform 112"/>
                <p:cNvSpPr>
                  <a:spLocks/>
                </p:cNvSpPr>
                <p:nvPr/>
              </p:nvSpPr>
              <p:spPr bwMode="auto">
                <a:xfrm>
                  <a:off x="1573" y="2979"/>
                  <a:ext cx="66" cy="102"/>
                </a:xfrm>
                <a:custGeom>
                  <a:avLst/>
                  <a:gdLst>
                    <a:gd name="T0" fmla="*/ 64 w 66"/>
                    <a:gd name="T1" fmla="*/ 56 h 102"/>
                    <a:gd name="T2" fmla="*/ 58 w 66"/>
                    <a:gd name="T3" fmla="*/ 46 h 102"/>
                    <a:gd name="T4" fmla="*/ 52 w 66"/>
                    <a:gd name="T5" fmla="*/ 42 h 102"/>
                    <a:gd name="T6" fmla="*/ 48 w 66"/>
                    <a:gd name="T7" fmla="*/ 40 h 102"/>
                    <a:gd name="T8" fmla="*/ 32 w 66"/>
                    <a:gd name="T9" fmla="*/ 38 h 102"/>
                    <a:gd name="T10" fmla="*/ 26 w 66"/>
                    <a:gd name="T11" fmla="*/ 38 h 102"/>
                    <a:gd name="T12" fmla="*/ 22 w 66"/>
                    <a:gd name="T13" fmla="*/ 18 h 102"/>
                    <a:gd name="T14" fmla="*/ 58 w 66"/>
                    <a:gd name="T15" fmla="*/ 18 h 102"/>
                    <a:gd name="T16" fmla="*/ 60 w 66"/>
                    <a:gd name="T17" fmla="*/ 16 h 102"/>
                    <a:gd name="T18" fmla="*/ 60 w 66"/>
                    <a:gd name="T19" fmla="*/ 8 h 102"/>
                    <a:gd name="T20" fmla="*/ 60 w 66"/>
                    <a:gd name="T21" fmla="*/ 4 h 102"/>
                    <a:gd name="T22" fmla="*/ 60 w 66"/>
                    <a:gd name="T23" fmla="*/ 2 h 102"/>
                    <a:gd name="T24" fmla="*/ 58 w 66"/>
                    <a:gd name="T25" fmla="*/ 0 h 102"/>
                    <a:gd name="T26" fmla="*/ 10 w 66"/>
                    <a:gd name="T27" fmla="*/ 0 h 102"/>
                    <a:gd name="T28" fmla="*/ 6 w 66"/>
                    <a:gd name="T29" fmla="*/ 2 h 102"/>
                    <a:gd name="T30" fmla="*/ 4 w 66"/>
                    <a:gd name="T31" fmla="*/ 6 h 102"/>
                    <a:gd name="T32" fmla="*/ 4 w 66"/>
                    <a:gd name="T33" fmla="*/ 50 h 102"/>
                    <a:gd name="T34" fmla="*/ 6 w 66"/>
                    <a:gd name="T35" fmla="*/ 54 h 102"/>
                    <a:gd name="T36" fmla="*/ 8 w 66"/>
                    <a:gd name="T37" fmla="*/ 54 h 102"/>
                    <a:gd name="T38" fmla="*/ 16 w 66"/>
                    <a:gd name="T39" fmla="*/ 54 h 102"/>
                    <a:gd name="T40" fmla="*/ 24 w 66"/>
                    <a:gd name="T41" fmla="*/ 54 h 102"/>
                    <a:gd name="T42" fmla="*/ 34 w 66"/>
                    <a:gd name="T43" fmla="*/ 54 h 102"/>
                    <a:gd name="T44" fmla="*/ 40 w 66"/>
                    <a:gd name="T45" fmla="*/ 58 h 102"/>
                    <a:gd name="T46" fmla="*/ 44 w 66"/>
                    <a:gd name="T47" fmla="*/ 62 h 102"/>
                    <a:gd name="T48" fmla="*/ 44 w 66"/>
                    <a:gd name="T49" fmla="*/ 70 h 102"/>
                    <a:gd name="T50" fmla="*/ 44 w 66"/>
                    <a:gd name="T51" fmla="*/ 78 h 102"/>
                    <a:gd name="T52" fmla="*/ 40 w 66"/>
                    <a:gd name="T53" fmla="*/ 82 h 102"/>
                    <a:gd name="T54" fmla="*/ 34 w 66"/>
                    <a:gd name="T55" fmla="*/ 86 h 102"/>
                    <a:gd name="T56" fmla="*/ 24 w 66"/>
                    <a:gd name="T57" fmla="*/ 86 h 102"/>
                    <a:gd name="T58" fmla="*/ 16 w 66"/>
                    <a:gd name="T59" fmla="*/ 86 h 102"/>
                    <a:gd name="T60" fmla="*/ 10 w 66"/>
                    <a:gd name="T61" fmla="*/ 84 h 102"/>
                    <a:gd name="T62" fmla="*/ 6 w 66"/>
                    <a:gd name="T63" fmla="*/ 82 h 102"/>
                    <a:gd name="T64" fmla="*/ 2 w 66"/>
                    <a:gd name="T65" fmla="*/ 80 h 102"/>
                    <a:gd name="T66" fmla="*/ 2 w 66"/>
                    <a:gd name="T67" fmla="*/ 80 h 102"/>
                    <a:gd name="T68" fmla="*/ 2 w 66"/>
                    <a:gd name="T69" fmla="*/ 82 h 102"/>
                    <a:gd name="T70" fmla="*/ 0 w 66"/>
                    <a:gd name="T71" fmla="*/ 84 h 102"/>
                    <a:gd name="T72" fmla="*/ 0 w 66"/>
                    <a:gd name="T73" fmla="*/ 88 h 102"/>
                    <a:gd name="T74" fmla="*/ 0 w 66"/>
                    <a:gd name="T75" fmla="*/ 92 h 102"/>
                    <a:gd name="T76" fmla="*/ 0 w 66"/>
                    <a:gd name="T77" fmla="*/ 94 h 102"/>
                    <a:gd name="T78" fmla="*/ 2 w 66"/>
                    <a:gd name="T79" fmla="*/ 96 h 102"/>
                    <a:gd name="T80" fmla="*/ 2 w 66"/>
                    <a:gd name="T81" fmla="*/ 98 h 102"/>
                    <a:gd name="T82" fmla="*/ 6 w 66"/>
                    <a:gd name="T83" fmla="*/ 98 h 102"/>
                    <a:gd name="T84" fmla="*/ 10 w 66"/>
                    <a:gd name="T85" fmla="*/ 100 h 102"/>
                    <a:gd name="T86" fmla="*/ 18 w 66"/>
                    <a:gd name="T87" fmla="*/ 102 h 102"/>
                    <a:gd name="T88" fmla="*/ 28 w 66"/>
                    <a:gd name="T89" fmla="*/ 102 h 102"/>
                    <a:gd name="T90" fmla="*/ 44 w 66"/>
                    <a:gd name="T91" fmla="*/ 100 h 102"/>
                    <a:gd name="T92" fmla="*/ 50 w 66"/>
                    <a:gd name="T93" fmla="*/ 98 h 102"/>
                    <a:gd name="T94" fmla="*/ 56 w 66"/>
                    <a:gd name="T95" fmla="*/ 94 h 102"/>
                    <a:gd name="T96" fmla="*/ 64 w 66"/>
                    <a:gd name="T97" fmla="*/ 82 h 102"/>
                    <a:gd name="T98" fmla="*/ 66 w 66"/>
                    <a:gd name="T99" fmla="*/ 76 h 102"/>
                    <a:gd name="T100" fmla="*/ 66 w 66"/>
                    <a:gd name="T101" fmla="*/ 68 h 102"/>
                    <a:gd name="T102" fmla="*/ 64 w 66"/>
                    <a:gd name="T103" fmla="*/ 5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102">
                      <a:moveTo>
                        <a:pt x="64" y="56"/>
                      </a:moveTo>
                      <a:lnTo>
                        <a:pt x="64" y="56"/>
                      </a:lnTo>
                      <a:lnTo>
                        <a:pt x="62" y="50"/>
                      </a:lnTo>
                      <a:lnTo>
                        <a:pt x="58" y="46"/>
                      </a:lnTo>
                      <a:lnTo>
                        <a:pt x="58" y="46"/>
                      </a:lnTo>
                      <a:lnTo>
                        <a:pt x="52" y="42"/>
                      </a:lnTo>
                      <a:lnTo>
                        <a:pt x="48" y="40"/>
                      </a:lnTo>
                      <a:lnTo>
                        <a:pt x="48" y="40"/>
                      </a:lnTo>
                      <a:lnTo>
                        <a:pt x="32" y="38"/>
                      </a:lnTo>
                      <a:lnTo>
                        <a:pt x="32" y="38"/>
                      </a:lnTo>
                      <a:lnTo>
                        <a:pt x="26" y="38"/>
                      </a:lnTo>
                      <a:lnTo>
                        <a:pt x="26" y="38"/>
                      </a:lnTo>
                      <a:lnTo>
                        <a:pt x="22" y="38"/>
                      </a:lnTo>
                      <a:lnTo>
                        <a:pt x="22" y="18"/>
                      </a:lnTo>
                      <a:lnTo>
                        <a:pt x="58" y="18"/>
                      </a:lnTo>
                      <a:lnTo>
                        <a:pt x="58" y="18"/>
                      </a:lnTo>
                      <a:lnTo>
                        <a:pt x="60" y="16"/>
                      </a:lnTo>
                      <a:lnTo>
                        <a:pt x="60" y="16"/>
                      </a:lnTo>
                      <a:lnTo>
                        <a:pt x="60" y="8"/>
                      </a:lnTo>
                      <a:lnTo>
                        <a:pt x="60" y="8"/>
                      </a:lnTo>
                      <a:lnTo>
                        <a:pt x="60" y="4"/>
                      </a:lnTo>
                      <a:lnTo>
                        <a:pt x="60" y="4"/>
                      </a:lnTo>
                      <a:lnTo>
                        <a:pt x="60" y="2"/>
                      </a:lnTo>
                      <a:lnTo>
                        <a:pt x="60" y="2"/>
                      </a:lnTo>
                      <a:lnTo>
                        <a:pt x="58" y="0"/>
                      </a:lnTo>
                      <a:lnTo>
                        <a:pt x="58" y="0"/>
                      </a:lnTo>
                      <a:lnTo>
                        <a:pt x="58" y="0"/>
                      </a:lnTo>
                      <a:lnTo>
                        <a:pt x="10" y="0"/>
                      </a:lnTo>
                      <a:lnTo>
                        <a:pt x="10" y="0"/>
                      </a:lnTo>
                      <a:lnTo>
                        <a:pt x="6" y="2"/>
                      </a:lnTo>
                      <a:lnTo>
                        <a:pt x="6" y="2"/>
                      </a:lnTo>
                      <a:lnTo>
                        <a:pt x="4" y="6"/>
                      </a:lnTo>
                      <a:lnTo>
                        <a:pt x="4" y="50"/>
                      </a:lnTo>
                      <a:lnTo>
                        <a:pt x="4" y="50"/>
                      </a:lnTo>
                      <a:lnTo>
                        <a:pt x="6" y="54"/>
                      </a:lnTo>
                      <a:lnTo>
                        <a:pt x="6" y="54"/>
                      </a:lnTo>
                      <a:lnTo>
                        <a:pt x="8" y="54"/>
                      </a:lnTo>
                      <a:lnTo>
                        <a:pt x="8" y="54"/>
                      </a:lnTo>
                      <a:lnTo>
                        <a:pt x="16" y="54"/>
                      </a:lnTo>
                      <a:lnTo>
                        <a:pt x="16" y="54"/>
                      </a:lnTo>
                      <a:lnTo>
                        <a:pt x="24" y="54"/>
                      </a:lnTo>
                      <a:lnTo>
                        <a:pt x="24" y="54"/>
                      </a:lnTo>
                      <a:lnTo>
                        <a:pt x="34" y="54"/>
                      </a:lnTo>
                      <a:lnTo>
                        <a:pt x="34" y="54"/>
                      </a:lnTo>
                      <a:lnTo>
                        <a:pt x="40" y="58"/>
                      </a:lnTo>
                      <a:lnTo>
                        <a:pt x="40" y="58"/>
                      </a:lnTo>
                      <a:lnTo>
                        <a:pt x="44" y="62"/>
                      </a:lnTo>
                      <a:lnTo>
                        <a:pt x="44" y="62"/>
                      </a:lnTo>
                      <a:lnTo>
                        <a:pt x="44" y="70"/>
                      </a:lnTo>
                      <a:lnTo>
                        <a:pt x="44" y="70"/>
                      </a:lnTo>
                      <a:lnTo>
                        <a:pt x="44" y="78"/>
                      </a:lnTo>
                      <a:lnTo>
                        <a:pt x="44" y="78"/>
                      </a:lnTo>
                      <a:lnTo>
                        <a:pt x="40" y="82"/>
                      </a:lnTo>
                      <a:lnTo>
                        <a:pt x="40" y="82"/>
                      </a:lnTo>
                      <a:lnTo>
                        <a:pt x="34" y="86"/>
                      </a:lnTo>
                      <a:lnTo>
                        <a:pt x="34" y="86"/>
                      </a:lnTo>
                      <a:lnTo>
                        <a:pt x="24" y="86"/>
                      </a:lnTo>
                      <a:lnTo>
                        <a:pt x="24" y="86"/>
                      </a:lnTo>
                      <a:lnTo>
                        <a:pt x="16" y="86"/>
                      </a:lnTo>
                      <a:lnTo>
                        <a:pt x="16" y="86"/>
                      </a:lnTo>
                      <a:lnTo>
                        <a:pt x="10" y="84"/>
                      </a:lnTo>
                      <a:lnTo>
                        <a:pt x="10" y="84"/>
                      </a:lnTo>
                      <a:lnTo>
                        <a:pt x="6" y="82"/>
                      </a:lnTo>
                      <a:lnTo>
                        <a:pt x="6" y="82"/>
                      </a:lnTo>
                      <a:lnTo>
                        <a:pt x="2" y="80"/>
                      </a:lnTo>
                      <a:lnTo>
                        <a:pt x="2" y="80"/>
                      </a:lnTo>
                      <a:lnTo>
                        <a:pt x="2" y="80"/>
                      </a:lnTo>
                      <a:lnTo>
                        <a:pt x="2" y="80"/>
                      </a:lnTo>
                      <a:lnTo>
                        <a:pt x="2" y="82"/>
                      </a:lnTo>
                      <a:lnTo>
                        <a:pt x="2" y="82"/>
                      </a:lnTo>
                      <a:lnTo>
                        <a:pt x="0" y="84"/>
                      </a:lnTo>
                      <a:lnTo>
                        <a:pt x="0" y="84"/>
                      </a:lnTo>
                      <a:lnTo>
                        <a:pt x="0" y="88"/>
                      </a:lnTo>
                      <a:lnTo>
                        <a:pt x="0" y="88"/>
                      </a:lnTo>
                      <a:lnTo>
                        <a:pt x="0" y="92"/>
                      </a:lnTo>
                      <a:lnTo>
                        <a:pt x="0" y="92"/>
                      </a:lnTo>
                      <a:lnTo>
                        <a:pt x="0" y="94"/>
                      </a:lnTo>
                      <a:lnTo>
                        <a:pt x="0" y="94"/>
                      </a:lnTo>
                      <a:lnTo>
                        <a:pt x="2" y="96"/>
                      </a:lnTo>
                      <a:lnTo>
                        <a:pt x="2" y="96"/>
                      </a:lnTo>
                      <a:lnTo>
                        <a:pt x="2" y="98"/>
                      </a:lnTo>
                      <a:lnTo>
                        <a:pt x="2" y="98"/>
                      </a:lnTo>
                      <a:lnTo>
                        <a:pt x="6" y="98"/>
                      </a:lnTo>
                      <a:lnTo>
                        <a:pt x="6" y="98"/>
                      </a:lnTo>
                      <a:lnTo>
                        <a:pt x="10" y="100"/>
                      </a:lnTo>
                      <a:lnTo>
                        <a:pt x="10" y="100"/>
                      </a:lnTo>
                      <a:lnTo>
                        <a:pt x="18" y="102"/>
                      </a:lnTo>
                      <a:lnTo>
                        <a:pt x="18" y="102"/>
                      </a:lnTo>
                      <a:lnTo>
                        <a:pt x="28" y="102"/>
                      </a:lnTo>
                      <a:lnTo>
                        <a:pt x="28" y="102"/>
                      </a:lnTo>
                      <a:lnTo>
                        <a:pt x="36" y="102"/>
                      </a:lnTo>
                      <a:lnTo>
                        <a:pt x="44" y="100"/>
                      </a:lnTo>
                      <a:lnTo>
                        <a:pt x="44" y="100"/>
                      </a:lnTo>
                      <a:lnTo>
                        <a:pt x="50" y="98"/>
                      </a:lnTo>
                      <a:lnTo>
                        <a:pt x="56" y="94"/>
                      </a:lnTo>
                      <a:lnTo>
                        <a:pt x="56" y="94"/>
                      </a:lnTo>
                      <a:lnTo>
                        <a:pt x="60" y="88"/>
                      </a:lnTo>
                      <a:lnTo>
                        <a:pt x="64" y="82"/>
                      </a:lnTo>
                      <a:lnTo>
                        <a:pt x="64" y="82"/>
                      </a:lnTo>
                      <a:lnTo>
                        <a:pt x="66" y="76"/>
                      </a:lnTo>
                      <a:lnTo>
                        <a:pt x="66" y="68"/>
                      </a:lnTo>
                      <a:lnTo>
                        <a:pt x="66" y="68"/>
                      </a:lnTo>
                      <a:lnTo>
                        <a:pt x="66" y="62"/>
                      </a:lnTo>
                      <a:lnTo>
                        <a:pt x="64" y="56"/>
                      </a:lnTo>
                      <a:lnTo>
                        <a:pt x="6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7" name="Freeform 113"/>
                <p:cNvSpPr>
                  <a:spLocks/>
                </p:cNvSpPr>
                <p:nvPr/>
              </p:nvSpPr>
              <p:spPr bwMode="auto">
                <a:xfrm>
                  <a:off x="1745" y="1809"/>
                  <a:ext cx="3488" cy="2122"/>
                </a:xfrm>
                <a:custGeom>
                  <a:avLst/>
                  <a:gdLst>
                    <a:gd name="T0" fmla="*/ 38 w 3488"/>
                    <a:gd name="T1" fmla="*/ 0 h 2122"/>
                    <a:gd name="T2" fmla="*/ 112 w 3488"/>
                    <a:gd name="T3" fmla="*/ 20 h 2122"/>
                    <a:gd name="T4" fmla="*/ 170 w 3488"/>
                    <a:gd name="T5" fmla="*/ 50 h 2122"/>
                    <a:gd name="T6" fmla="*/ 204 w 3488"/>
                    <a:gd name="T7" fmla="*/ 62 h 2122"/>
                    <a:gd name="T8" fmla="*/ 224 w 3488"/>
                    <a:gd name="T9" fmla="*/ 66 h 2122"/>
                    <a:gd name="T10" fmla="*/ 246 w 3488"/>
                    <a:gd name="T11" fmla="*/ 82 h 2122"/>
                    <a:gd name="T12" fmla="*/ 288 w 3488"/>
                    <a:gd name="T13" fmla="*/ 96 h 2122"/>
                    <a:gd name="T14" fmla="*/ 328 w 3488"/>
                    <a:gd name="T15" fmla="*/ 110 h 2122"/>
                    <a:gd name="T16" fmla="*/ 412 w 3488"/>
                    <a:gd name="T17" fmla="*/ 152 h 2122"/>
                    <a:gd name="T18" fmla="*/ 470 w 3488"/>
                    <a:gd name="T19" fmla="*/ 180 h 2122"/>
                    <a:gd name="T20" fmla="*/ 510 w 3488"/>
                    <a:gd name="T21" fmla="*/ 200 h 2122"/>
                    <a:gd name="T22" fmla="*/ 576 w 3488"/>
                    <a:gd name="T23" fmla="*/ 216 h 2122"/>
                    <a:gd name="T24" fmla="*/ 616 w 3488"/>
                    <a:gd name="T25" fmla="*/ 238 h 2122"/>
                    <a:gd name="T26" fmla="*/ 670 w 3488"/>
                    <a:gd name="T27" fmla="*/ 262 h 2122"/>
                    <a:gd name="T28" fmla="*/ 718 w 3488"/>
                    <a:gd name="T29" fmla="*/ 296 h 2122"/>
                    <a:gd name="T30" fmla="*/ 834 w 3488"/>
                    <a:gd name="T31" fmla="*/ 350 h 2122"/>
                    <a:gd name="T32" fmla="*/ 876 w 3488"/>
                    <a:gd name="T33" fmla="*/ 366 h 2122"/>
                    <a:gd name="T34" fmla="*/ 906 w 3488"/>
                    <a:gd name="T35" fmla="*/ 426 h 2122"/>
                    <a:gd name="T36" fmla="*/ 952 w 3488"/>
                    <a:gd name="T37" fmla="*/ 440 h 2122"/>
                    <a:gd name="T38" fmla="*/ 1064 w 3488"/>
                    <a:gd name="T39" fmla="*/ 486 h 2122"/>
                    <a:gd name="T40" fmla="*/ 1114 w 3488"/>
                    <a:gd name="T41" fmla="*/ 514 h 2122"/>
                    <a:gd name="T42" fmla="*/ 1210 w 3488"/>
                    <a:gd name="T43" fmla="*/ 548 h 2122"/>
                    <a:gd name="T44" fmla="*/ 1256 w 3488"/>
                    <a:gd name="T45" fmla="*/ 578 h 2122"/>
                    <a:gd name="T46" fmla="*/ 1286 w 3488"/>
                    <a:gd name="T47" fmla="*/ 596 h 2122"/>
                    <a:gd name="T48" fmla="*/ 1322 w 3488"/>
                    <a:gd name="T49" fmla="*/ 608 h 2122"/>
                    <a:gd name="T50" fmla="*/ 1374 w 3488"/>
                    <a:gd name="T51" fmla="*/ 636 h 2122"/>
                    <a:gd name="T52" fmla="*/ 1430 w 3488"/>
                    <a:gd name="T53" fmla="*/ 700 h 2122"/>
                    <a:gd name="T54" fmla="*/ 1512 w 3488"/>
                    <a:gd name="T55" fmla="*/ 732 h 2122"/>
                    <a:gd name="T56" fmla="*/ 1642 w 3488"/>
                    <a:gd name="T57" fmla="*/ 818 h 2122"/>
                    <a:gd name="T58" fmla="*/ 1680 w 3488"/>
                    <a:gd name="T59" fmla="*/ 842 h 2122"/>
                    <a:gd name="T60" fmla="*/ 1732 w 3488"/>
                    <a:gd name="T61" fmla="*/ 856 h 2122"/>
                    <a:gd name="T62" fmla="*/ 1850 w 3488"/>
                    <a:gd name="T63" fmla="*/ 930 h 2122"/>
                    <a:gd name="T64" fmla="*/ 1918 w 3488"/>
                    <a:gd name="T65" fmla="*/ 964 h 2122"/>
                    <a:gd name="T66" fmla="*/ 1976 w 3488"/>
                    <a:gd name="T67" fmla="*/ 1006 h 2122"/>
                    <a:gd name="T68" fmla="*/ 2016 w 3488"/>
                    <a:gd name="T69" fmla="*/ 1024 h 2122"/>
                    <a:gd name="T70" fmla="*/ 2102 w 3488"/>
                    <a:gd name="T71" fmla="*/ 1046 h 2122"/>
                    <a:gd name="T72" fmla="*/ 2160 w 3488"/>
                    <a:gd name="T73" fmla="*/ 1084 h 2122"/>
                    <a:gd name="T74" fmla="*/ 2210 w 3488"/>
                    <a:gd name="T75" fmla="*/ 1110 h 2122"/>
                    <a:gd name="T76" fmla="*/ 2254 w 3488"/>
                    <a:gd name="T77" fmla="*/ 1126 h 2122"/>
                    <a:gd name="T78" fmla="*/ 2306 w 3488"/>
                    <a:gd name="T79" fmla="*/ 1148 h 2122"/>
                    <a:gd name="T80" fmla="*/ 2348 w 3488"/>
                    <a:gd name="T81" fmla="*/ 1160 h 2122"/>
                    <a:gd name="T82" fmla="*/ 2394 w 3488"/>
                    <a:gd name="T83" fmla="*/ 1180 h 2122"/>
                    <a:gd name="T84" fmla="*/ 2446 w 3488"/>
                    <a:gd name="T85" fmla="*/ 1220 h 2122"/>
                    <a:gd name="T86" fmla="*/ 2482 w 3488"/>
                    <a:gd name="T87" fmla="*/ 1234 h 2122"/>
                    <a:gd name="T88" fmla="*/ 2530 w 3488"/>
                    <a:gd name="T89" fmla="*/ 1268 h 2122"/>
                    <a:gd name="T90" fmla="*/ 2582 w 3488"/>
                    <a:gd name="T91" fmla="*/ 1294 h 2122"/>
                    <a:gd name="T92" fmla="*/ 2644 w 3488"/>
                    <a:gd name="T93" fmla="*/ 1330 h 2122"/>
                    <a:gd name="T94" fmla="*/ 2678 w 3488"/>
                    <a:gd name="T95" fmla="*/ 1336 h 2122"/>
                    <a:gd name="T96" fmla="*/ 2716 w 3488"/>
                    <a:gd name="T97" fmla="*/ 1352 h 2122"/>
                    <a:gd name="T98" fmla="*/ 2750 w 3488"/>
                    <a:gd name="T99" fmla="*/ 1376 h 2122"/>
                    <a:gd name="T100" fmla="*/ 2798 w 3488"/>
                    <a:gd name="T101" fmla="*/ 1414 h 2122"/>
                    <a:gd name="T102" fmla="*/ 2818 w 3488"/>
                    <a:gd name="T103" fmla="*/ 1428 h 2122"/>
                    <a:gd name="T104" fmla="*/ 2868 w 3488"/>
                    <a:gd name="T105" fmla="*/ 1444 h 2122"/>
                    <a:gd name="T106" fmla="*/ 2888 w 3488"/>
                    <a:gd name="T107" fmla="*/ 1460 h 2122"/>
                    <a:gd name="T108" fmla="*/ 2940 w 3488"/>
                    <a:gd name="T109" fmla="*/ 1478 h 2122"/>
                    <a:gd name="T110" fmla="*/ 2972 w 3488"/>
                    <a:gd name="T111" fmla="*/ 1498 h 2122"/>
                    <a:gd name="T112" fmla="*/ 3000 w 3488"/>
                    <a:gd name="T113" fmla="*/ 1522 h 2122"/>
                    <a:gd name="T114" fmla="*/ 3026 w 3488"/>
                    <a:gd name="T115" fmla="*/ 1552 h 2122"/>
                    <a:gd name="T116" fmla="*/ 3040 w 3488"/>
                    <a:gd name="T117" fmla="*/ 1580 h 2122"/>
                    <a:gd name="T118" fmla="*/ 3100 w 3488"/>
                    <a:gd name="T119" fmla="*/ 1610 h 2122"/>
                    <a:gd name="T120" fmla="*/ 3116 w 3488"/>
                    <a:gd name="T121" fmla="*/ 1658 h 2122"/>
                    <a:gd name="T122" fmla="*/ 3312 w 3488"/>
                    <a:gd name="T123" fmla="*/ 2122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88" h="2122">
                      <a:moveTo>
                        <a:pt x="0" y="0"/>
                      </a:moveTo>
                      <a:lnTo>
                        <a:pt x="38" y="0"/>
                      </a:lnTo>
                      <a:lnTo>
                        <a:pt x="74" y="20"/>
                      </a:lnTo>
                      <a:lnTo>
                        <a:pt x="112" y="20"/>
                      </a:lnTo>
                      <a:lnTo>
                        <a:pt x="134" y="44"/>
                      </a:lnTo>
                      <a:lnTo>
                        <a:pt x="170" y="50"/>
                      </a:lnTo>
                      <a:lnTo>
                        <a:pt x="204" y="62"/>
                      </a:lnTo>
                      <a:lnTo>
                        <a:pt x="204" y="62"/>
                      </a:lnTo>
                      <a:lnTo>
                        <a:pt x="212" y="62"/>
                      </a:lnTo>
                      <a:lnTo>
                        <a:pt x="224" y="66"/>
                      </a:lnTo>
                      <a:lnTo>
                        <a:pt x="224" y="66"/>
                      </a:lnTo>
                      <a:lnTo>
                        <a:pt x="246" y="82"/>
                      </a:lnTo>
                      <a:lnTo>
                        <a:pt x="262" y="96"/>
                      </a:lnTo>
                      <a:lnTo>
                        <a:pt x="288" y="96"/>
                      </a:lnTo>
                      <a:lnTo>
                        <a:pt x="300" y="110"/>
                      </a:lnTo>
                      <a:lnTo>
                        <a:pt x="328" y="110"/>
                      </a:lnTo>
                      <a:lnTo>
                        <a:pt x="390" y="150"/>
                      </a:lnTo>
                      <a:lnTo>
                        <a:pt x="412" y="152"/>
                      </a:lnTo>
                      <a:lnTo>
                        <a:pt x="422" y="168"/>
                      </a:lnTo>
                      <a:lnTo>
                        <a:pt x="470" y="180"/>
                      </a:lnTo>
                      <a:lnTo>
                        <a:pt x="500" y="186"/>
                      </a:lnTo>
                      <a:lnTo>
                        <a:pt x="510" y="200"/>
                      </a:lnTo>
                      <a:lnTo>
                        <a:pt x="538" y="216"/>
                      </a:lnTo>
                      <a:lnTo>
                        <a:pt x="576" y="216"/>
                      </a:lnTo>
                      <a:lnTo>
                        <a:pt x="606" y="228"/>
                      </a:lnTo>
                      <a:lnTo>
                        <a:pt x="616" y="238"/>
                      </a:lnTo>
                      <a:lnTo>
                        <a:pt x="636" y="240"/>
                      </a:lnTo>
                      <a:lnTo>
                        <a:pt x="670" y="262"/>
                      </a:lnTo>
                      <a:lnTo>
                        <a:pt x="710" y="276"/>
                      </a:lnTo>
                      <a:lnTo>
                        <a:pt x="718" y="296"/>
                      </a:lnTo>
                      <a:lnTo>
                        <a:pt x="784" y="314"/>
                      </a:lnTo>
                      <a:lnTo>
                        <a:pt x="834" y="350"/>
                      </a:lnTo>
                      <a:lnTo>
                        <a:pt x="854" y="366"/>
                      </a:lnTo>
                      <a:lnTo>
                        <a:pt x="876" y="366"/>
                      </a:lnTo>
                      <a:lnTo>
                        <a:pt x="876" y="398"/>
                      </a:lnTo>
                      <a:lnTo>
                        <a:pt x="906" y="426"/>
                      </a:lnTo>
                      <a:lnTo>
                        <a:pt x="938" y="430"/>
                      </a:lnTo>
                      <a:lnTo>
                        <a:pt x="952" y="440"/>
                      </a:lnTo>
                      <a:lnTo>
                        <a:pt x="994" y="440"/>
                      </a:lnTo>
                      <a:lnTo>
                        <a:pt x="1064" y="486"/>
                      </a:lnTo>
                      <a:lnTo>
                        <a:pt x="1096" y="486"/>
                      </a:lnTo>
                      <a:lnTo>
                        <a:pt x="1114" y="514"/>
                      </a:lnTo>
                      <a:lnTo>
                        <a:pt x="1156" y="548"/>
                      </a:lnTo>
                      <a:lnTo>
                        <a:pt x="1210" y="548"/>
                      </a:lnTo>
                      <a:lnTo>
                        <a:pt x="1228" y="568"/>
                      </a:lnTo>
                      <a:lnTo>
                        <a:pt x="1256" y="578"/>
                      </a:lnTo>
                      <a:lnTo>
                        <a:pt x="1270" y="590"/>
                      </a:lnTo>
                      <a:lnTo>
                        <a:pt x="1286" y="596"/>
                      </a:lnTo>
                      <a:lnTo>
                        <a:pt x="1296" y="608"/>
                      </a:lnTo>
                      <a:lnTo>
                        <a:pt x="1322" y="608"/>
                      </a:lnTo>
                      <a:lnTo>
                        <a:pt x="1346" y="628"/>
                      </a:lnTo>
                      <a:lnTo>
                        <a:pt x="1374" y="636"/>
                      </a:lnTo>
                      <a:lnTo>
                        <a:pt x="1416" y="676"/>
                      </a:lnTo>
                      <a:lnTo>
                        <a:pt x="1430" y="700"/>
                      </a:lnTo>
                      <a:lnTo>
                        <a:pt x="1474" y="722"/>
                      </a:lnTo>
                      <a:lnTo>
                        <a:pt x="1512" y="732"/>
                      </a:lnTo>
                      <a:lnTo>
                        <a:pt x="1572" y="774"/>
                      </a:lnTo>
                      <a:lnTo>
                        <a:pt x="1642" y="818"/>
                      </a:lnTo>
                      <a:lnTo>
                        <a:pt x="1654" y="830"/>
                      </a:lnTo>
                      <a:lnTo>
                        <a:pt x="1680" y="842"/>
                      </a:lnTo>
                      <a:lnTo>
                        <a:pt x="1710" y="842"/>
                      </a:lnTo>
                      <a:lnTo>
                        <a:pt x="1732" y="856"/>
                      </a:lnTo>
                      <a:lnTo>
                        <a:pt x="1750" y="856"/>
                      </a:lnTo>
                      <a:lnTo>
                        <a:pt x="1850" y="930"/>
                      </a:lnTo>
                      <a:lnTo>
                        <a:pt x="1894" y="938"/>
                      </a:lnTo>
                      <a:lnTo>
                        <a:pt x="1918" y="964"/>
                      </a:lnTo>
                      <a:lnTo>
                        <a:pt x="1940" y="970"/>
                      </a:lnTo>
                      <a:lnTo>
                        <a:pt x="1976" y="1006"/>
                      </a:lnTo>
                      <a:lnTo>
                        <a:pt x="2004" y="1006"/>
                      </a:lnTo>
                      <a:lnTo>
                        <a:pt x="2016" y="1024"/>
                      </a:lnTo>
                      <a:lnTo>
                        <a:pt x="2042" y="1028"/>
                      </a:lnTo>
                      <a:lnTo>
                        <a:pt x="2102" y="1046"/>
                      </a:lnTo>
                      <a:lnTo>
                        <a:pt x="2128" y="1070"/>
                      </a:lnTo>
                      <a:lnTo>
                        <a:pt x="2160" y="1084"/>
                      </a:lnTo>
                      <a:lnTo>
                        <a:pt x="2178" y="1104"/>
                      </a:lnTo>
                      <a:lnTo>
                        <a:pt x="2210" y="1110"/>
                      </a:lnTo>
                      <a:lnTo>
                        <a:pt x="2222" y="1122"/>
                      </a:lnTo>
                      <a:lnTo>
                        <a:pt x="2254" y="1126"/>
                      </a:lnTo>
                      <a:lnTo>
                        <a:pt x="2272" y="1144"/>
                      </a:lnTo>
                      <a:lnTo>
                        <a:pt x="2306" y="1148"/>
                      </a:lnTo>
                      <a:lnTo>
                        <a:pt x="2306" y="1160"/>
                      </a:lnTo>
                      <a:lnTo>
                        <a:pt x="2348" y="1160"/>
                      </a:lnTo>
                      <a:lnTo>
                        <a:pt x="2362" y="1178"/>
                      </a:lnTo>
                      <a:lnTo>
                        <a:pt x="2394" y="1180"/>
                      </a:lnTo>
                      <a:lnTo>
                        <a:pt x="2424" y="1194"/>
                      </a:lnTo>
                      <a:lnTo>
                        <a:pt x="2446" y="1220"/>
                      </a:lnTo>
                      <a:lnTo>
                        <a:pt x="2478" y="1220"/>
                      </a:lnTo>
                      <a:lnTo>
                        <a:pt x="2482" y="1234"/>
                      </a:lnTo>
                      <a:lnTo>
                        <a:pt x="2522" y="1234"/>
                      </a:lnTo>
                      <a:lnTo>
                        <a:pt x="2530" y="1268"/>
                      </a:lnTo>
                      <a:lnTo>
                        <a:pt x="2558" y="1286"/>
                      </a:lnTo>
                      <a:lnTo>
                        <a:pt x="2582" y="1294"/>
                      </a:lnTo>
                      <a:lnTo>
                        <a:pt x="2632" y="1294"/>
                      </a:lnTo>
                      <a:lnTo>
                        <a:pt x="2644" y="1330"/>
                      </a:lnTo>
                      <a:lnTo>
                        <a:pt x="2674" y="1330"/>
                      </a:lnTo>
                      <a:lnTo>
                        <a:pt x="2678" y="1336"/>
                      </a:lnTo>
                      <a:lnTo>
                        <a:pt x="2714" y="1336"/>
                      </a:lnTo>
                      <a:lnTo>
                        <a:pt x="2716" y="1352"/>
                      </a:lnTo>
                      <a:lnTo>
                        <a:pt x="2736" y="1352"/>
                      </a:lnTo>
                      <a:lnTo>
                        <a:pt x="2750" y="1376"/>
                      </a:lnTo>
                      <a:lnTo>
                        <a:pt x="2774" y="1376"/>
                      </a:lnTo>
                      <a:lnTo>
                        <a:pt x="2798" y="1414"/>
                      </a:lnTo>
                      <a:lnTo>
                        <a:pt x="2810" y="1416"/>
                      </a:lnTo>
                      <a:lnTo>
                        <a:pt x="2818" y="1428"/>
                      </a:lnTo>
                      <a:lnTo>
                        <a:pt x="2868" y="1428"/>
                      </a:lnTo>
                      <a:lnTo>
                        <a:pt x="2868" y="1444"/>
                      </a:lnTo>
                      <a:lnTo>
                        <a:pt x="2888" y="1444"/>
                      </a:lnTo>
                      <a:lnTo>
                        <a:pt x="2888" y="1460"/>
                      </a:lnTo>
                      <a:lnTo>
                        <a:pt x="2940" y="1460"/>
                      </a:lnTo>
                      <a:lnTo>
                        <a:pt x="2940" y="1478"/>
                      </a:lnTo>
                      <a:lnTo>
                        <a:pt x="2972" y="1478"/>
                      </a:lnTo>
                      <a:lnTo>
                        <a:pt x="2972" y="1498"/>
                      </a:lnTo>
                      <a:lnTo>
                        <a:pt x="3000" y="1498"/>
                      </a:lnTo>
                      <a:lnTo>
                        <a:pt x="3000" y="1522"/>
                      </a:lnTo>
                      <a:lnTo>
                        <a:pt x="3026" y="1522"/>
                      </a:lnTo>
                      <a:lnTo>
                        <a:pt x="3026" y="1552"/>
                      </a:lnTo>
                      <a:lnTo>
                        <a:pt x="3040" y="1552"/>
                      </a:lnTo>
                      <a:lnTo>
                        <a:pt x="3040" y="1580"/>
                      </a:lnTo>
                      <a:lnTo>
                        <a:pt x="3100" y="1580"/>
                      </a:lnTo>
                      <a:lnTo>
                        <a:pt x="3100" y="1610"/>
                      </a:lnTo>
                      <a:lnTo>
                        <a:pt x="3116" y="1610"/>
                      </a:lnTo>
                      <a:lnTo>
                        <a:pt x="3116" y="1658"/>
                      </a:lnTo>
                      <a:lnTo>
                        <a:pt x="3312" y="1658"/>
                      </a:lnTo>
                      <a:lnTo>
                        <a:pt x="3312" y="2122"/>
                      </a:lnTo>
                      <a:lnTo>
                        <a:pt x="3488" y="2122"/>
                      </a:lnTo>
                    </a:path>
                  </a:pathLst>
                </a:custGeom>
                <a:noFill/>
                <a:ln w="38100">
                  <a:solidFill>
                    <a:srgbClr val="F79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8" name="Freeform 114"/>
                <p:cNvSpPr>
                  <a:spLocks/>
                </p:cNvSpPr>
                <p:nvPr/>
              </p:nvSpPr>
              <p:spPr bwMode="auto">
                <a:xfrm>
                  <a:off x="1745" y="1809"/>
                  <a:ext cx="3414" cy="1200"/>
                </a:xfrm>
                <a:custGeom>
                  <a:avLst/>
                  <a:gdLst>
                    <a:gd name="T0" fmla="*/ 30 w 3414"/>
                    <a:gd name="T1" fmla="*/ 0 h 1200"/>
                    <a:gd name="T2" fmla="*/ 74 w 3414"/>
                    <a:gd name="T3" fmla="*/ 18 h 1200"/>
                    <a:gd name="T4" fmla="*/ 170 w 3414"/>
                    <a:gd name="T5" fmla="*/ 32 h 1200"/>
                    <a:gd name="T6" fmla="*/ 232 w 3414"/>
                    <a:gd name="T7" fmla="*/ 48 h 1200"/>
                    <a:gd name="T8" fmla="*/ 290 w 3414"/>
                    <a:gd name="T9" fmla="*/ 74 h 1200"/>
                    <a:gd name="T10" fmla="*/ 342 w 3414"/>
                    <a:gd name="T11" fmla="*/ 96 h 1200"/>
                    <a:gd name="T12" fmla="*/ 378 w 3414"/>
                    <a:gd name="T13" fmla="*/ 116 h 1200"/>
                    <a:gd name="T14" fmla="*/ 418 w 3414"/>
                    <a:gd name="T15" fmla="*/ 132 h 1200"/>
                    <a:gd name="T16" fmla="*/ 464 w 3414"/>
                    <a:gd name="T17" fmla="*/ 148 h 1200"/>
                    <a:gd name="T18" fmla="*/ 504 w 3414"/>
                    <a:gd name="T19" fmla="*/ 166 h 1200"/>
                    <a:gd name="T20" fmla="*/ 588 w 3414"/>
                    <a:gd name="T21" fmla="*/ 178 h 1200"/>
                    <a:gd name="T22" fmla="*/ 640 w 3414"/>
                    <a:gd name="T23" fmla="*/ 198 h 1200"/>
                    <a:gd name="T24" fmla="*/ 718 w 3414"/>
                    <a:gd name="T25" fmla="*/ 212 h 1200"/>
                    <a:gd name="T26" fmla="*/ 774 w 3414"/>
                    <a:gd name="T27" fmla="*/ 232 h 1200"/>
                    <a:gd name="T28" fmla="*/ 824 w 3414"/>
                    <a:gd name="T29" fmla="*/ 254 h 1200"/>
                    <a:gd name="T30" fmla="*/ 904 w 3414"/>
                    <a:gd name="T31" fmla="*/ 278 h 1200"/>
                    <a:gd name="T32" fmla="*/ 980 w 3414"/>
                    <a:gd name="T33" fmla="*/ 300 h 1200"/>
                    <a:gd name="T34" fmla="*/ 1036 w 3414"/>
                    <a:gd name="T35" fmla="*/ 330 h 1200"/>
                    <a:gd name="T36" fmla="*/ 1070 w 3414"/>
                    <a:gd name="T37" fmla="*/ 342 h 1200"/>
                    <a:gd name="T38" fmla="*/ 1142 w 3414"/>
                    <a:gd name="T39" fmla="*/ 358 h 1200"/>
                    <a:gd name="T40" fmla="*/ 1170 w 3414"/>
                    <a:gd name="T41" fmla="*/ 372 h 1200"/>
                    <a:gd name="T42" fmla="*/ 1230 w 3414"/>
                    <a:gd name="T43" fmla="*/ 394 h 1200"/>
                    <a:gd name="T44" fmla="*/ 1300 w 3414"/>
                    <a:gd name="T45" fmla="*/ 418 h 1200"/>
                    <a:gd name="T46" fmla="*/ 1350 w 3414"/>
                    <a:gd name="T47" fmla="*/ 432 h 1200"/>
                    <a:gd name="T48" fmla="*/ 1392 w 3414"/>
                    <a:gd name="T49" fmla="*/ 454 h 1200"/>
                    <a:gd name="T50" fmla="*/ 1450 w 3414"/>
                    <a:gd name="T51" fmla="*/ 496 h 1200"/>
                    <a:gd name="T52" fmla="*/ 1466 w 3414"/>
                    <a:gd name="T53" fmla="*/ 520 h 1200"/>
                    <a:gd name="T54" fmla="*/ 1512 w 3414"/>
                    <a:gd name="T55" fmla="*/ 534 h 1200"/>
                    <a:gd name="T56" fmla="*/ 1568 w 3414"/>
                    <a:gd name="T57" fmla="*/ 560 h 1200"/>
                    <a:gd name="T58" fmla="*/ 1634 w 3414"/>
                    <a:gd name="T59" fmla="*/ 578 h 1200"/>
                    <a:gd name="T60" fmla="*/ 1718 w 3414"/>
                    <a:gd name="T61" fmla="*/ 592 h 1200"/>
                    <a:gd name="T62" fmla="*/ 1766 w 3414"/>
                    <a:gd name="T63" fmla="*/ 606 h 1200"/>
                    <a:gd name="T64" fmla="*/ 1798 w 3414"/>
                    <a:gd name="T65" fmla="*/ 628 h 1200"/>
                    <a:gd name="T66" fmla="*/ 1848 w 3414"/>
                    <a:gd name="T67" fmla="*/ 648 h 1200"/>
                    <a:gd name="T68" fmla="*/ 1904 w 3414"/>
                    <a:gd name="T69" fmla="*/ 670 h 1200"/>
                    <a:gd name="T70" fmla="*/ 1948 w 3414"/>
                    <a:gd name="T71" fmla="*/ 692 h 1200"/>
                    <a:gd name="T72" fmla="*/ 1984 w 3414"/>
                    <a:gd name="T73" fmla="*/ 706 h 1200"/>
                    <a:gd name="T74" fmla="*/ 2012 w 3414"/>
                    <a:gd name="T75" fmla="*/ 710 h 1200"/>
                    <a:gd name="T76" fmla="*/ 2042 w 3414"/>
                    <a:gd name="T77" fmla="*/ 722 h 1200"/>
                    <a:gd name="T78" fmla="*/ 2116 w 3414"/>
                    <a:gd name="T79" fmla="*/ 740 h 1200"/>
                    <a:gd name="T80" fmla="*/ 2192 w 3414"/>
                    <a:gd name="T81" fmla="*/ 768 h 1200"/>
                    <a:gd name="T82" fmla="*/ 2264 w 3414"/>
                    <a:gd name="T83" fmla="*/ 792 h 1200"/>
                    <a:gd name="T84" fmla="*/ 2314 w 3414"/>
                    <a:gd name="T85" fmla="*/ 812 h 1200"/>
                    <a:gd name="T86" fmla="*/ 2398 w 3414"/>
                    <a:gd name="T87" fmla="*/ 826 h 1200"/>
                    <a:gd name="T88" fmla="*/ 2440 w 3414"/>
                    <a:gd name="T89" fmla="*/ 830 h 1200"/>
                    <a:gd name="T90" fmla="*/ 2508 w 3414"/>
                    <a:gd name="T91" fmla="*/ 844 h 1200"/>
                    <a:gd name="T92" fmla="*/ 2542 w 3414"/>
                    <a:gd name="T93" fmla="*/ 854 h 1200"/>
                    <a:gd name="T94" fmla="*/ 2582 w 3414"/>
                    <a:gd name="T95" fmla="*/ 872 h 1200"/>
                    <a:gd name="T96" fmla="*/ 2608 w 3414"/>
                    <a:gd name="T97" fmla="*/ 882 h 1200"/>
                    <a:gd name="T98" fmla="*/ 2720 w 3414"/>
                    <a:gd name="T99" fmla="*/ 920 h 1200"/>
                    <a:gd name="T100" fmla="*/ 2804 w 3414"/>
                    <a:gd name="T101" fmla="*/ 946 h 1200"/>
                    <a:gd name="T102" fmla="*/ 2918 w 3414"/>
                    <a:gd name="T103" fmla="*/ 984 h 1200"/>
                    <a:gd name="T104" fmla="*/ 2960 w 3414"/>
                    <a:gd name="T105" fmla="*/ 1004 h 1200"/>
                    <a:gd name="T106" fmla="*/ 2978 w 3414"/>
                    <a:gd name="T107" fmla="*/ 1028 h 1200"/>
                    <a:gd name="T108" fmla="*/ 3118 w 3414"/>
                    <a:gd name="T109" fmla="*/ 1076 h 1200"/>
                    <a:gd name="T110" fmla="*/ 3244 w 3414"/>
                    <a:gd name="T111"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4" h="1200">
                      <a:moveTo>
                        <a:pt x="0" y="0"/>
                      </a:moveTo>
                      <a:lnTo>
                        <a:pt x="30" y="0"/>
                      </a:lnTo>
                      <a:lnTo>
                        <a:pt x="30" y="18"/>
                      </a:lnTo>
                      <a:lnTo>
                        <a:pt x="74" y="18"/>
                      </a:lnTo>
                      <a:lnTo>
                        <a:pt x="102" y="32"/>
                      </a:lnTo>
                      <a:lnTo>
                        <a:pt x="170" y="32"/>
                      </a:lnTo>
                      <a:lnTo>
                        <a:pt x="180" y="42"/>
                      </a:lnTo>
                      <a:lnTo>
                        <a:pt x="232" y="48"/>
                      </a:lnTo>
                      <a:lnTo>
                        <a:pt x="268" y="58"/>
                      </a:lnTo>
                      <a:lnTo>
                        <a:pt x="290" y="74"/>
                      </a:lnTo>
                      <a:lnTo>
                        <a:pt x="328" y="84"/>
                      </a:lnTo>
                      <a:lnTo>
                        <a:pt x="342" y="96"/>
                      </a:lnTo>
                      <a:lnTo>
                        <a:pt x="364" y="100"/>
                      </a:lnTo>
                      <a:lnTo>
                        <a:pt x="378" y="116"/>
                      </a:lnTo>
                      <a:lnTo>
                        <a:pt x="406" y="122"/>
                      </a:lnTo>
                      <a:lnTo>
                        <a:pt x="418" y="132"/>
                      </a:lnTo>
                      <a:lnTo>
                        <a:pt x="442" y="138"/>
                      </a:lnTo>
                      <a:lnTo>
                        <a:pt x="464" y="148"/>
                      </a:lnTo>
                      <a:lnTo>
                        <a:pt x="496" y="156"/>
                      </a:lnTo>
                      <a:lnTo>
                        <a:pt x="504" y="166"/>
                      </a:lnTo>
                      <a:lnTo>
                        <a:pt x="558" y="176"/>
                      </a:lnTo>
                      <a:lnTo>
                        <a:pt x="588" y="178"/>
                      </a:lnTo>
                      <a:lnTo>
                        <a:pt x="606" y="192"/>
                      </a:lnTo>
                      <a:lnTo>
                        <a:pt x="640" y="198"/>
                      </a:lnTo>
                      <a:lnTo>
                        <a:pt x="696" y="212"/>
                      </a:lnTo>
                      <a:lnTo>
                        <a:pt x="718" y="212"/>
                      </a:lnTo>
                      <a:lnTo>
                        <a:pt x="732" y="228"/>
                      </a:lnTo>
                      <a:lnTo>
                        <a:pt x="774" y="232"/>
                      </a:lnTo>
                      <a:lnTo>
                        <a:pt x="790" y="250"/>
                      </a:lnTo>
                      <a:lnTo>
                        <a:pt x="824" y="254"/>
                      </a:lnTo>
                      <a:lnTo>
                        <a:pt x="856" y="270"/>
                      </a:lnTo>
                      <a:lnTo>
                        <a:pt x="904" y="278"/>
                      </a:lnTo>
                      <a:lnTo>
                        <a:pt x="938" y="292"/>
                      </a:lnTo>
                      <a:lnTo>
                        <a:pt x="980" y="300"/>
                      </a:lnTo>
                      <a:lnTo>
                        <a:pt x="1026" y="318"/>
                      </a:lnTo>
                      <a:lnTo>
                        <a:pt x="1036" y="330"/>
                      </a:lnTo>
                      <a:lnTo>
                        <a:pt x="1060" y="336"/>
                      </a:lnTo>
                      <a:lnTo>
                        <a:pt x="1070" y="342"/>
                      </a:lnTo>
                      <a:lnTo>
                        <a:pt x="1128" y="352"/>
                      </a:lnTo>
                      <a:lnTo>
                        <a:pt x="1142" y="358"/>
                      </a:lnTo>
                      <a:lnTo>
                        <a:pt x="1158" y="360"/>
                      </a:lnTo>
                      <a:lnTo>
                        <a:pt x="1170" y="372"/>
                      </a:lnTo>
                      <a:lnTo>
                        <a:pt x="1194" y="374"/>
                      </a:lnTo>
                      <a:lnTo>
                        <a:pt x="1230" y="394"/>
                      </a:lnTo>
                      <a:lnTo>
                        <a:pt x="1276" y="414"/>
                      </a:lnTo>
                      <a:lnTo>
                        <a:pt x="1300" y="418"/>
                      </a:lnTo>
                      <a:lnTo>
                        <a:pt x="1318" y="430"/>
                      </a:lnTo>
                      <a:lnTo>
                        <a:pt x="1350" y="432"/>
                      </a:lnTo>
                      <a:lnTo>
                        <a:pt x="1364" y="448"/>
                      </a:lnTo>
                      <a:lnTo>
                        <a:pt x="1392" y="454"/>
                      </a:lnTo>
                      <a:lnTo>
                        <a:pt x="1414" y="486"/>
                      </a:lnTo>
                      <a:lnTo>
                        <a:pt x="1450" y="496"/>
                      </a:lnTo>
                      <a:lnTo>
                        <a:pt x="1462" y="502"/>
                      </a:lnTo>
                      <a:lnTo>
                        <a:pt x="1466" y="520"/>
                      </a:lnTo>
                      <a:lnTo>
                        <a:pt x="1486" y="524"/>
                      </a:lnTo>
                      <a:lnTo>
                        <a:pt x="1512" y="534"/>
                      </a:lnTo>
                      <a:lnTo>
                        <a:pt x="1552" y="542"/>
                      </a:lnTo>
                      <a:lnTo>
                        <a:pt x="1568" y="560"/>
                      </a:lnTo>
                      <a:lnTo>
                        <a:pt x="1620" y="566"/>
                      </a:lnTo>
                      <a:lnTo>
                        <a:pt x="1634" y="578"/>
                      </a:lnTo>
                      <a:lnTo>
                        <a:pt x="1678" y="582"/>
                      </a:lnTo>
                      <a:lnTo>
                        <a:pt x="1718" y="592"/>
                      </a:lnTo>
                      <a:lnTo>
                        <a:pt x="1730" y="602"/>
                      </a:lnTo>
                      <a:lnTo>
                        <a:pt x="1766" y="606"/>
                      </a:lnTo>
                      <a:lnTo>
                        <a:pt x="1786" y="614"/>
                      </a:lnTo>
                      <a:lnTo>
                        <a:pt x="1798" y="628"/>
                      </a:lnTo>
                      <a:lnTo>
                        <a:pt x="1832" y="634"/>
                      </a:lnTo>
                      <a:lnTo>
                        <a:pt x="1848" y="648"/>
                      </a:lnTo>
                      <a:lnTo>
                        <a:pt x="1870" y="652"/>
                      </a:lnTo>
                      <a:lnTo>
                        <a:pt x="1904" y="670"/>
                      </a:lnTo>
                      <a:lnTo>
                        <a:pt x="1926" y="674"/>
                      </a:lnTo>
                      <a:lnTo>
                        <a:pt x="1948" y="692"/>
                      </a:lnTo>
                      <a:lnTo>
                        <a:pt x="1968" y="696"/>
                      </a:lnTo>
                      <a:lnTo>
                        <a:pt x="1984" y="706"/>
                      </a:lnTo>
                      <a:lnTo>
                        <a:pt x="1984" y="706"/>
                      </a:lnTo>
                      <a:lnTo>
                        <a:pt x="2012" y="710"/>
                      </a:lnTo>
                      <a:lnTo>
                        <a:pt x="2012" y="710"/>
                      </a:lnTo>
                      <a:lnTo>
                        <a:pt x="2042" y="722"/>
                      </a:lnTo>
                      <a:lnTo>
                        <a:pt x="2086" y="724"/>
                      </a:lnTo>
                      <a:lnTo>
                        <a:pt x="2116" y="740"/>
                      </a:lnTo>
                      <a:lnTo>
                        <a:pt x="2142" y="748"/>
                      </a:lnTo>
                      <a:lnTo>
                        <a:pt x="2192" y="768"/>
                      </a:lnTo>
                      <a:lnTo>
                        <a:pt x="2228" y="788"/>
                      </a:lnTo>
                      <a:lnTo>
                        <a:pt x="2264" y="792"/>
                      </a:lnTo>
                      <a:lnTo>
                        <a:pt x="2290" y="806"/>
                      </a:lnTo>
                      <a:lnTo>
                        <a:pt x="2314" y="812"/>
                      </a:lnTo>
                      <a:lnTo>
                        <a:pt x="2336" y="822"/>
                      </a:lnTo>
                      <a:lnTo>
                        <a:pt x="2398" y="826"/>
                      </a:lnTo>
                      <a:lnTo>
                        <a:pt x="2410" y="832"/>
                      </a:lnTo>
                      <a:lnTo>
                        <a:pt x="2440" y="830"/>
                      </a:lnTo>
                      <a:lnTo>
                        <a:pt x="2454" y="842"/>
                      </a:lnTo>
                      <a:lnTo>
                        <a:pt x="2508" y="844"/>
                      </a:lnTo>
                      <a:lnTo>
                        <a:pt x="2534" y="850"/>
                      </a:lnTo>
                      <a:lnTo>
                        <a:pt x="2542" y="854"/>
                      </a:lnTo>
                      <a:lnTo>
                        <a:pt x="2574" y="864"/>
                      </a:lnTo>
                      <a:lnTo>
                        <a:pt x="2582" y="872"/>
                      </a:lnTo>
                      <a:lnTo>
                        <a:pt x="2608" y="872"/>
                      </a:lnTo>
                      <a:lnTo>
                        <a:pt x="2608" y="882"/>
                      </a:lnTo>
                      <a:lnTo>
                        <a:pt x="2680" y="882"/>
                      </a:lnTo>
                      <a:lnTo>
                        <a:pt x="2720" y="920"/>
                      </a:lnTo>
                      <a:lnTo>
                        <a:pt x="2804" y="920"/>
                      </a:lnTo>
                      <a:lnTo>
                        <a:pt x="2804" y="946"/>
                      </a:lnTo>
                      <a:lnTo>
                        <a:pt x="2918" y="946"/>
                      </a:lnTo>
                      <a:lnTo>
                        <a:pt x="2918" y="984"/>
                      </a:lnTo>
                      <a:lnTo>
                        <a:pt x="2960" y="984"/>
                      </a:lnTo>
                      <a:lnTo>
                        <a:pt x="2960" y="1004"/>
                      </a:lnTo>
                      <a:lnTo>
                        <a:pt x="2978" y="1004"/>
                      </a:lnTo>
                      <a:lnTo>
                        <a:pt x="2978" y="1028"/>
                      </a:lnTo>
                      <a:lnTo>
                        <a:pt x="3118" y="1028"/>
                      </a:lnTo>
                      <a:lnTo>
                        <a:pt x="3118" y="1076"/>
                      </a:lnTo>
                      <a:lnTo>
                        <a:pt x="3244" y="1076"/>
                      </a:lnTo>
                      <a:lnTo>
                        <a:pt x="3244" y="1200"/>
                      </a:lnTo>
                      <a:lnTo>
                        <a:pt x="3414" y="1200"/>
                      </a:lnTo>
                    </a:path>
                  </a:pathLst>
                </a:custGeom>
                <a:noFill/>
                <a:ln w="38100">
                  <a:solidFill>
                    <a:srgbClr val="6DCF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9" name="Line 115"/>
                <p:cNvSpPr>
                  <a:spLocks noChangeShapeType="1"/>
                </p:cNvSpPr>
                <p:nvPr/>
              </p:nvSpPr>
              <p:spPr bwMode="auto">
                <a:xfrm>
                  <a:off x="3167" y="2287"/>
                  <a:ext cx="0" cy="1974"/>
                </a:xfrm>
                <a:prstGeom prst="line">
                  <a:avLst/>
                </a:prstGeom>
                <a:noFill/>
                <a:ln w="1905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0" name="Line 116"/>
                <p:cNvSpPr>
                  <a:spLocks noChangeShapeType="1"/>
                </p:cNvSpPr>
                <p:nvPr/>
              </p:nvSpPr>
              <p:spPr bwMode="auto">
                <a:xfrm>
                  <a:off x="3887" y="2547"/>
                  <a:ext cx="0" cy="1714"/>
                </a:xfrm>
                <a:prstGeom prst="line">
                  <a:avLst/>
                </a:prstGeom>
                <a:noFill/>
                <a:ln w="1905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1" name="Line 117"/>
                <p:cNvSpPr>
                  <a:spLocks noChangeShapeType="1"/>
                </p:cNvSpPr>
                <p:nvPr/>
              </p:nvSpPr>
              <p:spPr bwMode="auto">
                <a:xfrm>
                  <a:off x="4603" y="2751"/>
                  <a:ext cx="0" cy="1510"/>
                </a:xfrm>
                <a:prstGeom prst="line">
                  <a:avLst/>
                </a:prstGeom>
                <a:noFill/>
                <a:ln w="1905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2" name="Freeform 118"/>
                <p:cNvSpPr>
                  <a:spLocks/>
                </p:cNvSpPr>
                <p:nvPr/>
              </p:nvSpPr>
              <p:spPr bwMode="auto">
                <a:xfrm>
                  <a:off x="1415" y="1379"/>
                  <a:ext cx="5088" cy="822"/>
                </a:xfrm>
                <a:custGeom>
                  <a:avLst/>
                  <a:gdLst>
                    <a:gd name="T0" fmla="*/ 96 w 5088"/>
                    <a:gd name="T1" fmla="*/ 8 h 822"/>
                    <a:gd name="T2" fmla="*/ 338 w 5088"/>
                    <a:gd name="T3" fmla="*/ 26 h 822"/>
                    <a:gd name="T4" fmla="*/ 510 w 5088"/>
                    <a:gd name="T5" fmla="*/ 48 h 822"/>
                    <a:gd name="T6" fmla="*/ 610 w 5088"/>
                    <a:gd name="T7" fmla="*/ 62 h 822"/>
                    <a:gd name="T8" fmla="*/ 734 w 5088"/>
                    <a:gd name="T9" fmla="*/ 74 h 822"/>
                    <a:gd name="T10" fmla="*/ 868 w 5088"/>
                    <a:gd name="T11" fmla="*/ 88 h 822"/>
                    <a:gd name="T12" fmla="*/ 980 w 5088"/>
                    <a:gd name="T13" fmla="*/ 104 h 822"/>
                    <a:gd name="T14" fmla="*/ 1088 w 5088"/>
                    <a:gd name="T15" fmla="*/ 118 h 822"/>
                    <a:gd name="T16" fmla="*/ 1212 w 5088"/>
                    <a:gd name="T17" fmla="*/ 134 h 822"/>
                    <a:gd name="T18" fmla="*/ 1278 w 5088"/>
                    <a:gd name="T19" fmla="*/ 142 h 822"/>
                    <a:gd name="T20" fmla="*/ 1336 w 5088"/>
                    <a:gd name="T21" fmla="*/ 166 h 822"/>
                    <a:gd name="T22" fmla="*/ 1468 w 5088"/>
                    <a:gd name="T23" fmla="*/ 180 h 822"/>
                    <a:gd name="T24" fmla="*/ 1564 w 5088"/>
                    <a:gd name="T25" fmla="*/ 186 h 822"/>
                    <a:gd name="T26" fmla="*/ 1628 w 5088"/>
                    <a:gd name="T27" fmla="*/ 206 h 822"/>
                    <a:gd name="T28" fmla="*/ 1774 w 5088"/>
                    <a:gd name="T29" fmla="*/ 212 h 822"/>
                    <a:gd name="T30" fmla="*/ 1838 w 5088"/>
                    <a:gd name="T31" fmla="*/ 226 h 822"/>
                    <a:gd name="T32" fmla="*/ 1892 w 5088"/>
                    <a:gd name="T33" fmla="*/ 232 h 822"/>
                    <a:gd name="T34" fmla="*/ 1974 w 5088"/>
                    <a:gd name="T35" fmla="*/ 240 h 822"/>
                    <a:gd name="T36" fmla="*/ 2064 w 5088"/>
                    <a:gd name="T37" fmla="*/ 264 h 822"/>
                    <a:gd name="T38" fmla="*/ 2116 w 5088"/>
                    <a:gd name="T39" fmla="*/ 276 h 822"/>
                    <a:gd name="T40" fmla="*/ 2220 w 5088"/>
                    <a:gd name="T41" fmla="*/ 288 h 822"/>
                    <a:gd name="T42" fmla="*/ 2324 w 5088"/>
                    <a:gd name="T43" fmla="*/ 306 h 822"/>
                    <a:gd name="T44" fmla="*/ 2412 w 5088"/>
                    <a:gd name="T45" fmla="*/ 326 h 822"/>
                    <a:gd name="T46" fmla="*/ 2522 w 5088"/>
                    <a:gd name="T47" fmla="*/ 334 h 822"/>
                    <a:gd name="T48" fmla="*/ 2606 w 5088"/>
                    <a:gd name="T49" fmla="*/ 348 h 822"/>
                    <a:gd name="T50" fmla="*/ 2686 w 5088"/>
                    <a:gd name="T51" fmla="*/ 360 h 822"/>
                    <a:gd name="T52" fmla="*/ 2790 w 5088"/>
                    <a:gd name="T53" fmla="*/ 374 h 822"/>
                    <a:gd name="T54" fmla="*/ 2884 w 5088"/>
                    <a:gd name="T55" fmla="*/ 388 h 822"/>
                    <a:gd name="T56" fmla="*/ 2958 w 5088"/>
                    <a:gd name="T57" fmla="*/ 398 h 822"/>
                    <a:gd name="T58" fmla="*/ 3108 w 5088"/>
                    <a:gd name="T59" fmla="*/ 420 h 822"/>
                    <a:gd name="T60" fmla="*/ 3160 w 5088"/>
                    <a:gd name="T61" fmla="*/ 430 h 822"/>
                    <a:gd name="T62" fmla="*/ 3282 w 5088"/>
                    <a:gd name="T63" fmla="*/ 440 h 822"/>
                    <a:gd name="T64" fmla="*/ 3366 w 5088"/>
                    <a:gd name="T65" fmla="*/ 446 h 822"/>
                    <a:gd name="T66" fmla="*/ 3436 w 5088"/>
                    <a:gd name="T67" fmla="*/ 456 h 822"/>
                    <a:gd name="T68" fmla="*/ 3538 w 5088"/>
                    <a:gd name="T69" fmla="*/ 468 h 822"/>
                    <a:gd name="T70" fmla="*/ 3574 w 5088"/>
                    <a:gd name="T71" fmla="*/ 472 h 822"/>
                    <a:gd name="T72" fmla="*/ 3632 w 5088"/>
                    <a:gd name="T73" fmla="*/ 480 h 822"/>
                    <a:gd name="T74" fmla="*/ 3696 w 5088"/>
                    <a:gd name="T75" fmla="*/ 494 h 822"/>
                    <a:gd name="T76" fmla="*/ 3734 w 5088"/>
                    <a:gd name="T77" fmla="*/ 498 h 822"/>
                    <a:gd name="T78" fmla="*/ 3850 w 5088"/>
                    <a:gd name="T79" fmla="*/ 512 h 822"/>
                    <a:gd name="T80" fmla="*/ 3954 w 5088"/>
                    <a:gd name="T81" fmla="*/ 526 h 822"/>
                    <a:gd name="T82" fmla="*/ 4000 w 5088"/>
                    <a:gd name="T83" fmla="*/ 532 h 822"/>
                    <a:gd name="T84" fmla="*/ 4050 w 5088"/>
                    <a:gd name="T85" fmla="*/ 544 h 822"/>
                    <a:gd name="T86" fmla="*/ 4082 w 5088"/>
                    <a:gd name="T87" fmla="*/ 552 h 822"/>
                    <a:gd name="T88" fmla="*/ 4214 w 5088"/>
                    <a:gd name="T89" fmla="*/ 566 h 822"/>
                    <a:gd name="T90" fmla="*/ 4290 w 5088"/>
                    <a:gd name="T91" fmla="*/ 576 h 822"/>
                    <a:gd name="T92" fmla="*/ 4348 w 5088"/>
                    <a:gd name="T93" fmla="*/ 584 h 822"/>
                    <a:gd name="T94" fmla="*/ 4388 w 5088"/>
                    <a:gd name="T95" fmla="*/ 588 h 822"/>
                    <a:gd name="T96" fmla="*/ 4406 w 5088"/>
                    <a:gd name="T97" fmla="*/ 598 h 822"/>
                    <a:gd name="T98" fmla="*/ 4424 w 5088"/>
                    <a:gd name="T99" fmla="*/ 604 h 822"/>
                    <a:gd name="T100" fmla="*/ 4434 w 5088"/>
                    <a:gd name="T101" fmla="*/ 612 h 822"/>
                    <a:gd name="T102" fmla="*/ 4516 w 5088"/>
                    <a:gd name="T103" fmla="*/ 620 h 822"/>
                    <a:gd name="T104" fmla="*/ 4534 w 5088"/>
                    <a:gd name="T105" fmla="*/ 632 h 822"/>
                    <a:gd name="T106" fmla="*/ 4548 w 5088"/>
                    <a:gd name="T107" fmla="*/ 644 h 822"/>
                    <a:gd name="T108" fmla="*/ 4824 w 5088"/>
                    <a:gd name="T109"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8" h="822">
                      <a:moveTo>
                        <a:pt x="0" y="0"/>
                      </a:moveTo>
                      <a:lnTo>
                        <a:pt x="96" y="8"/>
                      </a:lnTo>
                      <a:lnTo>
                        <a:pt x="206" y="10"/>
                      </a:lnTo>
                      <a:lnTo>
                        <a:pt x="338" y="26"/>
                      </a:lnTo>
                      <a:lnTo>
                        <a:pt x="450" y="42"/>
                      </a:lnTo>
                      <a:lnTo>
                        <a:pt x="510" y="48"/>
                      </a:lnTo>
                      <a:lnTo>
                        <a:pt x="576" y="60"/>
                      </a:lnTo>
                      <a:lnTo>
                        <a:pt x="610" y="62"/>
                      </a:lnTo>
                      <a:lnTo>
                        <a:pt x="630" y="70"/>
                      </a:lnTo>
                      <a:lnTo>
                        <a:pt x="734" y="74"/>
                      </a:lnTo>
                      <a:lnTo>
                        <a:pt x="770" y="86"/>
                      </a:lnTo>
                      <a:lnTo>
                        <a:pt x="868" y="88"/>
                      </a:lnTo>
                      <a:lnTo>
                        <a:pt x="914" y="98"/>
                      </a:lnTo>
                      <a:lnTo>
                        <a:pt x="980" y="104"/>
                      </a:lnTo>
                      <a:lnTo>
                        <a:pt x="1032" y="114"/>
                      </a:lnTo>
                      <a:lnTo>
                        <a:pt x="1088" y="118"/>
                      </a:lnTo>
                      <a:lnTo>
                        <a:pt x="1166" y="130"/>
                      </a:lnTo>
                      <a:lnTo>
                        <a:pt x="1212" y="134"/>
                      </a:lnTo>
                      <a:lnTo>
                        <a:pt x="1242" y="140"/>
                      </a:lnTo>
                      <a:lnTo>
                        <a:pt x="1278" y="142"/>
                      </a:lnTo>
                      <a:lnTo>
                        <a:pt x="1292" y="158"/>
                      </a:lnTo>
                      <a:lnTo>
                        <a:pt x="1336" y="166"/>
                      </a:lnTo>
                      <a:lnTo>
                        <a:pt x="1454" y="174"/>
                      </a:lnTo>
                      <a:lnTo>
                        <a:pt x="1468" y="180"/>
                      </a:lnTo>
                      <a:lnTo>
                        <a:pt x="1540" y="180"/>
                      </a:lnTo>
                      <a:lnTo>
                        <a:pt x="1564" y="186"/>
                      </a:lnTo>
                      <a:lnTo>
                        <a:pt x="1608" y="186"/>
                      </a:lnTo>
                      <a:lnTo>
                        <a:pt x="1628" y="206"/>
                      </a:lnTo>
                      <a:lnTo>
                        <a:pt x="1714" y="214"/>
                      </a:lnTo>
                      <a:lnTo>
                        <a:pt x="1774" y="212"/>
                      </a:lnTo>
                      <a:lnTo>
                        <a:pt x="1782" y="218"/>
                      </a:lnTo>
                      <a:lnTo>
                        <a:pt x="1838" y="226"/>
                      </a:lnTo>
                      <a:lnTo>
                        <a:pt x="1850" y="232"/>
                      </a:lnTo>
                      <a:lnTo>
                        <a:pt x="1892" y="232"/>
                      </a:lnTo>
                      <a:lnTo>
                        <a:pt x="1934" y="238"/>
                      </a:lnTo>
                      <a:lnTo>
                        <a:pt x="1974" y="240"/>
                      </a:lnTo>
                      <a:lnTo>
                        <a:pt x="2024" y="254"/>
                      </a:lnTo>
                      <a:lnTo>
                        <a:pt x="2064" y="264"/>
                      </a:lnTo>
                      <a:lnTo>
                        <a:pt x="2086" y="270"/>
                      </a:lnTo>
                      <a:lnTo>
                        <a:pt x="2116" y="276"/>
                      </a:lnTo>
                      <a:lnTo>
                        <a:pt x="2202" y="276"/>
                      </a:lnTo>
                      <a:lnTo>
                        <a:pt x="2220" y="288"/>
                      </a:lnTo>
                      <a:lnTo>
                        <a:pt x="2250" y="288"/>
                      </a:lnTo>
                      <a:lnTo>
                        <a:pt x="2324" y="306"/>
                      </a:lnTo>
                      <a:lnTo>
                        <a:pt x="2402" y="314"/>
                      </a:lnTo>
                      <a:lnTo>
                        <a:pt x="2412" y="326"/>
                      </a:lnTo>
                      <a:lnTo>
                        <a:pt x="2508" y="326"/>
                      </a:lnTo>
                      <a:lnTo>
                        <a:pt x="2522" y="334"/>
                      </a:lnTo>
                      <a:lnTo>
                        <a:pt x="2576" y="334"/>
                      </a:lnTo>
                      <a:lnTo>
                        <a:pt x="2606" y="348"/>
                      </a:lnTo>
                      <a:lnTo>
                        <a:pt x="2678" y="356"/>
                      </a:lnTo>
                      <a:lnTo>
                        <a:pt x="2686" y="360"/>
                      </a:lnTo>
                      <a:lnTo>
                        <a:pt x="2776" y="360"/>
                      </a:lnTo>
                      <a:lnTo>
                        <a:pt x="2790" y="374"/>
                      </a:lnTo>
                      <a:lnTo>
                        <a:pt x="2854" y="380"/>
                      </a:lnTo>
                      <a:lnTo>
                        <a:pt x="2884" y="388"/>
                      </a:lnTo>
                      <a:lnTo>
                        <a:pt x="2946" y="388"/>
                      </a:lnTo>
                      <a:lnTo>
                        <a:pt x="2958" y="398"/>
                      </a:lnTo>
                      <a:lnTo>
                        <a:pt x="3096" y="408"/>
                      </a:lnTo>
                      <a:lnTo>
                        <a:pt x="3108" y="420"/>
                      </a:lnTo>
                      <a:lnTo>
                        <a:pt x="3148" y="420"/>
                      </a:lnTo>
                      <a:lnTo>
                        <a:pt x="3160" y="430"/>
                      </a:lnTo>
                      <a:lnTo>
                        <a:pt x="3272" y="430"/>
                      </a:lnTo>
                      <a:lnTo>
                        <a:pt x="3282" y="440"/>
                      </a:lnTo>
                      <a:lnTo>
                        <a:pt x="3354" y="440"/>
                      </a:lnTo>
                      <a:lnTo>
                        <a:pt x="3366" y="446"/>
                      </a:lnTo>
                      <a:lnTo>
                        <a:pt x="3426" y="446"/>
                      </a:lnTo>
                      <a:lnTo>
                        <a:pt x="3436" y="456"/>
                      </a:lnTo>
                      <a:lnTo>
                        <a:pt x="3526" y="456"/>
                      </a:lnTo>
                      <a:lnTo>
                        <a:pt x="3538" y="468"/>
                      </a:lnTo>
                      <a:lnTo>
                        <a:pt x="3564" y="468"/>
                      </a:lnTo>
                      <a:lnTo>
                        <a:pt x="3574" y="472"/>
                      </a:lnTo>
                      <a:lnTo>
                        <a:pt x="3622" y="472"/>
                      </a:lnTo>
                      <a:lnTo>
                        <a:pt x="3632" y="480"/>
                      </a:lnTo>
                      <a:lnTo>
                        <a:pt x="3678" y="480"/>
                      </a:lnTo>
                      <a:lnTo>
                        <a:pt x="3696" y="494"/>
                      </a:lnTo>
                      <a:lnTo>
                        <a:pt x="3728" y="494"/>
                      </a:lnTo>
                      <a:lnTo>
                        <a:pt x="3734" y="498"/>
                      </a:lnTo>
                      <a:lnTo>
                        <a:pt x="3840" y="498"/>
                      </a:lnTo>
                      <a:lnTo>
                        <a:pt x="3850" y="512"/>
                      </a:lnTo>
                      <a:lnTo>
                        <a:pt x="3940" y="512"/>
                      </a:lnTo>
                      <a:lnTo>
                        <a:pt x="3954" y="526"/>
                      </a:lnTo>
                      <a:lnTo>
                        <a:pt x="3992" y="526"/>
                      </a:lnTo>
                      <a:lnTo>
                        <a:pt x="4000" y="532"/>
                      </a:lnTo>
                      <a:lnTo>
                        <a:pt x="4050" y="532"/>
                      </a:lnTo>
                      <a:lnTo>
                        <a:pt x="4050" y="544"/>
                      </a:lnTo>
                      <a:lnTo>
                        <a:pt x="4082" y="544"/>
                      </a:lnTo>
                      <a:lnTo>
                        <a:pt x="4082" y="552"/>
                      </a:lnTo>
                      <a:lnTo>
                        <a:pt x="4214" y="552"/>
                      </a:lnTo>
                      <a:lnTo>
                        <a:pt x="4214" y="566"/>
                      </a:lnTo>
                      <a:lnTo>
                        <a:pt x="4290" y="566"/>
                      </a:lnTo>
                      <a:lnTo>
                        <a:pt x="4290" y="576"/>
                      </a:lnTo>
                      <a:lnTo>
                        <a:pt x="4348" y="576"/>
                      </a:lnTo>
                      <a:lnTo>
                        <a:pt x="4348" y="584"/>
                      </a:lnTo>
                      <a:lnTo>
                        <a:pt x="4382" y="584"/>
                      </a:lnTo>
                      <a:lnTo>
                        <a:pt x="4388" y="588"/>
                      </a:lnTo>
                      <a:lnTo>
                        <a:pt x="4406" y="588"/>
                      </a:lnTo>
                      <a:lnTo>
                        <a:pt x="4406" y="598"/>
                      </a:lnTo>
                      <a:lnTo>
                        <a:pt x="4424" y="598"/>
                      </a:lnTo>
                      <a:lnTo>
                        <a:pt x="4424" y="604"/>
                      </a:lnTo>
                      <a:lnTo>
                        <a:pt x="4434" y="604"/>
                      </a:lnTo>
                      <a:lnTo>
                        <a:pt x="4434" y="612"/>
                      </a:lnTo>
                      <a:lnTo>
                        <a:pt x="4516" y="612"/>
                      </a:lnTo>
                      <a:lnTo>
                        <a:pt x="4516" y="620"/>
                      </a:lnTo>
                      <a:lnTo>
                        <a:pt x="4534" y="620"/>
                      </a:lnTo>
                      <a:lnTo>
                        <a:pt x="4534" y="632"/>
                      </a:lnTo>
                      <a:lnTo>
                        <a:pt x="4548" y="632"/>
                      </a:lnTo>
                      <a:lnTo>
                        <a:pt x="4548" y="644"/>
                      </a:lnTo>
                      <a:lnTo>
                        <a:pt x="4824" y="644"/>
                      </a:lnTo>
                      <a:lnTo>
                        <a:pt x="4824" y="822"/>
                      </a:lnTo>
                      <a:lnTo>
                        <a:pt x="5088" y="822"/>
                      </a:lnTo>
                    </a:path>
                  </a:pathLst>
                </a:custGeom>
                <a:noFill/>
                <a:ln w="38100">
                  <a:solidFill>
                    <a:srgbClr val="F79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3" name="Freeform 119"/>
                <p:cNvSpPr>
                  <a:spLocks/>
                </p:cNvSpPr>
                <p:nvPr/>
              </p:nvSpPr>
              <p:spPr bwMode="auto">
                <a:xfrm>
                  <a:off x="6433" y="215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4" name="Freeform 120"/>
                <p:cNvSpPr>
                  <a:spLocks/>
                </p:cNvSpPr>
                <p:nvPr/>
              </p:nvSpPr>
              <p:spPr bwMode="auto">
                <a:xfrm>
                  <a:off x="6465" y="215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5" name="Freeform 121"/>
                <p:cNvSpPr>
                  <a:spLocks/>
                </p:cNvSpPr>
                <p:nvPr/>
              </p:nvSpPr>
              <p:spPr bwMode="auto">
                <a:xfrm>
                  <a:off x="6363" y="2153"/>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6" name="Freeform 122"/>
                <p:cNvSpPr>
                  <a:spLocks/>
                </p:cNvSpPr>
                <p:nvPr/>
              </p:nvSpPr>
              <p:spPr bwMode="auto">
                <a:xfrm>
                  <a:off x="6343" y="215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7" name="Freeform 123"/>
                <p:cNvSpPr>
                  <a:spLocks/>
                </p:cNvSpPr>
                <p:nvPr/>
              </p:nvSpPr>
              <p:spPr bwMode="auto">
                <a:xfrm>
                  <a:off x="6325" y="215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8" name="Freeform 124"/>
                <p:cNvSpPr>
                  <a:spLocks/>
                </p:cNvSpPr>
                <p:nvPr/>
              </p:nvSpPr>
              <p:spPr bwMode="auto">
                <a:xfrm>
                  <a:off x="6279" y="215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9" name="Freeform 125"/>
                <p:cNvSpPr>
                  <a:spLocks/>
                </p:cNvSpPr>
                <p:nvPr/>
              </p:nvSpPr>
              <p:spPr bwMode="auto">
                <a:xfrm>
                  <a:off x="6265" y="215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0" name="Freeform 126"/>
                <p:cNvSpPr>
                  <a:spLocks/>
                </p:cNvSpPr>
                <p:nvPr/>
              </p:nvSpPr>
              <p:spPr bwMode="auto">
                <a:xfrm>
                  <a:off x="6235" y="215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1" name="Freeform 127"/>
                <p:cNvSpPr>
                  <a:spLocks/>
                </p:cNvSpPr>
                <p:nvPr/>
              </p:nvSpPr>
              <p:spPr bwMode="auto">
                <a:xfrm>
                  <a:off x="6211" y="215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2" name="Freeform 128"/>
                <p:cNvSpPr>
                  <a:spLocks/>
                </p:cNvSpPr>
                <p:nvPr/>
              </p:nvSpPr>
              <p:spPr bwMode="auto">
                <a:xfrm>
                  <a:off x="6197" y="197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3" name="Freeform 129"/>
                <p:cNvSpPr>
                  <a:spLocks/>
                </p:cNvSpPr>
                <p:nvPr/>
              </p:nvSpPr>
              <p:spPr bwMode="auto">
                <a:xfrm>
                  <a:off x="6167" y="197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4" name="Freeform 130"/>
                <p:cNvSpPr>
                  <a:spLocks/>
                </p:cNvSpPr>
                <p:nvPr/>
              </p:nvSpPr>
              <p:spPr bwMode="auto">
                <a:xfrm>
                  <a:off x="6149" y="197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5" name="Freeform 131"/>
                <p:cNvSpPr>
                  <a:spLocks/>
                </p:cNvSpPr>
                <p:nvPr/>
              </p:nvSpPr>
              <p:spPr bwMode="auto">
                <a:xfrm>
                  <a:off x="6131" y="197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6" name="Freeform 132"/>
                <p:cNvSpPr>
                  <a:spLocks/>
                </p:cNvSpPr>
                <p:nvPr/>
              </p:nvSpPr>
              <p:spPr bwMode="auto">
                <a:xfrm>
                  <a:off x="6111" y="197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7" name="Freeform 133"/>
                <p:cNvSpPr>
                  <a:spLocks/>
                </p:cNvSpPr>
                <p:nvPr/>
              </p:nvSpPr>
              <p:spPr bwMode="auto">
                <a:xfrm>
                  <a:off x="6093" y="197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8" name="Freeform 134"/>
                <p:cNvSpPr>
                  <a:spLocks/>
                </p:cNvSpPr>
                <p:nvPr/>
              </p:nvSpPr>
              <p:spPr bwMode="auto">
                <a:xfrm>
                  <a:off x="6075" y="197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9" name="Freeform 135"/>
                <p:cNvSpPr>
                  <a:spLocks/>
                </p:cNvSpPr>
                <p:nvPr/>
              </p:nvSpPr>
              <p:spPr bwMode="auto">
                <a:xfrm>
                  <a:off x="6051" y="197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0" name="Freeform 136"/>
                <p:cNvSpPr>
                  <a:spLocks/>
                </p:cNvSpPr>
                <p:nvPr/>
              </p:nvSpPr>
              <p:spPr bwMode="auto">
                <a:xfrm>
                  <a:off x="6021" y="197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1" name="Freeform 137"/>
                <p:cNvSpPr>
                  <a:spLocks/>
                </p:cNvSpPr>
                <p:nvPr/>
              </p:nvSpPr>
              <p:spPr bwMode="auto">
                <a:xfrm>
                  <a:off x="5995" y="197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2" name="Freeform 138"/>
                <p:cNvSpPr>
                  <a:spLocks/>
                </p:cNvSpPr>
                <p:nvPr/>
              </p:nvSpPr>
              <p:spPr bwMode="auto">
                <a:xfrm>
                  <a:off x="5967" y="1975"/>
                  <a:ext cx="92" cy="94"/>
                </a:xfrm>
                <a:custGeom>
                  <a:avLst/>
                  <a:gdLst>
                    <a:gd name="T0" fmla="*/ 52 w 92"/>
                    <a:gd name="T1" fmla="*/ 0 h 94"/>
                    <a:gd name="T2" fmla="*/ 52 w 92"/>
                    <a:gd name="T3" fmla="*/ 40 h 94"/>
                    <a:gd name="T4" fmla="*/ 92 w 92"/>
                    <a:gd name="T5" fmla="*/ 40 h 94"/>
                    <a:gd name="T6" fmla="*/ 92 w 92"/>
                    <a:gd name="T7" fmla="*/ 54 h 94"/>
                    <a:gd name="T8" fmla="*/ 52 w 92"/>
                    <a:gd name="T9" fmla="*/ 54 h 94"/>
                    <a:gd name="T10" fmla="*/ 52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2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2" y="0"/>
                      </a:moveTo>
                      <a:lnTo>
                        <a:pt x="52" y="40"/>
                      </a:lnTo>
                      <a:lnTo>
                        <a:pt x="92" y="40"/>
                      </a:lnTo>
                      <a:lnTo>
                        <a:pt x="92"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3" name="Freeform 139"/>
                <p:cNvSpPr>
                  <a:spLocks/>
                </p:cNvSpPr>
                <p:nvPr/>
              </p:nvSpPr>
              <p:spPr bwMode="auto">
                <a:xfrm>
                  <a:off x="5941" y="197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4" name="Freeform 140"/>
                <p:cNvSpPr>
                  <a:spLocks/>
                </p:cNvSpPr>
                <p:nvPr/>
              </p:nvSpPr>
              <p:spPr bwMode="auto">
                <a:xfrm>
                  <a:off x="5921" y="197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5" name="Freeform 141"/>
                <p:cNvSpPr>
                  <a:spLocks/>
                </p:cNvSpPr>
                <p:nvPr/>
              </p:nvSpPr>
              <p:spPr bwMode="auto">
                <a:xfrm>
                  <a:off x="5899" y="1959"/>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6" name="Freeform 142"/>
                <p:cNvSpPr>
                  <a:spLocks/>
                </p:cNvSpPr>
                <p:nvPr/>
              </p:nvSpPr>
              <p:spPr bwMode="auto">
                <a:xfrm>
                  <a:off x="5877" y="1943"/>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7" name="Freeform 143"/>
                <p:cNvSpPr>
                  <a:spLocks/>
                </p:cNvSpPr>
                <p:nvPr/>
              </p:nvSpPr>
              <p:spPr bwMode="auto">
                <a:xfrm>
                  <a:off x="5859" y="1943"/>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8" name="Freeform 144"/>
                <p:cNvSpPr>
                  <a:spLocks/>
                </p:cNvSpPr>
                <p:nvPr/>
              </p:nvSpPr>
              <p:spPr bwMode="auto">
                <a:xfrm>
                  <a:off x="5839" y="1943"/>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9" name="Freeform 145"/>
                <p:cNvSpPr>
                  <a:spLocks/>
                </p:cNvSpPr>
                <p:nvPr/>
              </p:nvSpPr>
              <p:spPr bwMode="auto">
                <a:xfrm>
                  <a:off x="5821" y="1943"/>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0" name="Freeform 146"/>
                <p:cNvSpPr>
                  <a:spLocks/>
                </p:cNvSpPr>
                <p:nvPr/>
              </p:nvSpPr>
              <p:spPr bwMode="auto">
                <a:xfrm>
                  <a:off x="5803" y="1943"/>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1" name="Freeform 147"/>
                <p:cNvSpPr>
                  <a:spLocks/>
                </p:cNvSpPr>
                <p:nvPr/>
              </p:nvSpPr>
              <p:spPr bwMode="auto">
                <a:xfrm>
                  <a:off x="5791" y="193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2" name="Freeform 148"/>
                <p:cNvSpPr>
                  <a:spLocks/>
                </p:cNvSpPr>
                <p:nvPr/>
              </p:nvSpPr>
              <p:spPr bwMode="auto">
                <a:xfrm>
                  <a:off x="5773" y="192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3" name="Freeform 149"/>
                <p:cNvSpPr>
                  <a:spLocks/>
                </p:cNvSpPr>
                <p:nvPr/>
              </p:nvSpPr>
              <p:spPr bwMode="auto">
                <a:xfrm>
                  <a:off x="5745" y="191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 name="Freeform 150"/>
                <p:cNvSpPr>
                  <a:spLocks/>
                </p:cNvSpPr>
                <p:nvPr/>
              </p:nvSpPr>
              <p:spPr bwMode="auto">
                <a:xfrm>
                  <a:off x="5727" y="191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 name="Freeform 151"/>
                <p:cNvSpPr>
                  <a:spLocks/>
                </p:cNvSpPr>
                <p:nvPr/>
              </p:nvSpPr>
              <p:spPr bwMode="auto">
                <a:xfrm>
                  <a:off x="5711" y="191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6" name="Freeform 152"/>
                <p:cNvSpPr>
                  <a:spLocks/>
                </p:cNvSpPr>
                <p:nvPr/>
              </p:nvSpPr>
              <p:spPr bwMode="auto">
                <a:xfrm>
                  <a:off x="5691" y="190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7" name="Freeform 153"/>
                <p:cNvSpPr>
                  <a:spLocks/>
                </p:cNvSpPr>
                <p:nvPr/>
              </p:nvSpPr>
              <p:spPr bwMode="auto">
                <a:xfrm>
                  <a:off x="5673" y="190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 name="Freeform 154"/>
                <p:cNvSpPr>
                  <a:spLocks/>
                </p:cNvSpPr>
                <p:nvPr/>
              </p:nvSpPr>
              <p:spPr bwMode="auto">
                <a:xfrm>
                  <a:off x="5655" y="190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 name="Freeform 155"/>
                <p:cNvSpPr>
                  <a:spLocks/>
                </p:cNvSpPr>
                <p:nvPr/>
              </p:nvSpPr>
              <p:spPr bwMode="auto">
                <a:xfrm>
                  <a:off x="5639" y="189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 name="Freeform 156"/>
                <p:cNvSpPr>
                  <a:spLocks/>
                </p:cNvSpPr>
                <p:nvPr/>
              </p:nvSpPr>
              <p:spPr bwMode="auto">
                <a:xfrm>
                  <a:off x="5621" y="189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 name="Freeform 157"/>
                <p:cNvSpPr>
                  <a:spLocks/>
                </p:cNvSpPr>
                <p:nvPr/>
              </p:nvSpPr>
              <p:spPr bwMode="auto">
                <a:xfrm>
                  <a:off x="5603" y="189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 name="Freeform 158"/>
                <p:cNvSpPr>
                  <a:spLocks/>
                </p:cNvSpPr>
                <p:nvPr/>
              </p:nvSpPr>
              <p:spPr bwMode="auto">
                <a:xfrm>
                  <a:off x="5571" y="188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 name="Freeform 159"/>
                <p:cNvSpPr>
                  <a:spLocks/>
                </p:cNvSpPr>
                <p:nvPr/>
              </p:nvSpPr>
              <p:spPr bwMode="auto">
                <a:xfrm>
                  <a:off x="5553" y="188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 name="Freeform 160"/>
                <p:cNvSpPr>
                  <a:spLocks/>
                </p:cNvSpPr>
                <p:nvPr/>
              </p:nvSpPr>
              <p:spPr bwMode="auto">
                <a:xfrm>
                  <a:off x="5535" y="188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5" name="Freeform 161"/>
                <p:cNvSpPr>
                  <a:spLocks/>
                </p:cNvSpPr>
                <p:nvPr/>
              </p:nvSpPr>
              <p:spPr bwMode="auto">
                <a:xfrm>
                  <a:off x="5507" y="1881"/>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6" name="Freeform 162"/>
                <p:cNvSpPr>
                  <a:spLocks/>
                </p:cNvSpPr>
                <p:nvPr/>
              </p:nvSpPr>
              <p:spPr bwMode="auto">
                <a:xfrm>
                  <a:off x="5491" y="188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7" name="Freeform 163"/>
                <p:cNvSpPr>
                  <a:spLocks/>
                </p:cNvSpPr>
                <p:nvPr/>
              </p:nvSpPr>
              <p:spPr bwMode="auto">
                <a:xfrm>
                  <a:off x="5473" y="188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8" name="Freeform 164"/>
                <p:cNvSpPr>
                  <a:spLocks/>
                </p:cNvSpPr>
                <p:nvPr/>
              </p:nvSpPr>
              <p:spPr bwMode="auto">
                <a:xfrm>
                  <a:off x="5453" y="188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9" name="Freeform 165"/>
                <p:cNvSpPr>
                  <a:spLocks/>
                </p:cNvSpPr>
                <p:nvPr/>
              </p:nvSpPr>
              <p:spPr bwMode="auto">
                <a:xfrm>
                  <a:off x="5359" y="186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0" name="Freeform 166"/>
                <p:cNvSpPr>
                  <a:spLocks/>
                </p:cNvSpPr>
                <p:nvPr/>
              </p:nvSpPr>
              <p:spPr bwMode="auto">
                <a:xfrm>
                  <a:off x="5339" y="1861"/>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1" name="Freeform 167"/>
                <p:cNvSpPr>
                  <a:spLocks/>
                </p:cNvSpPr>
                <p:nvPr/>
              </p:nvSpPr>
              <p:spPr bwMode="auto">
                <a:xfrm>
                  <a:off x="5315" y="1851"/>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2" name="Freeform 168"/>
                <p:cNvSpPr>
                  <a:spLocks/>
                </p:cNvSpPr>
                <p:nvPr/>
              </p:nvSpPr>
              <p:spPr bwMode="auto">
                <a:xfrm>
                  <a:off x="5297" y="185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3" name="Freeform 169"/>
                <p:cNvSpPr>
                  <a:spLocks/>
                </p:cNvSpPr>
                <p:nvPr/>
              </p:nvSpPr>
              <p:spPr bwMode="auto">
                <a:xfrm>
                  <a:off x="5281" y="1851"/>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4" name="Freeform 170"/>
                <p:cNvSpPr>
                  <a:spLocks/>
                </p:cNvSpPr>
                <p:nvPr/>
              </p:nvSpPr>
              <p:spPr bwMode="auto">
                <a:xfrm>
                  <a:off x="5257" y="1847"/>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5" name="Freeform 171"/>
                <p:cNvSpPr>
                  <a:spLocks/>
                </p:cNvSpPr>
                <p:nvPr/>
              </p:nvSpPr>
              <p:spPr bwMode="auto">
                <a:xfrm>
                  <a:off x="5237" y="1847"/>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6" name="Freeform 172"/>
                <p:cNvSpPr>
                  <a:spLocks/>
                </p:cNvSpPr>
                <p:nvPr/>
              </p:nvSpPr>
              <p:spPr bwMode="auto">
                <a:xfrm>
                  <a:off x="5199" y="1839"/>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7" name="Freeform 173"/>
                <p:cNvSpPr>
                  <a:spLocks/>
                </p:cNvSpPr>
                <p:nvPr/>
              </p:nvSpPr>
              <p:spPr bwMode="auto">
                <a:xfrm>
                  <a:off x="5181" y="1839"/>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8" name="Freeform 174"/>
                <p:cNvSpPr>
                  <a:spLocks/>
                </p:cNvSpPr>
                <p:nvPr/>
              </p:nvSpPr>
              <p:spPr bwMode="auto">
                <a:xfrm>
                  <a:off x="5163" y="1839"/>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9" name="Freeform 175"/>
                <p:cNvSpPr>
                  <a:spLocks/>
                </p:cNvSpPr>
                <p:nvPr/>
              </p:nvSpPr>
              <p:spPr bwMode="auto">
                <a:xfrm>
                  <a:off x="5127" y="1839"/>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0" name="Freeform 176"/>
                <p:cNvSpPr>
                  <a:spLocks/>
                </p:cNvSpPr>
                <p:nvPr/>
              </p:nvSpPr>
              <p:spPr bwMode="auto">
                <a:xfrm>
                  <a:off x="5105" y="183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1" name="Freeform 177"/>
                <p:cNvSpPr>
                  <a:spLocks/>
                </p:cNvSpPr>
                <p:nvPr/>
              </p:nvSpPr>
              <p:spPr bwMode="auto">
                <a:xfrm>
                  <a:off x="5089" y="182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2" name="Freeform 178"/>
                <p:cNvSpPr>
                  <a:spLocks/>
                </p:cNvSpPr>
                <p:nvPr/>
              </p:nvSpPr>
              <p:spPr bwMode="auto">
                <a:xfrm>
                  <a:off x="5071" y="1827"/>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3" name="Freeform 179"/>
                <p:cNvSpPr>
                  <a:spLocks/>
                </p:cNvSpPr>
                <p:nvPr/>
              </p:nvSpPr>
              <p:spPr bwMode="auto">
                <a:xfrm>
                  <a:off x="5043" y="181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4" name="Freeform 180"/>
                <p:cNvSpPr>
                  <a:spLocks/>
                </p:cNvSpPr>
                <p:nvPr/>
              </p:nvSpPr>
              <p:spPr bwMode="auto">
                <a:xfrm>
                  <a:off x="5025" y="181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5" name="Freeform 181"/>
                <p:cNvSpPr>
                  <a:spLocks/>
                </p:cNvSpPr>
                <p:nvPr/>
              </p:nvSpPr>
              <p:spPr bwMode="auto">
                <a:xfrm>
                  <a:off x="5011" y="181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6" name="Freeform 182"/>
                <p:cNvSpPr>
                  <a:spLocks/>
                </p:cNvSpPr>
                <p:nvPr/>
              </p:nvSpPr>
              <p:spPr bwMode="auto">
                <a:xfrm>
                  <a:off x="4987" y="180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7" name="Freeform 183"/>
                <p:cNvSpPr>
                  <a:spLocks/>
                </p:cNvSpPr>
                <p:nvPr/>
              </p:nvSpPr>
              <p:spPr bwMode="auto">
                <a:xfrm>
                  <a:off x="4965" y="1807"/>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8" name="Freeform 184"/>
                <p:cNvSpPr>
                  <a:spLocks/>
                </p:cNvSpPr>
                <p:nvPr/>
              </p:nvSpPr>
              <p:spPr bwMode="auto">
                <a:xfrm>
                  <a:off x="4949" y="1805"/>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9" name="Freeform 185"/>
                <p:cNvSpPr>
                  <a:spLocks/>
                </p:cNvSpPr>
                <p:nvPr/>
              </p:nvSpPr>
              <p:spPr bwMode="auto">
                <a:xfrm>
                  <a:off x="4929" y="179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0" name="Freeform 186"/>
                <p:cNvSpPr>
                  <a:spLocks/>
                </p:cNvSpPr>
                <p:nvPr/>
              </p:nvSpPr>
              <p:spPr bwMode="auto">
                <a:xfrm>
                  <a:off x="4909" y="179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1" name="Freeform 187"/>
                <p:cNvSpPr>
                  <a:spLocks/>
                </p:cNvSpPr>
                <p:nvPr/>
              </p:nvSpPr>
              <p:spPr bwMode="auto">
                <a:xfrm>
                  <a:off x="4883" y="179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2" name="Freeform 188"/>
                <p:cNvSpPr>
                  <a:spLocks/>
                </p:cNvSpPr>
                <p:nvPr/>
              </p:nvSpPr>
              <p:spPr bwMode="auto">
                <a:xfrm>
                  <a:off x="4857" y="1789"/>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3" name="Freeform 189"/>
                <p:cNvSpPr>
                  <a:spLocks/>
                </p:cNvSpPr>
                <p:nvPr/>
              </p:nvSpPr>
              <p:spPr bwMode="auto">
                <a:xfrm>
                  <a:off x="4835" y="1789"/>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 name="Freeform 190"/>
                <p:cNvSpPr>
                  <a:spLocks/>
                </p:cNvSpPr>
                <p:nvPr/>
              </p:nvSpPr>
              <p:spPr bwMode="auto">
                <a:xfrm>
                  <a:off x="4817" y="178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 name="Freeform 191"/>
                <p:cNvSpPr>
                  <a:spLocks/>
                </p:cNvSpPr>
                <p:nvPr/>
              </p:nvSpPr>
              <p:spPr bwMode="auto">
                <a:xfrm>
                  <a:off x="4793" y="1781"/>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 name="Freeform 192"/>
                <p:cNvSpPr>
                  <a:spLocks/>
                </p:cNvSpPr>
                <p:nvPr/>
              </p:nvSpPr>
              <p:spPr bwMode="auto">
                <a:xfrm>
                  <a:off x="4775" y="178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 name="Freeform 193"/>
                <p:cNvSpPr>
                  <a:spLocks/>
                </p:cNvSpPr>
                <p:nvPr/>
              </p:nvSpPr>
              <p:spPr bwMode="auto">
                <a:xfrm>
                  <a:off x="4753" y="178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 name="Freeform 194"/>
                <p:cNvSpPr>
                  <a:spLocks/>
                </p:cNvSpPr>
                <p:nvPr/>
              </p:nvSpPr>
              <p:spPr bwMode="auto">
                <a:xfrm>
                  <a:off x="4733" y="1777"/>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9" name="Freeform 195"/>
                <p:cNvSpPr>
                  <a:spLocks/>
                </p:cNvSpPr>
                <p:nvPr/>
              </p:nvSpPr>
              <p:spPr bwMode="auto">
                <a:xfrm>
                  <a:off x="4705" y="1777"/>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0" name="Freeform 196"/>
                <p:cNvSpPr>
                  <a:spLocks/>
                </p:cNvSpPr>
                <p:nvPr/>
              </p:nvSpPr>
              <p:spPr bwMode="auto">
                <a:xfrm>
                  <a:off x="4687" y="177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1" name="Freeform 197"/>
                <p:cNvSpPr>
                  <a:spLocks/>
                </p:cNvSpPr>
                <p:nvPr/>
              </p:nvSpPr>
              <p:spPr bwMode="auto">
                <a:xfrm>
                  <a:off x="4667" y="1777"/>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2" name="Freeform 198"/>
                <p:cNvSpPr>
                  <a:spLocks/>
                </p:cNvSpPr>
                <p:nvPr/>
              </p:nvSpPr>
              <p:spPr bwMode="auto">
                <a:xfrm>
                  <a:off x="4649" y="176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3" name="Freeform 199"/>
                <p:cNvSpPr>
                  <a:spLocks/>
                </p:cNvSpPr>
                <p:nvPr/>
              </p:nvSpPr>
              <p:spPr bwMode="auto">
                <a:xfrm>
                  <a:off x="4625" y="176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4" name="Freeform 200"/>
                <p:cNvSpPr>
                  <a:spLocks/>
                </p:cNvSpPr>
                <p:nvPr/>
              </p:nvSpPr>
              <p:spPr bwMode="auto">
                <a:xfrm>
                  <a:off x="4599" y="1769"/>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5" name="Freeform 201"/>
                <p:cNvSpPr>
                  <a:spLocks/>
                </p:cNvSpPr>
                <p:nvPr/>
              </p:nvSpPr>
              <p:spPr bwMode="auto">
                <a:xfrm>
                  <a:off x="4575" y="176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6" name="Freeform 202"/>
                <p:cNvSpPr>
                  <a:spLocks/>
                </p:cNvSpPr>
                <p:nvPr/>
              </p:nvSpPr>
              <p:spPr bwMode="auto">
                <a:xfrm>
                  <a:off x="4551" y="176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7" name="Freeform 203"/>
                <p:cNvSpPr>
                  <a:spLocks/>
                </p:cNvSpPr>
                <p:nvPr/>
              </p:nvSpPr>
              <p:spPr bwMode="auto">
                <a:xfrm>
                  <a:off x="4535" y="1759"/>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8" name="Freeform 204"/>
                <p:cNvSpPr>
                  <a:spLocks/>
                </p:cNvSpPr>
                <p:nvPr/>
              </p:nvSpPr>
              <p:spPr bwMode="auto">
                <a:xfrm>
                  <a:off x="4519" y="175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9" name="Freeform 205"/>
                <p:cNvSpPr>
                  <a:spLocks/>
                </p:cNvSpPr>
                <p:nvPr/>
              </p:nvSpPr>
              <p:spPr bwMode="auto">
                <a:xfrm>
                  <a:off x="4495" y="175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Freeform 207"/>
              <p:cNvSpPr>
                <a:spLocks/>
              </p:cNvSpPr>
              <p:nvPr/>
            </p:nvSpPr>
            <p:spPr bwMode="auto">
              <a:xfrm>
                <a:off x="4469" y="175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08"/>
              <p:cNvSpPr>
                <a:spLocks/>
              </p:cNvSpPr>
              <p:nvPr/>
            </p:nvSpPr>
            <p:spPr bwMode="auto">
              <a:xfrm>
                <a:off x="4443" y="175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09"/>
              <p:cNvSpPr>
                <a:spLocks/>
              </p:cNvSpPr>
              <p:nvPr/>
            </p:nvSpPr>
            <p:spPr bwMode="auto">
              <a:xfrm>
                <a:off x="4419" y="1741"/>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0"/>
              <p:cNvSpPr>
                <a:spLocks/>
              </p:cNvSpPr>
              <p:nvPr/>
            </p:nvSpPr>
            <p:spPr bwMode="auto">
              <a:xfrm>
                <a:off x="4407" y="173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1"/>
              <p:cNvSpPr>
                <a:spLocks/>
              </p:cNvSpPr>
              <p:nvPr/>
            </p:nvSpPr>
            <p:spPr bwMode="auto">
              <a:xfrm>
                <a:off x="4375" y="173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2"/>
              <p:cNvSpPr>
                <a:spLocks/>
              </p:cNvSpPr>
              <p:nvPr/>
            </p:nvSpPr>
            <p:spPr bwMode="auto">
              <a:xfrm>
                <a:off x="4353" y="173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3"/>
              <p:cNvSpPr>
                <a:spLocks/>
              </p:cNvSpPr>
              <p:nvPr/>
            </p:nvSpPr>
            <p:spPr bwMode="auto">
              <a:xfrm>
                <a:off x="4329" y="1727"/>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4"/>
              <p:cNvSpPr>
                <a:spLocks/>
              </p:cNvSpPr>
              <p:nvPr/>
            </p:nvSpPr>
            <p:spPr bwMode="auto">
              <a:xfrm>
                <a:off x="4307" y="1727"/>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5"/>
              <p:cNvSpPr>
                <a:spLocks/>
              </p:cNvSpPr>
              <p:nvPr/>
            </p:nvSpPr>
            <p:spPr bwMode="auto">
              <a:xfrm>
                <a:off x="4281" y="172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6"/>
              <p:cNvSpPr>
                <a:spLocks/>
              </p:cNvSpPr>
              <p:nvPr/>
            </p:nvSpPr>
            <p:spPr bwMode="auto">
              <a:xfrm>
                <a:off x="4251" y="1717"/>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7"/>
              <p:cNvSpPr>
                <a:spLocks/>
              </p:cNvSpPr>
              <p:nvPr/>
            </p:nvSpPr>
            <p:spPr bwMode="auto">
              <a:xfrm>
                <a:off x="4203" y="171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8"/>
              <p:cNvSpPr>
                <a:spLocks/>
              </p:cNvSpPr>
              <p:nvPr/>
            </p:nvSpPr>
            <p:spPr bwMode="auto">
              <a:xfrm>
                <a:off x="4181" y="170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9"/>
              <p:cNvSpPr>
                <a:spLocks/>
              </p:cNvSpPr>
              <p:nvPr/>
            </p:nvSpPr>
            <p:spPr bwMode="auto">
              <a:xfrm>
                <a:off x="4147" y="170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0"/>
              <p:cNvSpPr>
                <a:spLocks/>
              </p:cNvSpPr>
              <p:nvPr/>
            </p:nvSpPr>
            <p:spPr bwMode="auto">
              <a:xfrm>
                <a:off x="4127" y="169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21"/>
              <p:cNvSpPr>
                <a:spLocks/>
              </p:cNvSpPr>
              <p:nvPr/>
            </p:nvSpPr>
            <p:spPr bwMode="auto">
              <a:xfrm>
                <a:off x="4103" y="169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2"/>
              <p:cNvSpPr>
                <a:spLocks/>
              </p:cNvSpPr>
              <p:nvPr/>
            </p:nvSpPr>
            <p:spPr bwMode="auto">
              <a:xfrm>
                <a:off x="4075" y="1693"/>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23"/>
              <p:cNvSpPr>
                <a:spLocks/>
              </p:cNvSpPr>
              <p:nvPr/>
            </p:nvSpPr>
            <p:spPr bwMode="auto">
              <a:xfrm>
                <a:off x="4045" y="1687"/>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24"/>
              <p:cNvSpPr>
                <a:spLocks/>
              </p:cNvSpPr>
              <p:nvPr/>
            </p:nvSpPr>
            <p:spPr bwMode="auto">
              <a:xfrm>
                <a:off x="4025" y="168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25"/>
              <p:cNvSpPr>
                <a:spLocks/>
              </p:cNvSpPr>
              <p:nvPr/>
            </p:nvSpPr>
            <p:spPr bwMode="auto">
              <a:xfrm>
                <a:off x="3995" y="167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26"/>
              <p:cNvSpPr>
                <a:spLocks/>
              </p:cNvSpPr>
              <p:nvPr/>
            </p:nvSpPr>
            <p:spPr bwMode="auto">
              <a:xfrm>
                <a:off x="3973" y="167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27"/>
              <p:cNvSpPr>
                <a:spLocks/>
              </p:cNvSpPr>
              <p:nvPr/>
            </p:nvSpPr>
            <p:spPr bwMode="auto">
              <a:xfrm>
                <a:off x="3951" y="1669"/>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28"/>
              <p:cNvSpPr>
                <a:spLocks/>
              </p:cNvSpPr>
              <p:nvPr/>
            </p:nvSpPr>
            <p:spPr bwMode="auto">
              <a:xfrm>
                <a:off x="3771" y="165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29"/>
              <p:cNvSpPr>
                <a:spLocks/>
              </p:cNvSpPr>
              <p:nvPr/>
            </p:nvSpPr>
            <p:spPr bwMode="auto">
              <a:xfrm>
                <a:off x="3695" y="1639"/>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30"/>
              <p:cNvSpPr>
                <a:spLocks/>
              </p:cNvSpPr>
              <p:nvPr/>
            </p:nvSpPr>
            <p:spPr bwMode="auto">
              <a:xfrm>
                <a:off x="3571" y="1619"/>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31"/>
              <p:cNvSpPr>
                <a:spLocks/>
              </p:cNvSpPr>
              <p:nvPr/>
            </p:nvSpPr>
            <p:spPr bwMode="auto">
              <a:xfrm>
                <a:off x="3527" y="1617"/>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32"/>
              <p:cNvSpPr>
                <a:spLocks/>
              </p:cNvSpPr>
              <p:nvPr/>
            </p:nvSpPr>
            <p:spPr bwMode="auto">
              <a:xfrm>
                <a:off x="3499" y="1609"/>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6" name="Freeform 233"/>
              <p:cNvSpPr>
                <a:spLocks/>
              </p:cNvSpPr>
              <p:nvPr/>
            </p:nvSpPr>
            <p:spPr bwMode="auto">
              <a:xfrm>
                <a:off x="3485" y="1607"/>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7" name="Freeform 234"/>
              <p:cNvSpPr>
                <a:spLocks/>
              </p:cNvSpPr>
              <p:nvPr/>
            </p:nvSpPr>
            <p:spPr bwMode="auto">
              <a:xfrm>
                <a:off x="3455" y="1597"/>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9" name="Freeform 235"/>
              <p:cNvSpPr>
                <a:spLocks/>
              </p:cNvSpPr>
              <p:nvPr/>
            </p:nvSpPr>
            <p:spPr bwMode="auto">
              <a:xfrm>
                <a:off x="3423" y="158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0" name="Freeform 236"/>
              <p:cNvSpPr>
                <a:spLocks/>
              </p:cNvSpPr>
              <p:nvPr/>
            </p:nvSpPr>
            <p:spPr bwMode="auto">
              <a:xfrm>
                <a:off x="3389" y="1583"/>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Freeform 237"/>
              <p:cNvSpPr>
                <a:spLocks/>
              </p:cNvSpPr>
              <p:nvPr/>
            </p:nvSpPr>
            <p:spPr bwMode="auto">
              <a:xfrm>
                <a:off x="3353" y="1579"/>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238"/>
              <p:cNvSpPr>
                <a:spLocks/>
              </p:cNvSpPr>
              <p:nvPr/>
            </p:nvSpPr>
            <p:spPr bwMode="auto">
              <a:xfrm>
                <a:off x="3303" y="1571"/>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Freeform 239"/>
              <p:cNvSpPr>
                <a:spLocks/>
              </p:cNvSpPr>
              <p:nvPr/>
            </p:nvSpPr>
            <p:spPr bwMode="auto">
              <a:xfrm>
                <a:off x="3265" y="1565"/>
                <a:ext cx="90" cy="94"/>
              </a:xfrm>
              <a:custGeom>
                <a:avLst/>
                <a:gdLst>
                  <a:gd name="T0" fmla="*/ 52 w 90"/>
                  <a:gd name="T1" fmla="*/ 0 h 94"/>
                  <a:gd name="T2" fmla="*/ 52 w 90"/>
                  <a:gd name="T3" fmla="*/ 40 h 94"/>
                  <a:gd name="T4" fmla="*/ 90 w 90"/>
                  <a:gd name="T5" fmla="*/ 40 h 94"/>
                  <a:gd name="T6" fmla="*/ 90 w 90"/>
                  <a:gd name="T7" fmla="*/ 52 h 94"/>
                  <a:gd name="T8" fmla="*/ 52 w 90"/>
                  <a:gd name="T9" fmla="*/ 52 h 94"/>
                  <a:gd name="T10" fmla="*/ 52 w 90"/>
                  <a:gd name="T11" fmla="*/ 94 h 94"/>
                  <a:gd name="T12" fmla="*/ 38 w 90"/>
                  <a:gd name="T13" fmla="*/ 94 h 94"/>
                  <a:gd name="T14" fmla="*/ 38 w 90"/>
                  <a:gd name="T15" fmla="*/ 52 h 94"/>
                  <a:gd name="T16" fmla="*/ 0 w 90"/>
                  <a:gd name="T17" fmla="*/ 52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2"/>
                    </a:lnTo>
                    <a:lnTo>
                      <a:pt x="52" y="52"/>
                    </a:lnTo>
                    <a:lnTo>
                      <a:pt x="52" y="94"/>
                    </a:lnTo>
                    <a:lnTo>
                      <a:pt x="38" y="94"/>
                    </a:lnTo>
                    <a:lnTo>
                      <a:pt x="38" y="52"/>
                    </a:lnTo>
                    <a:lnTo>
                      <a:pt x="0" y="52"/>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Freeform 240"/>
              <p:cNvSpPr>
                <a:spLocks/>
              </p:cNvSpPr>
              <p:nvPr/>
            </p:nvSpPr>
            <p:spPr bwMode="auto">
              <a:xfrm>
                <a:off x="3185" y="1553"/>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Freeform 241"/>
              <p:cNvSpPr>
                <a:spLocks/>
              </p:cNvSpPr>
              <p:nvPr/>
            </p:nvSpPr>
            <p:spPr bwMode="auto">
              <a:xfrm>
                <a:off x="3143" y="1547"/>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242"/>
              <p:cNvSpPr>
                <a:spLocks/>
              </p:cNvSpPr>
              <p:nvPr/>
            </p:nvSpPr>
            <p:spPr bwMode="auto">
              <a:xfrm>
                <a:off x="3087" y="1545"/>
                <a:ext cx="90" cy="94"/>
              </a:xfrm>
              <a:custGeom>
                <a:avLst/>
                <a:gdLst>
                  <a:gd name="T0" fmla="*/ 52 w 90"/>
                  <a:gd name="T1" fmla="*/ 0 h 94"/>
                  <a:gd name="T2" fmla="*/ 52 w 90"/>
                  <a:gd name="T3" fmla="*/ 40 h 94"/>
                  <a:gd name="T4" fmla="*/ 90 w 90"/>
                  <a:gd name="T5" fmla="*/ 40 h 94"/>
                  <a:gd name="T6" fmla="*/ 90 w 90"/>
                  <a:gd name="T7" fmla="*/ 54 h 94"/>
                  <a:gd name="T8" fmla="*/ 52 w 90"/>
                  <a:gd name="T9" fmla="*/ 54 h 94"/>
                  <a:gd name="T10" fmla="*/ 52 w 90"/>
                  <a:gd name="T11" fmla="*/ 94 h 94"/>
                  <a:gd name="T12" fmla="*/ 38 w 90"/>
                  <a:gd name="T13" fmla="*/ 94 h 94"/>
                  <a:gd name="T14" fmla="*/ 38 w 90"/>
                  <a:gd name="T15" fmla="*/ 54 h 94"/>
                  <a:gd name="T16" fmla="*/ 0 w 90"/>
                  <a:gd name="T17" fmla="*/ 54 h 94"/>
                  <a:gd name="T18" fmla="*/ 0 w 90"/>
                  <a:gd name="T19" fmla="*/ 40 h 94"/>
                  <a:gd name="T20" fmla="*/ 38 w 90"/>
                  <a:gd name="T21" fmla="*/ 40 h 94"/>
                  <a:gd name="T22" fmla="*/ 38 w 90"/>
                  <a:gd name="T23" fmla="*/ 0 h 94"/>
                  <a:gd name="T24" fmla="*/ 52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52" y="0"/>
                    </a:moveTo>
                    <a:lnTo>
                      <a:pt x="52" y="40"/>
                    </a:lnTo>
                    <a:lnTo>
                      <a:pt x="90" y="40"/>
                    </a:lnTo>
                    <a:lnTo>
                      <a:pt x="90" y="54"/>
                    </a:lnTo>
                    <a:lnTo>
                      <a:pt x="52" y="54"/>
                    </a:lnTo>
                    <a:lnTo>
                      <a:pt x="52" y="94"/>
                    </a:lnTo>
                    <a:lnTo>
                      <a:pt x="38" y="94"/>
                    </a:lnTo>
                    <a:lnTo>
                      <a:pt x="38" y="54"/>
                    </a:lnTo>
                    <a:lnTo>
                      <a:pt x="0" y="54"/>
                    </a:lnTo>
                    <a:lnTo>
                      <a:pt x="0" y="40"/>
                    </a:lnTo>
                    <a:lnTo>
                      <a:pt x="38" y="40"/>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Freeform 243"/>
              <p:cNvSpPr>
                <a:spLocks/>
              </p:cNvSpPr>
              <p:nvPr/>
            </p:nvSpPr>
            <p:spPr bwMode="auto">
              <a:xfrm>
                <a:off x="5415" y="1867"/>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Freeform 244"/>
              <p:cNvSpPr>
                <a:spLocks/>
              </p:cNvSpPr>
              <p:nvPr/>
            </p:nvSpPr>
            <p:spPr bwMode="auto">
              <a:xfrm>
                <a:off x="5397" y="1867"/>
                <a:ext cx="90" cy="92"/>
              </a:xfrm>
              <a:custGeom>
                <a:avLst/>
                <a:gdLst>
                  <a:gd name="T0" fmla="*/ 52 w 90"/>
                  <a:gd name="T1" fmla="*/ 0 h 92"/>
                  <a:gd name="T2" fmla="*/ 52 w 90"/>
                  <a:gd name="T3" fmla="*/ 38 h 92"/>
                  <a:gd name="T4" fmla="*/ 90 w 90"/>
                  <a:gd name="T5" fmla="*/ 38 h 92"/>
                  <a:gd name="T6" fmla="*/ 90 w 90"/>
                  <a:gd name="T7" fmla="*/ 52 h 92"/>
                  <a:gd name="T8" fmla="*/ 52 w 90"/>
                  <a:gd name="T9" fmla="*/ 52 h 92"/>
                  <a:gd name="T10" fmla="*/ 52 w 90"/>
                  <a:gd name="T11" fmla="*/ 92 h 92"/>
                  <a:gd name="T12" fmla="*/ 38 w 90"/>
                  <a:gd name="T13" fmla="*/ 92 h 92"/>
                  <a:gd name="T14" fmla="*/ 38 w 90"/>
                  <a:gd name="T15" fmla="*/ 52 h 92"/>
                  <a:gd name="T16" fmla="*/ 0 w 90"/>
                  <a:gd name="T17" fmla="*/ 52 h 92"/>
                  <a:gd name="T18" fmla="*/ 0 w 90"/>
                  <a:gd name="T19" fmla="*/ 38 h 92"/>
                  <a:gd name="T20" fmla="*/ 38 w 90"/>
                  <a:gd name="T21" fmla="*/ 38 h 92"/>
                  <a:gd name="T22" fmla="*/ 38 w 90"/>
                  <a:gd name="T23" fmla="*/ 0 h 92"/>
                  <a:gd name="T24" fmla="*/ 52 w 90"/>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2">
                    <a:moveTo>
                      <a:pt x="52" y="0"/>
                    </a:moveTo>
                    <a:lnTo>
                      <a:pt x="52" y="38"/>
                    </a:lnTo>
                    <a:lnTo>
                      <a:pt x="90" y="38"/>
                    </a:lnTo>
                    <a:lnTo>
                      <a:pt x="90" y="52"/>
                    </a:lnTo>
                    <a:lnTo>
                      <a:pt x="52" y="52"/>
                    </a:lnTo>
                    <a:lnTo>
                      <a:pt x="52" y="92"/>
                    </a:lnTo>
                    <a:lnTo>
                      <a:pt x="38" y="92"/>
                    </a:lnTo>
                    <a:lnTo>
                      <a:pt x="38" y="52"/>
                    </a:lnTo>
                    <a:lnTo>
                      <a:pt x="0" y="52"/>
                    </a:lnTo>
                    <a:lnTo>
                      <a:pt x="0" y="38"/>
                    </a:lnTo>
                    <a:lnTo>
                      <a:pt x="38" y="38"/>
                    </a:lnTo>
                    <a:lnTo>
                      <a:pt x="38" y="0"/>
                    </a:lnTo>
                    <a:lnTo>
                      <a:pt x="52"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Freeform 245"/>
              <p:cNvSpPr>
                <a:spLocks/>
              </p:cNvSpPr>
              <p:nvPr/>
            </p:nvSpPr>
            <p:spPr bwMode="auto">
              <a:xfrm>
                <a:off x="5379" y="1867"/>
                <a:ext cx="92" cy="92"/>
              </a:xfrm>
              <a:custGeom>
                <a:avLst/>
                <a:gdLst>
                  <a:gd name="T0" fmla="*/ 54 w 92"/>
                  <a:gd name="T1" fmla="*/ 0 h 92"/>
                  <a:gd name="T2" fmla="*/ 54 w 92"/>
                  <a:gd name="T3" fmla="*/ 38 h 92"/>
                  <a:gd name="T4" fmla="*/ 92 w 92"/>
                  <a:gd name="T5" fmla="*/ 38 h 92"/>
                  <a:gd name="T6" fmla="*/ 92 w 92"/>
                  <a:gd name="T7" fmla="*/ 52 h 92"/>
                  <a:gd name="T8" fmla="*/ 54 w 92"/>
                  <a:gd name="T9" fmla="*/ 52 h 92"/>
                  <a:gd name="T10" fmla="*/ 54 w 92"/>
                  <a:gd name="T11" fmla="*/ 92 h 92"/>
                  <a:gd name="T12" fmla="*/ 38 w 92"/>
                  <a:gd name="T13" fmla="*/ 92 h 92"/>
                  <a:gd name="T14" fmla="*/ 38 w 92"/>
                  <a:gd name="T15" fmla="*/ 52 h 92"/>
                  <a:gd name="T16" fmla="*/ 0 w 92"/>
                  <a:gd name="T17" fmla="*/ 52 h 92"/>
                  <a:gd name="T18" fmla="*/ 0 w 92"/>
                  <a:gd name="T19" fmla="*/ 38 h 92"/>
                  <a:gd name="T20" fmla="*/ 38 w 92"/>
                  <a:gd name="T21" fmla="*/ 38 h 92"/>
                  <a:gd name="T22" fmla="*/ 38 w 92"/>
                  <a:gd name="T23" fmla="*/ 0 h 92"/>
                  <a:gd name="T24" fmla="*/ 54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4" y="0"/>
                    </a:moveTo>
                    <a:lnTo>
                      <a:pt x="54" y="38"/>
                    </a:lnTo>
                    <a:lnTo>
                      <a:pt x="92" y="38"/>
                    </a:lnTo>
                    <a:lnTo>
                      <a:pt x="92" y="52"/>
                    </a:lnTo>
                    <a:lnTo>
                      <a:pt x="54" y="52"/>
                    </a:lnTo>
                    <a:lnTo>
                      <a:pt x="54" y="92"/>
                    </a:lnTo>
                    <a:lnTo>
                      <a:pt x="38" y="92"/>
                    </a:lnTo>
                    <a:lnTo>
                      <a:pt x="38" y="52"/>
                    </a:lnTo>
                    <a:lnTo>
                      <a:pt x="0" y="52"/>
                    </a:lnTo>
                    <a:lnTo>
                      <a:pt x="0" y="38"/>
                    </a:lnTo>
                    <a:lnTo>
                      <a:pt x="38" y="38"/>
                    </a:lnTo>
                    <a:lnTo>
                      <a:pt x="38" y="0"/>
                    </a:lnTo>
                    <a:lnTo>
                      <a:pt x="54" y="0"/>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0" name="Freeform 246"/>
              <p:cNvSpPr>
                <a:spLocks/>
              </p:cNvSpPr>
              <p:nvPr/>
            </p:nvSpPr>
            <p:spPr bwMode="auto">
              <a:xfrm>
                <a:off x="1415" y="1381"/>
                <a:ext cx="4982" cy="462"/>
              </a:xfrm>
              <a:custGeom>
                <a:avLst/>
                <a:gdLst>
                  <a:gd name="T0" fmla="*/ 0 w 4982"/>
                  <a:gd name="T1" fmla="*/ 0 h 462"/>
                  <a:gd name="T2" fmla="*/ 98 w 4982"/>
                  <a:gd name="T3" fmla="*/ 8 h 462"/>
                  <a:gd name="T4" fmla="*/ 176 w 4982"/>
                  <a:gd name="T5" fmla="*/ 8 h 462"/>
                  <a:gd name="T6" fmla="*/ 270 w 4982"/>
                  <a:gd name="T7" fmla="*/ 18 h 462"/>
                  <a:gd name="T8" fmla="*/ 338 w 4982"/>
                  <a:gd name="T9" fmla="*/ 24 h 462"/>
                  <a:gd name="T10" fmla="*/ 442 w 4982"/>
                  <a:gd name="T11" fmla="*/ 30 h 462"/>
                  <a:gd name="T12" fmla="*/ 518 w 4982"/>
                  <a:gd name="T13" fmla="*/ 38 h 462"/>
                  <a:gd name="T14" fmla="*/ 598 w 4982"/>
                  <a:gd name="T15" fmla="*/ 46 h 462"/>
                  <a:gd name="T16" fmla="*/ 708 w 4982"/>
                  <a:gd name="T17" fmla="*/ 58 h 462"/>
                  <a:gd name="T18" fmla="*/ 812 w 4982"/>
                  <a:gd name="T19" fmla="*/ 68 h 462"/>
                  <a:gd name="T20" fmla="*/ 930 w 4982"/>
                  <a:gd name="T21" fmla="*/ 78 h 462"/>
                  <a:gd name="T22" fmla="*/ 1066 w 4982"/>
                  <a:gd name="T23" fmla="*/ 84 h 462"/>
                  <a:gd name="T24" fmla="*/ 1160 w 4982"/>
                  <a:gd name="T25" fmla="*/ 92 h 462"/>
                  <a:gd name="T26" fmla="*/ 1298 w 4982"/>
                  <a:gd name="T27" fmla="*/ 106 h 462"/>
                  <a:gd name="T28" fmla="*/ 1450 w 4982"/>
                  <a:gd name="T29" fmla="*/ 118 h 462"/>
                  <a:gd name="T30" fmla="*/ 1542 w 4982"/>
                  <a:gd name="T31" fmla="*/ 128 h 462"/>
                  <a:gd name="T32" fmla="*/ 1634 w 4982"/>
                  <a:gd name="T33" fmla="*/ 138 h 462"/>
                  <a:gd name="T34" fmla="*/ 1728 w 4982"/>
                  <a:gd name="T35" fmla="*/ 142 h 462"/>
                  <a:gd name="T36" fmla="*/ 1820 w 4982"/>
                  <a:gd name="T37" fmla="*/ 154 h 462"/>
                  <a:gd name="T38" fmla="*/ 1930 w 4982"/>
                  <a:gd name="T39" fmla="*/ 164 h 462"/>
                  <a:gd name="T40" fmla="*/ 1992 w 4982"/>
                  <a:gd name="T41" fmla="*/ 170 h 462"/>
                  <a:gd name="T42" fmla="*/ 2068 w 4982"/>
                  <a:gd name="T43" fmla="*/ 182 h 462"/>
                  <a:gd name="T44" fmla="*/ 2144 w 4982"/>
                  <a:gd name="T45" fmla="*/ 198 h 462"/>
                  <a:gd name="T46" fmla="*/ 2216 w 4982"/>
                  <a:gd name="T47" fmla="*/ 206 h 462"/>
                  <a:gd name="T48" fmla="*/ 2312 w 4982"/>
                  <a:gd name="T49" fmla="*/ 214 h 462"/>
                  <a:gd name="T50" fmla="*/ 2378 w 4982"/>
                  <a:gd name="T51" fmla="*/ 214 h 462"/>
                  <a:gd name="T52" fmla="*/ 2392 w 4982"/>
                  <a:gd name="T53" fmla="*/ 224 h 462"/>
                  <a:gd name="T54" fmla="*/ 2482 w 4982"/>
                  <a:gd name="T55" fmla="*/ 224 h 462"/>
                  <a:gd name="T56" fmla="*/ 2542 w 4982"/>
                  <a:gd name="T57" fmla="*/ 234 h 462"/>
                  <a:gd name="T58" fmla="*/ 2602 w 4982"/>
                  <a:gd name="T59" fmla="*/ 234 h 462"/>
                  <a:gd name="T60" fmla="*/ 2616 w 4982"/>
                  <a:gd name="T61" fmla="*/ 246 h 462"/>
                  <a:gd name="T62" fmla="*/ 2682 w 4982"/>
                  <a:gd name="T63" fmla="*/ 246 h 462"/>
                  <a:gd name="T64" fmla="*/ 2704 w 4982"/>
                  <a:gd name="T65" fmla="*/ 254 h 462"/>
                  <a:gd name="T66" fmla="*/ 2768 w 4982"/>
                  <a:gd name="T67" fmla="*/ 254 h 462"/>
                  <a:gd name="T68" fmla="*/ 2812 w 4982"/>
                  <a:gd name="T69" fmla="*/ 264 h 462"/>
                  <a:gd name="T70" fmla="*/ 2882 w 4982"/>
                  <a:gd name="T71" fmla="*/ 266 h 462"/>
                  <a:gd name="T72" fmla="*/ 2932 w 4982"/>
                  <a:gd name="T73" fmla="*/ 270 h 462"/>
                  <a:gd name="T74" fmla="*/ 2998 w 4982"/>
                  <a:gd name="T75" fmla="*/ 280 h 462"/>
                  <a:gd name="T76" fmla="*/ 3058 w 4982"/>
                  <a:gd name="T77" fmla="*/ 280 h 462"/>
                  <a:gd name="T78" fmla="*/ 3116 w 4982"/>
                  <a:gd name="T79" fmla="*/ 282 h 462"/>
                  <a:gd name="T80" fmla="*/ 3190 w 4982"/>
                  <a:gd name="T81" fmla="*/ 294 h 462"/>
                  <a:gd name="T82" fmla="*/ 3286 w 4982"/>
                  <a:gd name="T83" fmla="*/ 306 h 462"/>
                  <a:gd name="T84" fmla="*/ 3392 w 4982"/>
                  <a:gd name="T85" fmla="*/ 312 h 462"/>
                  <a:gd name="T86" fmla="*/ 3514 w 4982"/>
                  <a:gd name="T87" fmla="*/ 322 h 462"/>
                  <a:gd name="T88" fmla="*/ 3636 w 4982"/>
                  <a:gd name="T89" fmla="*/ 324 h 462"/>
                  <a:gd name="T90" fmla="*/ 3742 w 4982"/>
                  <a:gd name="T91" fmla="*/ 328 h 462"/>
                  <a:gd name="T92" fmla="*/ 3764 w 4982"/>
                  <a:gd name="T93" fmla="*/ 340 h 462"/>
                  <a:gd name="T94" fmla="*/ 3914 w 4982"/>
                  <a:gd name="T95" fmla="*/ 340 h 462"/>
                  <a:gd name="T96" fmla="*/ 3942 w 4982"/>
                  <a:gd name="T97" fmla="*/ 354 h 462"/>
                  <a:gd name="T98" fmla="*/ 4078 w 4982"/>
                  <a:gd name="T99" fmla="*/ 354 h 462"/>
                  <a:gd name="T100" fmla="*/ 4098 w 4982"/>
                  <a:gd name="T101" fmla="*/ 366 h 462"/>
                  <a:gd name="T102" fmla="*/ 4258 w 4982"/>
                  <a:gd name="T103" fmla="*/ 366 h 462"/>
                  <a:gd name="T104" fmla="*/ 4258 w 4982"/>
                  <a:gd name="T105" fmla="*/ 380 h 462"/>
                  <a:gd name="T106" fmla="*/ 4310 w 4982"/>
                  <a:gd name="T107" fmla="*/ 380 h 462"/>
                  <a:gd name="T108" fmla="*/ 4310 w 4982"/>
                  <a:gd name="T109" fmla="*/ 392 h 462"/>
                  <a:gd name="T110" fmla="*/ 4334 w 4982"/>
                  <a:gd name="T111" fmla="*/ 392 h 462"/>
                  <a:gd name="T112" fmla="*/ 4334 w 4982"/>
                  <a:gd name="T113" fmla="*/ 398 h 462"/>
                  <a:gd name="T114" fmla="*/ 4534 w 4982"/>
                  <a:gd name="T115" fmla="*/ 398 h 462"/>
                  <a:gd name="T116" fmla="*/ 4534 w 4982"/>
                  <a:gd name="T117" fmla="*/ 418 h 462"/>
                  <a:gd name="T118" fmla="*/ 4728 w 4982"/>
                  <a:gd name="T119" fmla="*/ 418 h 462"/>
                  <a:gd name="T120" fmla="*/ 4728 w 4982"/>
                  <a:gd name="T121" fmla="*/ 462 h 462"/>
                  <a:gd name="T122" fmla="*/ 4982 w 4982"/>
                  <a:gd name="T123"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82" h="462">
                    <a:moveTo>
                      <a:pt x="0" y="0"/>
                    </a:moveTo>
                    <a:lnTo>
                      <a:pt x="98" y="8"/>
                    </a:lnTo>
                    <a:lnTo>
                      <a:pt x="176" y="8"/>
                    </a:lnTo>
                    <a:lnTo>
                      <a:pt x="270" y="18"/>
                    </a:lnTo>
                    <a:lnTo>
                      <a:pt x="338" y="24"/>
                    </a:lnTo>
                    <a:lnTo>
                      <a:pt x="442" y="30"/>
                    </a:lnTo>
                    <a:lnTo>
                      <a:pt x="518" y="38"/>
                    </a:lnTo>
                    <a:lnTo>
                      <a:pt x="598" y="46"/>
                    </a:lnTo>
                    <a:lnTo>
                      <a:pt x="708" y="58"/>
                    </a:lnTo>
                    <a:lnTo>
                      <a:pt x="812" y="68"/>
                    </a:lnTo>
                    <a:lnTo>
                      <a:pt x="930" y="78"/>
                    </a:lnTo>
                    <a:lnTo>
                      <a:pt x="1066" y="84"/>
                    </a:lnTo>
                    <a:lnTo>
                      <a:pt x="1160" y="92"/>
                    </a:lnTo>
                    <a:lnTo>
                      <a:pt x="1298" y="106"/>
                    </a:lnTo>
                    <a:lnTo>
                      <a:pt x="1450" y="118"/>
                    </a:lnTo>
                    <a:lnTo>
                      <a:pt x="1542" y="128"/>
                    </a:lnTo>
                    <a:lnTo>
                      <a:pt x="1634" y="138"/>
                    </a:lnTo>
                    <a:lnTo>
                      <a:pt x="1728" y="142"/>
                    </a:lnTo>
                    <a:lnTo>
                      <a:pt x="1820" y="154"/>
                    </a:lnTo>
                    <a:lnTo>
                      <a:pt x="1930" y="164"/>
                    </a:lnTo>
                    <a:lnTo>
                      <a:pt x="1992" y="170"/>
                    </a:lnTo>
                    <a:lnTo>
                      <a:pt x="2068" y="182"/>
                    </a:lnTo>
                    <a:lnTo>
                      <a:pt x="2144" y="198"/>
                    </a:lnTo>
                    <a:lnTo>
                      <a:pt x="2216" y="206"/>
                    </a:lnTo>
                    <a:lnTo>
                      <a:pt x="2312" y="214"/>
                    </a:lnTo>
                    <a:lnTo>
                      <a:pt x="2378" y="214"/>
                    </a:lnTo>
                    <a:lnTo>
                      <a:pt x="2392" y="224"/>
                    </a:lnTo>
                    <a:lnTo>
                      <a:pt x="2482" y="224"/>
                    </a:lnTo>
                    <a:lnTo>
                      <a:pt x="2542" y="234"/>
                    </a:lnTo>
                    <a:lnTo>
                      <a:pt x="2602" y="234"/>
                    </a:lnTo>
                    <a:lnTo>
                      <a:pt x="2616" y="246"/>
                    </a:lnTo>
                    <a:lnTo>
                      <a:pt x="2682" y="246"/>
                    </a:lnTo>
                    <a:lnTo>
                      <a:pt x="2704" y="254"/>
                    </a:lnTo>
                    <a:lnTo>
                      <a:pt x="2768" y="254"/>
                    </a:lnTo>
                    <a:lnTo>
                      <a:pt x="2812" y="264"/>
                    </a:lnTo>
                    <a:lnTo>
                      <a:pt x="2882" y="266"/>
                    </a:lnTo>
                    <a:lnTo>
                      <a:pt x="2932" y="270"/>
                    </a:lnTo>
                    <a:lnTo>
                      <a:pt x="2998" y="280"/>
                    </a:lnTo>
                    <a:lnTo>
                      <a:pt x="3058" y="280"/>
                    </a:lnTo>
                    <a:lnTo>
                      <a:pt x="3116" y="282"/>
                    </a:lnTo>
                    <a:lnTo>
                      <a:pt x="3190" y="294"/>
                    </a:lnTo>
                    <a:lnTo>
                      <a:pt x="3286" y="306"/>
                    </a:lnTo>
                    <a:lnTo>
                      <a:pt x="3392" y="312"/>
                    </a:lnTo>
                    <a:lnTo>
                      <a:pt x="3514" y="322"/>
                    </a:lnTo>
                    <a:lnTo>
                      <a:pt x="3636" y="324"/>
                    </a:lnTo>
                    <a:lnTo>
                      <a:pt x="3742" y="328"/>
                    </a:lnTo>
                    <a:lnTo>
                      <a:pt x="3764" y="340"/>
                    </a:lnTo>
                    <a:lnTo>
                      <a:pt x="3914" y="340"/>
                    </a:lnTo>
                    <a:lnTo>
                      <a:pt x="3942" y="354"/>
                    </a:lnTo>
                    <a:lnTo>
                      <a:pt x="4078" y="354"/>
                    </a:lnTo>
                    <a:lnTo>
                      <a:pt x="4098" y="366"/>
                    </a:lnTo>
                    <a:lnTo>
                      <a:pt x="4258" y="366"/>
                    </a:lnTo>
                    <a:lnTo>
                      <a:pt x="4258" y="380"/>
                    </a:lnTo>
                    <a:lnTo>
                      <a:pt x="4310" y="380"/>
                    </a:lnTo>
                    <a:lnTo>
                      <a:pt x="4310" y="392"/>
                    </a:lnTo>
                    <a:lnTo>
                      <a:pt x="4334" y="392"/>
                    </a:lnTo>
                    <a:lnTo>
                      <a:pt x="4334" y="398"/>
                    </a:lnTo>
                    <a:lnTo>
                      <a:pt x="4534" y="398"/>
                    </a:lnTo>
                    <a:lnTo>
                      <a:pt x="4534" y="418"/>
                    </a:lnTo>
                    <a:lnTo>
                      <a:pt x="4728" y="418"/>
                    </a:lnTo>
                    <a:lnTo>
                      <a:pt x="4728" y="462"/>
                    </a:lnTo>
                    <a:lnTo>
                      <a:pt x="4982" y="462"/>
                    </a:lnTo>
                  </a:path>
                </a:pathLst>
              </a:custGeom>
              <a:noFill/>
              <a:ln w="38100">
                <a:solidFill>
                  <a:srgbClr val="6DCFF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1" name="Freeform 247"/>
              <p:cNvSpPr>
                <a:spLocks/>
              </p:cNvSpPr>
              <p:nvPr/>
            </p:nvSpPr>
            <p:spPr bwMode="auto">
              <a:xfrm>
                <a:off x="6349" y="1797"/>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40 w 92"/>
                  <a:gd name="T13" fmla="*/ 94 h 94"/>
                  <a:gd name="T14" fmla="*/ 40 w 92"/>
                  <a:gd name="T15" fmla="*/ 54 h 94"/>
                  <a:gd name="T16" fmla="*/ 0 w 92"/>
                  <a:gd name="T17" fmla="*/ 54 h 94"/>
                  <a:gd name="T18" fmla="*/ 0 w 92"/>
                  <a:gd name="T19" fmla="*/ 40 h 94"/>
                  <a:gd name="T20" fmla="*/ 40 w 92"/>
                  <a:gd name="T21" fmla="*/ 40 h 94"/>
                  <a:gd name="T22" fmla="*/ 40 w 92"/>
                  <a:gd name="T23" fmla="*/ 0 h 94"/>
                  <a:gd name="T24" fmla="*/ 54 w 92"/>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4">
                    <a:moveTo>
                      <a:pt x="54" y="0"/>
                    </a:moveTo>
                    <a:lnTo>
                      <a:pt x="54" y="40"/>
                    </a:lnTo>
                    <a:lnTo>
                      <a:pt x="92" y="40"/>
                    </a:lnTo>
                    <a:lnTo>
                      <a:pt x="92" y="54"/>
                    </a:lnTo>
                    <a:lnTo>
                      <a:pt x="54" y="54"/>
                    </a:lnTo>
                    <a:lnTo>
                      <a:pt x="54" y="94"/>
                    </a:lnTo>
                    <a:lnTo>
                      <a:pt x="40" y="94"/>
                    </a:lnTo>
                    <a:lnTo>
                      <a:pt x="40" y="54"/>
                    </a:lnTo>
                    <a:lnTo>
                      <a:pt x="0" y="54"/>
                    </a:lnTo>
                    <a:lnTo>
                      <a:pt x="0" y="40"/>
                    </a:lnTo>
                    <a:lnTo>
                      <a:pt x="40" y="40"/>
                    </a:lnTo>
                    <a:lnTo>
                      <a:pt x="40"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Freeform 248"/>
              <p:cNvSpPr>
                <a:spLocks/>
              </p:cNvSpPr>
              <p:nvPr/>
            </p:nvSpPr>
            <p:spPr bwMode="auto">
              <a:xfrm>
                <a:off x="6269" y="179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249"/>
              <p:cNvSpPr>
                <a:spLocks/>
              </p:cNvSpPr>
              <p:nvPr/>
            </p:nvSpPr>
            <p:spPr bwMode="auto">
              <a:xfrm>
                <a:off x="6207" y="179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4" name="Freeform 250"/>
              <p:cNvSpPr>
                <a:spLocks/>
              </p:cNvSpPr>
              <p:nvPr/>
            </p:nvSpPr>
            <p:spPr bwMode="auto">
              <a:xfrm>
                <a:off x="6169" y="179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5" name="Freeform 251"/>
              <p:cNvSpPr>
                <a:spLocks/>
              </p:cNvSpPr>
              <p:nvPr/>
            </p:nvSpPr>
            <p:spPr bwMode="auto">
              <a:xfrm>
                <a:off x="6127" y="1797"/>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6" name="Freeform 252"/>
              <p:cNvSpPr>
                <a:spLocks/>
              </p:cNvSpPr>
              <p:nvPr/>
            </p:nvSpPr>
            <p:spPr bwMode="auto">
              <a:xfrm>
                <a:off x="6109" y="1797"/>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7" name="Freeform 253"/>
              <p:cNvSpPr>
                <a:spLocks/>
              </p:cNvSpPr>
              <p:nvPr/>
            </p:nvSpPr>
            <p:spPr bwMode="auto">
              <a:xfrm>
                <a:off x="6091" y="1753"/>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8" name="Freeform 254"/>
              <p:cNvSpPr>
                <a:spLocks/>
              </p:cNvSpPr>
              <p:nvPr/>
            </p:nvSpPr>
            <p:spPr bwMode="auto">
              <a:xfrm>
                <a:off x="6069" y="1753"/>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Freeform 255"/>
              <p:cNvSpPr>
                <a:spLocks/>
              </p:cNvSpPr>
              <p:nvPr/>
            </p:nvSpPr>
            <p:spPr bwMode="auto">
              <a:xfrm>
                <a:off x="6045" y="1753"/>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0" name="Freeform 256"/>
              <p:cNvSpPr>
                <a:spLocks/>
              </p:cNvSpPr>
              <p:nvPr/>
            </p:nvSpPr>
            <p:spPr bwMode="auto">
              <a:xfrm>
                <a:off x="6023" y="1753"/>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1" name="Freeform 257"/>
              <p:cNvSpPr>
                <a:spLocks/>
              </p:cNvSpPr>
              <p:nvPr/>
            </p:nvSpPr>
            <p:spPr bwMode="auto">
              <a:xfrm>
                <a:off x="5999" y="1753"/>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2" name="Freeform 258"/>
              <p:cNvSpPr>
                <a:spLocks/>
              </p:cNvSpPr>
              <p:nvPr/>
            </p:nvSpPr>
            <p:spPr bwMode="auto">
              <a:xfrm>
                <a:off x="5977" y="1753"/>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3" name="Freeform 259"/>
              <p:cNvSpPr>
                <a:spLocks/>
              </p:cNvSpPr>
              <p:nvPr/>
            </p:nvSpPr>
            <p:spPr bwMode="auto">
              <a:xfrm>
                <a:off x="5953" y="1753"/>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4" name="Freeform 260"/>
              <p:cNvSpPr>
                <a:spLocks/>
              </p:cNvSpPr>
              <p:nvPr/>
            </p:nvSpPr>
            <p:spPr bwMode="auto">
              <a:xfrm>
                <a:off x="5923" y="1753"/>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5" name="Freeform 261"/>
              <p:cNvSpPr>
                <a:spLocks/>
              </p:cNvSpPr>
              <p:nvPr/>
            </p:nvSpPr>
            <p:spPr bwMode="auto">
              <a:xfrm>
                <a:off x="5887" y="173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6" name="Freeform 262"/>
              <p:cNvSpPr>
                <a:spLocks/>
              </p:cNvSpPr>
              <p:nvPr/>
            </p:nvSpPr>
            <p:spPr bwMode="auto">
              <a:xfrm>
                <a:off x="5865" y="173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7" name="Freeform 263"/>
              <p:cNvSpPr>
                <a:spLocks/>
              </p:cNvSpPr>
              <p:nvPr/>
            </p:nvSpPr>
            <p:spPr bwMode="auto">
              <a:xfrm>
                <a:off x="5843" y="173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8" name="Freeform 264"/>
              <p:cNvSpPr>
                <a:spLocks/>
              </p:cNvSpPr>
              <p:nvPr/>
            </p:nvSpPr>
            <p:spPr bwMode="auto">
              <a:xfrm>
                <a:off x="5821" y="173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9" name="Freeform 265"/>
              <p:cNvSpPr>
                <a:spLocks/>
              </p:cNvSpPr>
              <p:nvPr/>
            </p:nvSpPr>
            <p:spPr bwMode="auto">
              <a:xfrm>
                <a:off x="5799" y="173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0" name="Freeform 266"/>
              <p:cNvSpPr>
                <a:spLocks/>
              </p:cNvSpPr>
              <p:nvPr/>
            </p:nvSpPr>
            <p:spPr bwMode="auto">
              <a:xfrm>
                <a:off x="5777" y="173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1" name="Freeform 267"/>
              <p:cNvSpPr>
                <a:spLocks/>
              </p:cNvSpPr>
              <p:nvPr/>
            </p:nvSpPr>
            <p:spPr bwMode="auto">
              <a:xfrm>
                <a:off x="5755" y="173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2" name="Freeform 268"/>
              <p:cNvSpPr>
                <a:spLocks/>
              </p:cNvSpPr>
              <p:nvPr/>
            </p:nvSpPr>
            <p:spPr bwMode="auto">
              <a:xfrm>
                <a:off x="5733" y="173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3" name="Freeform 269"/>
              <p:cNvSpPr>
                <a:spLocks/>
              </p:cNvSpPr>
              <p:nvPr/>
            </p:nvSpPr>
            <p:spPr bwMode="auto">
              <a:xfrm>
                <a:off x="5697" y="1723"/>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4" name="Freeform 270"/>
              <p:cNvSpPr>
                <a:spLocks/>
              </p:cNvSpPr>
              <p:nvPr/>
            </p:nvSpPr>
            <p:spPr bwMode="auto">
              <a:xfrm>
                <a:off x="5673" y="1711"/>
                <a:ext cx="94" cy="94"/>
              </a:xfrm>
              <a:custGeom>
                <a:avLst/>
                <a:gdLst>
                  <a:gd name="T0" fmla="*/ 54 w 94"/>
                  <a:gd name="T1" fmla="*/ 0 h 94"/>
                  <a:gd name="T2" fmla="*/ 54 w 94"/>
                  <a:gd name="T3" fmla="*/ 40 h 94"/>
                  <a:gd name="T4" fmla="*/ 94 w 94"/>
                  <a:gd name="T5" fmla="*/ 40 h 94"/>
                  <a:gd name="T6" fmla="*/ 94 w 94"/>
                  <a:gd name="T7" fmla="*/ 54 h 94"/>
                  <a:gd name="T8" fmla="*/ 54 w 94"/>
                  <a:gd name="T9" fmla="*/ 54 h 94"/>
                  <a:gd name="T10" fmla="*/ 54 w 94"/>
                  <a:gd name="T11" fmla="*/ 94 h 94"/>
                  <a:gd name="T12" fmla="*/ 38 w 94"/>
                  <a:gd name="T13" fmla="*/ 94 h 94"/>
                  <a:gd name="T14" fmla="*/ 38 w 94"/>
                  <a:gd name="T15" fmla="*/ 54 h 94"/>
                  <a:gd name="T16" fmla="*/ 0 w 94"/>
                  <a:gd name="T17" fmla="*/ 54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5" name="Freeform 271"/>
              <p:cNvSpPr>
                <a:spLocks/>
              </p:cNvSpPr>
              <p:nvPr/>
            </p:nvSpPr>
            <p:spPr bwMode="auto">
              <a:xfrm>
                <a:off x="5645" y="1711"/>
                <a:ext cx="94" cy="94"/>
              </a:xfrm>
              <a:custGeom>
                <a:avLst/>
                <a:gdLst>
                  <a:gd name="T0" fmla="*/ 56 w 94"/>
                  <a:gd name="T1" fmla="*/ 0 h 94"/>
                  <a:gd name="T2" fmla="*/ 56 w 94"/>
                  <a:gd name="T3" fmla="*/ 40 h 94"/>
                  <a:gd name="T4" fmla="*/ 94 w 94"/>
                  <a:gd name="T5" fmla="*/ 40 h 94"/>
                  <a:gd name="T6" fmla="*/ 94 w 94"/>
                  <a:gd name="T7" fmla="*/ 54 h 94"/>
                  <a:gd name="T8" fmla="*/ 56 w 94"/>
                  <a:gd name="T9" fmla="*/ 54 h 94"/>
                  <a:gd name="T10" fmla="*/ 56 w 94"/>
                  <a:gd name="T11" fmla="*/ 94 h 94"/>
                  <a:gd name="T12" fmla="*/ 40 w 94"/>
                  <a:gd name="T13" fmla="*/ 94 h 94"/>
                  <a:gd name="T14" fmla="*/ 40 w 94"/>
                  <a:gd name="T15" fmla="*/ 54 h 94"/>
                  <a:gd name="T16" fmla="*/ 0 w 94"/>
                  <a:gd name="T17" fmla="*/ 54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4"/>
                    </a:lnTo>
                    <a:lnTo>
                      <a:pt x="56" y="54"/>
                    </a:lnTo>
                    <a:lnTo>
                      <a:pt x="56" y="94"/>
                    </a:lnTo>
                    <a:lnTo>
                      <a:pt x="40" y="94"/>
                    </a:lnTo>
                    <a:lnTo>
                      <a:pt x="40" y="54"/>
                    </a:lnTo>
                    <a:lnTo>
                      <a:pt x="0" y="54"/>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6" name="Freeform 272"/>
              <p:cNvSpPr>
                <a:spLocks/>
              </p:cNvSpPr>
              <p:nvPr/>
            </p:nvSpPr>
            <p:spPr bwMode="auto">
              <a:xfrm>
                <a:off x="5611" y="169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7" name="Freeform 273"/>
              <p:cNvSpPr>
                <a:spLocks/>
              </p:cNvSpPr>
              <p:nvPr/>
            </p:nvSpPr>
            <p:spPr bwMode="auto">
              <a:xfrm>
                <a:off x="5585" y="1699"/>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8" name="Freeform 274"/>
              <p:cNvSpPr>
                <a:spLocks/>
              </p:cNvSpPr>
              <p:nvPr/>
            </p:nvSpPr>
            <p:spPr bwMode="auto">
              <a:xfrm>
                <a:off x="5561" y="1699"/>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9" name="Freeform 275"/>
              <p:cNvSpPr>
                <a:spLocks/>
              </p:cNvSpPr>
              <p:nvPr/>
            </p:nvSpPr>
            <p:spPr bwMode="auto">
              <a:xfrm>
                <a:off x="5537" y="169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0" name="Freeform 276"/>
              <p:cNvSpPr>
                <a:spLocks/>
              </p:cNvSpPr>
              <p:nvPr/>
            </p:nvSpPr>
            <p:spPr bwMode="auto">
              <a:xfrm>
                <a:off x="5511" y="1699"/>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1" name="Freeform 277"/>
              <p:cNvSpPr>
                <a:spLocks/>
              </p:cNvSpPr>
              <p:nvPr/>
            </p:nvSpPr>
            <p:spPr bwMode="auto">
              <a:xfrm>
                <a:off x="5487" y="1699"/>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2" name="Freeform 278"/>
              <p:cNvSpPr>
                <a:spLocks/>
              </p:cNvSpPr>
              <p:nvPr/>
            </p:nvSpPr>
            <p:spPr bwMode="auto">
              <a:xfrm>
                <a:off x="5463" y="169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3" name="Freeform 279"/>
              <p:cNvSpPr>
                <a:spLocks/>
              </p:cNvSpPr>
              <p:nvPr/>
            </p:nvSpPr>
            <p:spPr bwMode="auto">
              <a:xfrm>
                <a:off x="5445" y="168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4" name="Freeform 280"/>
              <p:cNvSpPr>
                <a:spLocks/>
              </p:cNvSpPr>
              <p:nvPr/>
            </p:nvSpPr>
            <p:spPr bwMode="auto">
              <a:xfrm>
                <a:off x="5423" y="168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5" name="Freeform 281"/>
              <p:cNvSpPr>
                <a:spLocks/>
              </p:cNvSpPr>
              <p:nvPr/>
            </p:nvSpPr>
            <p:spPr bwMode="auto">
              <a:xfrm>
                <a:off x="5397" y="1687"/>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6" name="Freeform 282"/>
              <p:cNvSpPr>
                <a:spLocks/>
              </p:cNvSpPr>
              <p:nvPr/>
            </p:nvSpPr>
            <p:spPr bwMode="auto">
              <a:xfrm>
                <a:off x="5357" y="168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7" name="Freeform 283"/>
              <p:cNvSpPr>
                <a:spLocks/>
              </p:cNvSpPr>
              <p:nvPr/>
            </p:nvSpPr>
            <p:spPr bwMode="auto">
              <a:xfrm>
                <a:off x="5339" y="168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8" name="Freeform 284"/>
              <p:cNvSpPr>
                <a:spLocks/>
              </p:cNvSpPr>
              <p:nvPr/>
            </p:nvSpPr>
            <p:spPr bwMode="auto">
              <a:xfrm>
                <a:off x="5315" y="1687"/>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9" name="Freeform 285"/>
              <p:cNvSpPr>
                <a:spLocks/>
              </p:cNvSpPr>
              <p:nvPr/>
            </p:nvSpPr>
            <p:spPr bwMode="auto">
              <a:xfrm>
                <a:off x="5289" y="1677"/>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0" name="Freeform 286"/>
              <p:cNvSpPr>
                <a:spLocks/>
              </p:cNvSpPr>
              <p:nvPr/>
            </p:nvSpPr>
            <p:spPr bwMode="auto">
              <a:xfrm>
                <a:off x="5263" y="167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1" name="Freeform 287"/>
              <p:cNvSpPr>
                <a:spLocks/>
              </p:cNvSpPr>
              <p:nvPr/>
            </p:nvSpPr>
            <p:spPr bwMode="auto">
              <a:xfrm>
                <a:off x="5239" y="167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2" name="Freeform 288"/>
              <p:cNvSpPr>
                <a:spLocks/>
              </p:cNvSpPr>
              <p:nvPr/>
            </p:nvSpPr>
            <p:spPr bwMode="auto">
              <a:xfrm>
                <a:off x="5215" y="167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3" name="Freeform 289"/>
              <p:cNvSpPr>
                <a:spLocks/>
              </p:cNvSpPr>
              <p:nvPr/>
            </p:nvSpPr>
            <p:spPr bwMode="auto">
              <a:xfrm>
                <a:off x="5191" y="167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4" name="Freeform 290"/>
              <p:cNvSpPr>
                <a:spLocks/>
              </p:cNvSpPr>
              <p:nvPr/>
            </p:nvSpPr>
            <p:spPr bwMode="auto">
              <a:xfrm>
                <a:off x="5161" y="1669"/>
                <a:ext cx="94" cy="94"/>
              </a:xfrm>
              <a:custGeom>
                <a:avLst/>
                <a:gdLst>
                  <a:gd name="T0" fmla="*/ 54 w 94"/>
                  <a:gd name="T1" fmla="*/ 0 h 94"/>
                  <a:gd name="T2" fmla="*/ 54 w 94"/>
                  <a:gd name="T3" fmla="*/ 40 h 94"/>
                  <a:gd name="T4" fmla="*/ 94 w 94"/>
                  <a:gd name="T5" fmla="*/ 40 h 94"/>
                  <a:gd name="T6" fmla="*/ 94 w 94"/>
                  <a:gd name="T7" fmla="*/ 54 h 94"/>
                  <a:gd name="T8" fmla="*/ 54 w 94"/>
                  <a:gd name="T9" fmla="*/ 54 h 94"/>
                  <a:gd name="T10" fmla="*/ 54 w 94"/>
                  <a:gd name="T11" fmla="*/ 94 h 94"/>
                  <a:gd name="T12" fmla="*/ 38 w 94"/>
                  <a:gd name="T13" fmla="*/ 94 h 94"/>
                  <a:gd name="T14" fmla="*/ 38 w 94"/>
                  <a:gd name="T15" fmla="*/ 54 h 94"/>
                  <a:gd name="T16" fmla="*/ 0 w 94"/>
                  <a:gd name="T17" fmla="*/ 54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5" name="Freeform 291"/>
              <p:cNvSpPr>
                <a:spLocks/>
              </p:cNvSpPr>
              <p:nvPr/>
            </p:nvSpPr>
            <p:spPr bwMode="auto">
              <a:xfrm>
                <a:off x="5135" y="1669"/>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6" name="Freeform 292"/>
              <p:cNvSpPr>
                <a:spLocks/>
              </p:cNvSpPr>
              <p:nvPr/>
            </p:nvSpPr>
            <p:spPr bwMode="auto">
              <a:xfrm>
                <a:off x="5111" y="1661"/>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7" name="Freeform 293"/>
              <p:cNvSpPr>
                <a:spLocks/>
              </p:cNvSpPr>
              <p:nvPr/>
            </p:nvSpPr>
            <p:spPr bwMode="auto">
              <a:xfrm>
                <a:off x="5087" y="1661"/>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8" name="Freeform 294"/>
              <p:cNvSpPr>
                <a:spLocks/>
              </p:cNvSpPr>
              <p:nvPr/>
            </p:nvSpPr>
            <p:spPr bwMode="auto">
              <a:xfrm>
                <a:off x="5063" y="1661"/>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9" name="Freeform 295"/>
              <p:cNvSpPr>
                <a:spLocks/>
              </p:cNvSpPr>
              <p:nvPr/>
            </p:nvSpPr>
            <p:spPr bwMode="auto">
              <a:xfrm>
                <a:off x="5039" y="165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0" name="Freeform 296"/>
              <p:cNvSpPr>
                <a:spLocks/>
              </p:cNvSpPr>
              <p:nvPr/>
            </p:nvSpPr>
            <p:spPr bwMode="auto">
              <a:xfrm>
                <a:off x="5015" y="165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1" name="Freeform 297"/>
              <p:cNvSpPr>
                <a:spLocks/>
              </p:cNvSpPr>
              <p:nvPr/>
            </p:nvSpPr>
            <p:spPr bwMode="auto">
              <a:xfrm>
                <a:off x="4991" y="165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2" name="Freeform 298"/>
              <p:cNvSpPr>
                <a:spLocks/>
              </p:cNvSpPr>
              <p:nvPr/>
            </p:nvSpPr>
            <p:spPr bwMode="auto">
              <a:xfrm>
                <a:off x="4967" y="165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3" name="Freeform 299"/>
              <p:cNvSpPr>
                <a:spLocks/>
              </p:cNvSpPr>
              <p:nvPr/>
            </p:nvSpPr>
            <p:spPr bwMode="auto">
              <a:xfrm>
                <a:off x="4943" y="165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4" name="Freeform 300"/>
              <p:cNvSpPr>
                <a:spLocks/>
              </p:cNvSpPr>
              <p:nvPr/>
            </p:nvSpPr>
            <p:spPr bwMode="auto">
              <a:xfrm>
                <a:off x="4919" y="165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5" name="Freeform 301"/>
              <p:cNvSpPr>
                <a:spLocks/>
              </p:cNvSpPr>
              <p:nvPr/>
            </p:nvSpPr>
            <p:spPr bwMode="auto">
              <a:xfrm>
                <a:off x="4895" y="1651"/>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6" name="Freeform 302"/>
              <p:cNvSpPr>
                <a:spLocks/>
              </p:cNvSpPr>
              <p:nvPr/>
            </p:nvSpPr>
            <p:spPr bwMode="auto">
              <a:xfrm>
                <a:off x="4871" y="1651"/>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7" name="Freeform 303"/>
              <p:cNvSpPr>
                <a:spLocks/>
              </p:cNvSpPr>
              <p:nvPr/>
            </p:nvSpPr>
            <p:spPr bwMode="auto">
              <a:xfrm>
                <a:off x="4847" y="1651"/>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8" name="Freeform 304"/>
              <p:cNvSpPr>
                <a:spLocks/>
              </p:cNvSpPr>
              <p:nvPr/>
            </p:nvSpPr>
            <p:spPr bwMode="auto">
              <a:xfrm>
                <a:off x="4815" y="1651"/>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9" name="Freeform 305"/>
              <p:cNvSpPr>
                <a:spLocks/>
              </p:cNvSpPr>
              <p:nvPr/>
            </p:nvSpPr>
            <p:spPr bwMode="auto">
              <a:xfrm>
                <a:off x="4791" y="1651"/>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0" name="Freeform 306"/>
              <p:cNvSpPr>
                <a:spLocks/>
              </p:cNvSpPr>
              <p:nvPr/>
            </p:nvSpPr>
            <p:spPr bwMode="auto">
              <a:xfrm>
                <a:off x="4767" y="1651"/>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1" name="Freeform 307"/>
              <p:cNvSpPr>
                <a:spLocks/>
              </p:cNvSpPr>
              <p:nvPr/>
            </p:nvSpPr>
            <p:spPr bwMode="auto">
              <a:xfrm>
                <a:off x="4739" y="1647"/>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2" name="Freeform 308"/>
              <p:cNvSpPr>
                <a:spLocks/>
              </p:cNvSpPr>
              <p:nvPr/>
            </p:nvSpPr>
            <p:spPr bwMode="auto">
              <a:xfrm>
                <a:off x="4715" y="1647"/>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3" name="Freeform 309"/>
              <p:cNvSpPr>
                <a:spLocks/>
              </p:cNvSpPr>
              <p:nvPr/>
            </p:nvSpPr>
            <p:spPr bwMode="auto">
              <a:xfrm>
                <a:off x="4691" y="1647"/>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4" name="Freeform 310"/>
              <p:cNvSpPr>
                <a:spLocks/>
              </p:cNvSpPr>
              <p:nvPr/>
            </p:nvSpPr>
            <p:spPr bwMode="auto">
              <a:xfrm>
                <a:off x="4685" y="1639"/>
                <a:ext cx="94" cy="94"/>
              </a:xfrm>
              <a:custGeom>
                <a:avLst/>
                <a:gdLst>
                  <a:gd name="T0" fmla="*/ 54 w 94"/>
                  <a:gd name="T1" fmla="*/ 0 h 94"/>
                  <a:gd name="T2" fmla="*/ 54 w 94"/>
                  <a:gd name="T3" fmla="*/ 40 h 94"/>
                  <a:gd name="T4" fmla="*/ 94 w 94"/>
                  <a:gd name="T5" fmla="*/ 40 h 94"/>
                  <a:gd name="T6" fmla="*/ 94 w 94"/>
                  <a:gd name="T7" fmla="*/ 54 h 94"/>
                  <a:gd name="T8" fmla="*/ 54 w 94"/>
                  <a:gd name="T9" fmla="*/ 54 h 94"/>
                  <a:gd name="T10" fmla="*/ 54 w 94"/>
                  <a:gd name="T11" fmla="*/ 94 h 94"/>
                  <a:gd name="T12" fmla="*/ 38 w 94"/>
                  <a:gd name="T13" fmla="*/ 94 h 94"/>
                  <a:gd name="T14" fmla="*/ 38 w 94"/>
                  <a:gd name="T15" fmla="*/ 54 h 94"/>
                  <a:gd name="T16" fmla="*/ 0 w 94"/>
                  <a:gd name="T17" fmla="*/ 54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5" name="Freeform 311"/>
              <p:cNvSpPr>
                <a:spLocks/>
              </p:cNvSpPr>
              <p:nvPr/>
            </p:nvSpPr>
            <p:spPr bwMode="auto">
              <a:xfrm>
                <a:off x="4661" y="1639"/>
                <a:ext cx="94" cy="94"/>
              </a:xfrm>
              <a:custGeom>
                <a:avLst/>
                <a:gdLst>
                  <a:gd name="T0" fmla="*/ 54 w 94"/>
                  <a:gd name="T1" fmla="*/ 0 h 94"/>
                  <a:gd name="T2" fmla="*/ 54 w 94"/>
                  <a:gd name="T3" fmla="*/ 40 h 94"/>
                  <a:gd name="T4" fmla="*/ 94 w 94"/>
                  <a:gd name="T5" fmla="*/ 40 h 94"/>
                  <a:gd name="T6" fmla="*/ 94 w 94"/>
                  <a:gd name="T7" fmla="*/ 54 h 94"/>
                  <a:gd name="T8" fmla="*/ 54 w 94"/>
                  <a:gd name="T9" fmla="*/ 54 h 94"/>
                  <a:gd name="T10" fmla="*/ 54 w 94"/>
                  <a:gd name="T11" fmla="*/ 94 h 94"/>
                  <a:gd name="T12" fmla="*/ 38 w 94"/>
                  <a:gd name="T13" fmla="*/ 94 h 94"/>
                  <a:gd name="T14" fmla="*/ 38 w 94"/>
                  <a:gd name="T15" fmla="*/ 54 h 94"/>
                  <a:gd name="T16" fmla="*/ 0 w 94"/>
                  <a:gd name="T17" fmla="*/ 54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6" name="Freeform 312"/>
              <p:cNvSpPr>
                <a:spLocks/>
              </p:cNvSpPr>
              <p:nvPr/>
            </p:nvSpPr>
            <p:spPr bwMode="auto">
              <a:xfrm>
                <a:off x="4637" y="1639"/>
                <a:ext cx="94" cy="94"/>
              </a:xfrm>
              <a:custGeom>
                <a:avLst/>
                <a:gdLst>
                  <a:gd name="T0" fmla="*/ 54 w 94"/>
                  <a:gd name="T1" fmla="*/ 0 h 94"/>
                  <a:gd name="T2" fmla="*/ 54 w 94"/>
                  <a:gd name="T3" fmla="*/ 40 h 94"/>
                  <a:gd name="T4" fmla="*/ 94 w 94"/>
                  <a:gd name="T5" fmla="*/ 40 h 94"/>
                  <a:gd name="T6" fmla="*/ 94 w 94"/>
                  <a:gd name="T7" fmla="*/ 54 h 94"/>
                  <a:gd name="T8" fmla="*/ 54 w 94"/>
                  <a:gd name="T9" fmla="*/ 54 h 94"/>
                  <a:gd name="T10" fmla="*/ 54 w 94"/>
                  <a:gd name="T11" fmla="*/ 94 h 94"/>
                  <a:gd name="T12" fmla="*/ 38 w 94"/>
                  <a:gd name="T13" fmla="*/ 94 h 94"/>
                  <a:gd name="T14" fmla="*/ 38 w 94"/>
                  <a:gd name="T15" fmla="*/ 54 h 94"/>
                  <a:gd name="T16" fmla="*/ 0 w 94"/>
                  <a:gd name="T17" fmla="*/ 54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7" name="Freeform 313"/>
              <p:cNvSpPr>
                <a:spLocks/>
              </p:cNvSpPr>
              <p:nvPr/>
            </p:nvSpPr>
            <p:spPr bwMode="auto">
              <a:xfrm>
                <a:off x="4615" y="163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8" name="Freeform 314"/>
              <p:cNvSpPr>
                <a:spLocks/>
              </p:cNvSpPr>
              <p:nvPr/>
            </p:nvSpPr>
            <p:spPr bwMode="auto">
              <a:xfrm>
                <a:off x="4591" y="163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9" name="Freeform 315"/>
              <p:cNvSpPr>
                <a:spLocks/>
              </p:cNvSpPr>
              <p:nvPr/>
            </p:nvSpPr>
            <p:spPr bwMode="auto">
              <a:xfrm>
                <a:off x="4567" y="163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0" name="Freeform 316"/>
              <p:cNvSpPr>
                <a:spLocks/>
              </p:cNvSpPr>
              <p:nvPr/>
            </p:nvSpPr>
            <p:spPr bwMode="auto">
              <a:xfrm>
                <a:off x="4543" y="1631"/>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1" name="Freeform 317"/>
              <p:cNvSpPr>
                <a:spLocks/>
              </p:cNvSpPr>
              <p:nvPr/>
            </p:nvSpPr>
            <p:spPr bwMode="auto">
              <a:xfrm>
                <a:off x="4519" y="1631"/>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2" name="Freeform 318"/>
              <p:cNvSpPr>
                <a:spLocks/>
              </p:cNvSpPr>
              <p:nvPr/>
            </p:nvSpPr>
            <p:spPr bwMode="auto">
              <a:xfrm>
                <a:off x="4499" y="162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3" name="Freeform 319"/>
              <p:cNvSpPr>
                <a:spLocks/>
              </p:cNvSpPr>
              <p:nvPr/>
            </p:nvSpPr>
            <p:spPr bwMode="auto">
              <a:xfrm>
                <a:off x="4475" y="162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4" name="Freeform 320"/>
              <p:cNvSpPr>
                <a:spLocks/>
              </p:cNvSpPr>
              <p:nvPr/>
            </p:nvSpPr>
            <p:spPr bwMode="auto">
              <a:xfrm>
                <a:off x="4459" y="1623"/>
                <a:ext cx="94" cy="94"/>
              </a:xfrm>
              <a:custGeom>
                <a:avLst/>
                <a:gdLst>
                  <a:gd name="T0" fmla="*/ 54 w 94"/>
                  <a:gd name="T1" fmla="*/ 0 h 94"/>
                  <a:gd name="T2" fmla="*/ 54 w 94"/>
                  <a:gd name="T3" fmla="*/ 40 h 94"/>
                  <a:gd name="T4" fmla="*/ 94 w 94"/>
                  <a:gd name="T5" fmla="*/ 40 h 94"/>
                  <a:gd name="T6" fmla="*/ 94 w 94"/>
                  <a:gd name="T7" fmla="*/ 54 h 94"/>
                  <a:gd name="T8" fmla="*/ 54 w 94"/>
                  <a:gd name="T9" fmla="*/ 54 h 94"/>
                  <a:gd name="T10" fmla="*/ 54 w 94"/>
                  <a:gd name="T11" fmla="*/ 94 h 94"/>
                  <a:gd name="T12" fmla="*/ 38 w 94"/>
                  <a:gd name="T13" fmla="*/ 94 h 94"/>
                  <a:gd name="T14" fmla="*/ 38 w 94"/>
                  <a:gd name="T15" fmla="*/ 54 h 94"/>
                  <a:gd name="T16" fmla="*/ 0 w 94"/>
                  <a:gd name="T17" fmla="*/ 54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5" name="Freeform 321"/>
              <p:cNvSpPr>
                <a:spLocks/>
              </p:cNvSpPr>
              <p:nvPr/>
            </p:nvSpPr>
            <p:spPr bwMode="auto">
              <a:xfrm>
                <a:off x="4435" y="1623"/>
                <a:ext cx="94" cy="94"/>
              </a:xfrm>
              <a:custGeom>
                <a:avLst/>
                <a:gdLst>
                  <a:gd name="T0" fmla="*/ 54 w 94"/>
                  <a:gd name="T1" fmla="*/ 0 h 94"/>
                  <a:gd name="T2" fmla="*/ 54 w 94"/>
                  <a:gd name="T3" fmla="*/ 40 h 94"/>
                  <a:gd name="T4" fmla="*/ 94 w 94"/>
                  <a:gd name="T5" fmla="*/ 40 h 94"/>
                  <a:gd name="T6" fmla="*/ 94 w 94"/>
                  <a:gd name="T7" fmla="*/ 54 h 94"/>
                  <a:gd name="T8" fmla="*/ 54 w 94"/>
                  <a:gd name="T9" fmla="*/ 54 h 94"/>
                  <a:gd name="T10" fmla="*/ 54 w 94"/>
                  <a:gd name="T11" fmla="*/ 94 h 94"/>
                  <a:gd name="T12" fmla="*/ 38 w 94"/>
                  <a:gd name="T13" fmla="*/ 94 h 94"/>
                  <a:gd name="T14" fmla="*/ 38 w 94"/>
                  <a:gd name="T15" fmla="*/ 54 h 94"/>
                  <a:gd name="T16" fmla="*/ 0 w 94"/>
                  <a:gd name="T17" fmla="*/ 54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6" name="Freeform 322"/>
              <p:cNvSpPr>
                <a:spLocks/>
              </p:cNvSpPr>
              <p:nvPr/>
            </p:nvSpPr>
            <p:spPr bwMode="auto">
              <a:xfrm>
                <a:off x="4411" y="1619"/>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7" name="Freeform 323"/>
              <p:cNvSpPr>
                <a:spLocks/>
              </p:cNvSpPr>
              <p:nvPr/>
            </p:nvSpPr>
            <p:spPr bwMode="auto">
              <a:xfrm>
                <a:off x="4393" y="161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8" name="Freeform 324"/>
              <p:cNvSpPr>
                <a:spLocks/>
              </p:cNvSpPr>
              <p:nvPr/>
            </p:nvSpPr>
            <p:spPr bwMode="auto">
              <a:xfrm>
                <a:off x="4355" y="1617"/>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9" name="Freeform 325"/>
              <p:cNvSpPr>
                <a:spLocks/>
              </p:cNvSpPr>
              <p:nvPr/>
            </p:nvSpPr>
            <p:spPr bwMode="auto">
              <a:xfrm>
                <a:off x="4333" y="1615"/>
                <a:ext cx="92" cy="94"/>
              </a:xfrm>
              <a:custGeom>
                <a:avLst/>
                <a:gdLst>
                  <a:gd name="T0" fmla="*/ 54 w 92"/>
                  <a:gd name="T1" fmla="*/ 0 h 94"/>
                  <a:gd name="T2" fmla="*/ 54 w 92"/>
                  <a:gd name="T3" fmla="*/ 40 h 94"/>
                  <a:gd name="T4" fmla="*/ 92 w 92"/>
                  <a:gd name="T5" fmla="*/ 40 h 94"/>
                  <a:gd name="T6" fmla="*/ 92 w 92"/>
                  <a:gd name="T7" fmla="*/ 54 h 94"/>
                  <a:gd name="T8" fmla="*/ 54 w 92"/>
                  <a:gd name="T9" fmla="*/ 54 h 94"/>
                  <a:gd name="T10" fmla="*/ 54 w 92"/>
                  <a:gd name="T11" fmla="*/ 94 h 94"/>
                  <a:gd name="T12" fmla="*/ 38 w 92"/>
                  <a:gd name="T13" fmla="*/ 94 h 94"/>
                  <a:gd name="T14" fmla="*/ 38 w 92"/>
                  <a:gd name="T15" fmla="*/ 54 h 94"/>
                  <a:gd name="T16" fmla="*/ 0 w 92"/>
                  <a:gd name="T17" fmla="*/ 54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4"/>
                    </a:lnTo>
                    <a:lnTo>
                      <a:pt x="54" y="54"/>
                    </a:lnTo>
                    <a:lnTo>
                      <a:pt x="54" y="94"/>
                    </a:lnTo>
                    <a:lnTo>
                      <a:pt x="38" y="94"/>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0" name="Freeform 326"/>
              <p:cNvSpPr>
                <a:spLocks/>
              </p:cNvSpPr>
              <p:nvPr/>
            </p:nvSpPr>
            <p:spPr bwMode="auto">
              <a:xfrm>
                <a:off x="4307" y="1611"/>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1" name="Freeform 327"/>
              <p:cNvSpPr>
                <a:spLocks/>
              </p:cNvSpPr>
              <p:nvPr/>
            </p:nvSpPr>
            <p:spPr bwMode="auto">
              <a:xfrm>
                <a:off x="4259" y="1609"/>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2" name="Freeform 328"/>
              <p:cNvSpPr>
                <a:spLocks/>
              </p:cNvSpPr>
              <p:nvPr/>
            </p:nvSpPr>
            <p:spPr bwMode="auto">
              <a:xfrm>
                <a:off x="4191" y="1599"/>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3" name="Freeform 329"/>
              <p:cNvSpPr>
                <a:spLocks/>
              </p:cNvSpPr>
              <p:nvPr/>
            </p:nvSpPr>
            <p:spPr bwMode="auto">
              <a:xfrm>
                <a:off x="4163" y="1595"/>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4" name="Freeform 330"/>
              <p:cNvSpPr>
                <a:spLocks/>
              </p:cNvSpPr>
              <p:nvPr/>
            </p:nvSpPr>
            <p:spPr bwMode="auto">
              <a:xfrm>
                <a:off x="4129" y="1589"/>
                <a:ext cx="94" cy="96"/>
              </a:xfrm>
              <a:custGeom>
                <a:avLst/>
                <a:gdLst>
                  <a:gd name="T0" fmla="*/ 56 w 94"/>
                  <a:gd name="T1" fmla="*/ 0 h 96"/>
                  <a:gd name="T2" fmla="*/ 56 w 94"/>
                  <a:gd name="T3" fmla="*/ 40 h 96"/>
                  <a:gd name="T4" fmla="*/ 94 w 94"/>
                  <a:gd name="T5" fmla="*/ 40 h 96"/>
                  <a:gd name="T6" fmla="*/ 94 w 94"/>
                  <a:gd name="T7" fmla="*/ 54 h 96"/>
                  <a:gd name="T8" fmla="*/ 56 w 94"/>
                  <a:gd name="T9" fmla="*/ 54 h 96"/>
                  <a:gd name="T10" fmla="*/ 56 w 94"/>
                  <a:gd name="T11" fmla="*/ 96 h 96"/>
                  <a:gd name="T12" fmla="*/ 40 w 94"/>
                  <a:gd name="T13" fmla="*/ 96 h 96"/>
                  <a:gd name="T14" fmla="*/ 40 w 94"/>
                  <a:gd name="T15" fmla="*/ 54 h 96"/>
                  <a:gd name="T16" fmla="*/ 0 w 94"/>
                  <a:gd name="T17" fmla="*/ 54 h 96"/>
                  <a:gd name="T18" fmla="*/ 0 w 94"/>
                  <a:gd name="T19" fmla="*/ 40 h 96"/>
                  <a:gd name="T20" fmla="*/ 40 w 94"/>
                  <a:gd name="T21" fmla="*/ 40 h 96"/>
                  <a:gd name="T22" fmla="*/ 40 w 94"/>
                  <a:gd name="T23" fmla="*/ 0 h 96"/>
                  <a:gd name="T24" fmla="*/ 56 w 94"/>
                  <a:gd name="T25" fmla="*/ 0 h 96"/>
                  <a:gd name="T26" fmla="*/ 56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6" y="0"/>
                    </a:moveTo>
                    <a:lnTo>
                      <a:pt x="56" y="40"/>
                    </a:lnTo>
                    <a:lnTo>
                      <a:pt x="94" y="40"/>
                    </a:lnTo>
                    <a:lnTo>
                      <a:pt x="94" y="54"/>
                    </a:lnTo>
                    <a:lnTo>
                      <a:pt x="56" y="54"/>
                    </a:lnTo>
                    <a:lnTo>
                      <a:pt x="56" y="96"/>
                    </a:lnTo>
                    <a:lnTo>
                      <a:pt x="40" y="96"/>
                    </a:lnTo>
                    <a:lnTo>
                      <a:pt x="40" y="54"/>
                    </a:lnTo>
                    <a:lnTo>
                      <a:pt x="0" y="54"/>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5" name="Freeform 331"/>
              <p:cNvSpPr>
                <a:spLocks/>
              </p:cNvSpPr>
              <p:nvPr/>
            </p:nvSpPr>
            <p:spPr bwMode="auto">
              <a:xfrm>
                <a:off x="4107" y="1587"/>
                <a:ext cx="92" cy="96"/>
              </a:xfrm>
              <a:custGeom>
                <a:avLst/>
                <a:gdLst>
                  <a:gd name="T0" fmla="*/ 54 w 92"/>
                  <a:gd name="T1" fmla="*/ 0 h 96"/>
                  <a:gd name="T2" fmla="*/ 54 w 92"/>
                  <a:gd name="T3" fmla="*/ 40 h 96"/>
                  <a:gd name="T4" fmla="*/ 92 w 92"/>
                  <a:gd name="T5" fmla="*/ 40 h 96"/>
                  <a:gd name="T6" fmla="*/ 92 w 92"/>
                  <a:gd name="T7" fmla="*/ 54 h 96"/>
                  <a:gd name="T8" fmla="*/ 54 w 92"/>
                  <a:gd name="T9" fmla="*/ 54 h 96"/>
                  <a:gd name="T10" fmla="*/ 54 w 92"/>
                  <a:gd name="T11" fmla="*/ 96 h 96"/>
                  <a:gd name="T12" fmla="*/ 38 w 92"/>
                  <a:gd name="T13" fmla="*/ 96 h 96"/>
                  <a:gd name="T14" fmla="*/ 38 w 92"/>
                  <a:gd name="T15" fmla="*/ 54 h 96"/>
                  <a:gd name="T16" fmla="*/ 0 w 92"/>
                  <a:gd name="T17" fmla="*/ 54 h 96"/>
                  <a:gd name="T18" fmla="*/ 0 w 92"/>
                  <a:gd name="T19" fmla="*/ 40 h 96"/>
                  <a:gd name="T20" fmla="*/ 38 w 92"/>
                  <a:gd name="T21" fmla="*/ 40 h 96"/>
                  <a:gd name="T22" fmla="*/ 38 w 92"/>
                  <a:gd name="T23" fmla="*/ 0 h 96"/>
                  <a:gd name="T24" fmla="*/ 54 w 92"/>
                  <a:gd name="T25" fmla="*/ 0 h 96"/>
                  <a:gd name="T26" fmla="*/ 54 w 92"/>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6">
                    <a:moveTo>
                      <a:pt x="54" y="0"/>
                    </a:moveTo>
                    <a:lnTo>
                      <a:pt x="54" y="40"/>
                    </a:lnTo>
                    <a:lnTo>
                      <a:pt x="92" y="40"/>
                    </a:lnTo>
                    <a:lnTo>
                      <a:pt x="92"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6" name="Freeform 332"/>
              <p:cNvSpPr>
                <a:spLocks/>
              </p:cNvSpPr>
              <p:nvPr/>
            </p:nvSpPr>
            <p:spPr bwMode="auto">
              <a:xfrm>
                <a:off x="4079" y="1583"/>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7" name="Freeform 333"/>
              <p:cNvSpPr>
                <a:spLocks/>
              </p:cNvSpPr>
              <p:nvPr/>
            </p:nvSpPr>
            <p:spPr bwMode="auto">
              <a:xfrm>
                <a:off x="4045" y="1581"/>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8" name="Freeform 334"/>
              <p:cNvSpPr>
                <a:spLocks/>
              </p:cNvSpPr>
              <p:nvPr/>
            </p:nvSpPr>
            <p:spPr bwMode="auto">
              <a:xfrm>
                <a:off x="4021" y="1573"/>
                <a:ext cx="94" cy="96"/>
              </a:xfrm>
              <a:custGeom>
                <a:avLst/>
                <a:gdLst>
                  <a:gd name="T0" fmla="*/ 56 w 94"/>
                  <a:gd name="T1" fmla="*/ 0 h 96"/>
                  <a:gd name="T2" fmla="*/ 56 w 94"/>
                  <a:gd name="T3" fmla="*/ 40 h 96"/>
                  <a:gd name="T4" fmla="*/ 94 w 94"/>
                  <a:gd name="T5" fmla="*/ 40 h 96"/>
                  <a:gd name="T6" fmla="*/ 94 w 94"/>
                  <a:gd name="T7" fmla="*/ 54 h 96"/>
                  <a:gd name="T8" fmla="*/ 56 w 94"/>
                  <a:gd name="T9" fmla="*/ 54 h 96"/>
                  <a:gd name="T10" fmla="*/ 56 w 94"/>
                  <a:gd name="T11" fmla="*/ 96 h 96"/>
                  <a:gd name="T12" fmla="*/ 40 w 94"/>
                  <a:gd name="T13" fmla="*/ 96 h 96"/>
                  <a:gd name="T14" fmla="*/ 40 w 94"/>
                  <a:gd name="T15" fmla="*/ 54 h 96"/>
                  <a:gd name="T16" fmla="*/ 0 w 94"/>
                  <a:gd name="T17" fmla="*/ 54 h 96"/>
                  <a:gd name="T18" fmla="*/ 0 w 94"/>
                  <a:gd name="T19" fmla="*/ 40 h 96"/>
                  <a:gd name="T20" fmla="*/ 40 w 94"/>
                  <a:gd name="T21" fmla="*/ 40 h 96"/>
                  <a:gd name="T22" fmla="*/ 40 w 94"/>
                  <a:gd name="T23" fmla="*/ 0 h 96"/>
                  <a:gd name="T24" fmla="*/ 56 w 94"/>
                  <a:gd name="T25" fmla="*/ 0 h 96"/>
                  <a:gd name="T26" fmla="*/ 56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6" y="0"/>
                    </a:moveTo>
                    <a:lnTo>
                      <a:pt x="56" y="40"/>
                    </a:lnTo>
                    <a:lnTo>
                      <a:pt x="94" y="40"/>
                    </a:lnTo>
                    <a:lnTo>
                      <a:pt x="94" y="54"/>
                    </a:lnTo>
                    <a:lnTo>
                      <a:pt x="56" y="54"/>
                    </a:lnTo>
                    <a:lnTo>
                      <a:pt x="56" y="96"/>
                    </a:lnTo>
                    <a:lnTo>
                      <a:pt x="40" y="96"/>
                    </a:lnTo>
                    <a:lnTo>
                      <a:pt x="40" y="54"/>
                    </a:lnTo>
                    <a:lnTo>
                      <a:pt x="0" y="54"/>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9" name="Freeform 335"/>
              <p:cNvSpPr>
                <a:spLocks/>
              </p:cNvSpPr>
              <p:nvPr/>
            </p:nvSpPr>
            <p:spPr bwMode="auto">
              <a:xfrm>
                <a:off x="4005" y="1573"/>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0" name="Freeform 336"/>
              <p:cNvSpPr>
                <a:spLocks/>
              </p:cNvSpPr>
              <p:nvPr/>
            </p:nvSpPr>
            <p:spPr bwMode="auto">
              <a:xfrm>
                <a:off x="3985" y="1571"/>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1" name="Freeform 337"/>
              <p:cNvSpPr>
                <a:spLocks/>
              </p:cNvSpPr>
              <p:nvPr/>
            </p:nvSpPr>
            <p:spPr bwMode="auto">
              <a:xfrm>
                <a:off x="3941" y="156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2" name="Freeform 338"/>
              <p:cNvSpPr>
                <a:spLocks/>
              </p:cNvSpPr>
              <p:nvPr/>
            </p:nvSpPr>
            <p:spPr bwMode="auto">
              <a:xfrm>
                <a:off x="3921" y="1559"/>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3" name="Freeform 339"/>
              <p:cNvSpPr>
                <a:spLocks/>
              </p:cNvSpPr>
              <p:nvPr/>
            </p:nvSpPr>
            <p:spPr bwMode="auto">
              <a:xfrm>
                <a:off x="3889" y="1563"/>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4" name="Freeform 340"/>
              <p:cNvSpPr>
                <a:spLocks/>
              </p:cNvSpPr>
              <p:nvPr/>
            </p:nvSpPr>
            <p:spPr bwMode="auto">
              <a:xfrm>
                <a:off x="3867" y="1561"/>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5" name="Freeform 341"/>
              <p:cNvSpPr>
                <a:spLocks/>
              </p:cNvSpPr>
              <p:nvPr/>
            </p:nvSpPr>
            <p:spPr bwMode="auto">
              <a:xfrm>
                <a:off x="3793" y="1559"/>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6" name="Freeform 342"/>
              <p:cNvSpPr>
                <a:spLocks/>
              </p:cNvSpPr>
              <p:nvPr/>
            </p:nvSpPr>
            <p:spPr bwMode="auto">
              <a:xfrm>
                <a:off x="3683" y="1547"/>
                <a:ext cx="92" cy="96"/>
              </a:xfrm>
              <a:custGeom>
                <a:avLst/>
                <a:gdLst>
                  <a:gd name="T0" fmla="*/ 54 w 92"/>
                  <a:gd name="T1" fmla="*/ 0 h 96"/>
                  <a:gd name="T2" fmla="*/ 54 w 92"/>
                  <a:gd name="T3" fmla="*/ 40 h 96"/>
                  <a:gd name="T4" fmla="*/ 92 w 92"/>
                  <a:gd name="T5" fmla="*/ 40 h 96"/>
                  <a:gd name="T6" fmla="*/ 92 w 92"/>
                  <a:gd name="T7" fmla="*/ 54 h 96"/>
                  <a:gd name="T8" fmla="*/ 54 w 92"/>
                  <a:gd name="T9" fmla="*/ 54 h 96"/>
                  <a:gd name="T10" fmla="*/ 54 w 92"/>
                  <a:gd name="T11" fmla="*/ 96 h 96"/>
                  <a:gd name="T12" fmla="*/ 38 w 92"/>
                  <a:gd name="T13" fmla="*/ 96 h 96"/>
                  <a:gd name="T14" fmla="*/ 38 w 92"/>
                  <a:gd name="T15" fmla="*/ 54 h 96"/>
                  <a:gd name="T16" fmla="*/ 0 w 92"/>
                  <a:gd name="T17" fmla="*/ 54 h 96"/>
                  <a:gd name="T18" fmla="*/ 0 w 92"/>
                  <a:gd name="T19" fmla="*/ 40 h 96"/>
                  <a:gd name="T20" fmla="*/ 38 w 92"/>
                  <a:gd name="T21" fmla="*/ 40 h 96"/>
                  <a:gd name="T22" fmla="*/ 38 w 92"/>
                  <a:gd name="T23" fmla="*/ 0 h 96"/>
                  <a:gd name="T24" fmla="*/ 54 w 92"/>
                  <a:gd name="T25" fmla="*/ 0 h 96"/>
                  <a:gd name="T26" fmla="*/ 54 w 92"/>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6">
                    <a:moveTo>
                      <a:pt x="54" y="0"/>
                    </a:moveTo>
                    <a:lnTo>
                      <a:pt x="54" y="40"/>
                    </a:lnTo>
                    <a:lnTo>
                      <a:pt x="92" y="40"/>
                    </a:lnTo>
                    <a:lnTo>
                      <a:pt x="92"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7" name="Freeform 343"/>
              <p:cNvSpPr>
                <a:spLocks/>
              </p:cNvSpPr>
              <p:nvPr/>
            </p:nvSpPr>
            <p:spPr bwMode="auto">
              <a:xfrm>
                <a:off x="3627" y="1543"/>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8" name="Freeform 344"/>
              <p:cNvSpPr>
                <a:spLocks/>
              </p:cNvSpPr>
              <p:nvPr/>
            </p:nvSpPr>
            <p:spPr bwMode="auto">
              <a:xfrm>
                <a:off x="3579" y="1541"/>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9" name="Freeform 345"/>
              <p:cNvSpPr>
                <a:spLocks/>
              </p:cNvSpPr>
              <p:nvPr/>
            </p:nvSpPr>
            <p:spPr bwMode="auto">
              <a:xfrm>
                <a:off x="3547" y="1539"/>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0" name="Freeform 346"/>
              <p:cNvSpPr>
                <a:spLocks/>
              </p:cNvSpPr>
              <p:nvPr/>
            </p:nvSpPr>
            <p:spPr bwMode="auto">
              <a:xfrm>
                <a:off x="3521" y="1533"/>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1" name="Freeform 347"/>
              <p:cNvSpPr>
                <a:spLocks/>
              </p:cNvSpPr>
              <p:nvPr/>
            </p:nvSpPr>
            <p:spPr bwMode="auto">
              <a:xfrm>
                <a:off x="3497" y="152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2" name="Freeform 348"/>
              <p:cNvSpPr>
                <a:spLocks/>
              </p:cNvSpPr>
              <p:nvPr/>
            </p:nvSpPr>
            <p:spPr bwMode="auto">
              <a:xfrm>
                <a:off x="3429" y="1521"/>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3" name="Freeform 349"/>
              <p:cNvSpPr>
                <a:spLocks/>
              </p:cNvSpPr>
              <p:nvPr/>
            </p:nvSpPr>
            <p:spPr bwMode="auto">
              <a:xfrm>
                <a:off x="3367" y="1509"/>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4" name="Freeform 350"/>
              <p:cNvSpPr>
                <a:spLocks/>
              </p:cNvSpPr>
              <p:nvPr/>
            </p:nvSpPr>
            <p:spPr bwMode="auto">
              <a:xfrm>
                <a:off x="3339" y="1503"/>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5" name="Freeform 351"/>
              <p:cNvSpPr>
                <a:spLocks/>
              </p:cNvSpPr>
              <p:nvPr/>
            </p:nvSpPr>
            <p:spPr bwMode="auto">
              <a:xfrm>
                <a:off x="3253" y="1497"/>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6" name="Freeform 352"/>
              <p:cNvSpPr>
                <a:spLocks/>
              </p:cNvSpPr>
              <p:nvPr/>
            </p:nvSpPr>
            <p:spPr bwMode="auto">
              <a:xfrm>
                <a:off x="3225" y="1493"/>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7" name="Freeform 353"/>
              <p:cNvSpPr>
                <a:spLocks/>
              </p:cNvSpPr>
              <p:nvPr/>
            </p:nvSpPr>
            <p:spPr bwMode="auto">
              <a:xfrm>
                <a:off x="3177" y="148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8" name="Freeform 354"/>
              <p:cNvSpPr>
                <a:spLocks/>
              </p:cNvSpPr>
              <p:nvPr/>
            </p:nvSpPr>
            <p:spPr bwMode="auto">
              <a:xfrm>
                <a:off x="3081" y="1481"/>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9" name="Freeform 355"/>
              <p:cNvSpPr>
                <a:spLocks/>
              </p:cNvSpPr>
              <p:nvPr/>
            </p:nvSpPr>
            <p:spPr bwMode="auto">
              <a:xfrm>
                <a:off x="3017" y="1471"/>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0" name="Freeform 356"/>
              <p:cNvSpPr>
                <a:spLocks/>
              </p:cNvSpPr>
              <p:nvPr/>
            </p:nvSpPr>
            <p:spPr bwMode="auto">
              <a:xfrm>
                <a:off x="2967" y="1469"/>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1" name="Freeform 357"/>
              <p:cNvSpPr>
                <a:spLocks/>
              </p:cNvSpPr>
              <p:nvPr/>
            </p:nvSpPr>
            <p:spPr bwMode="auto">
              <a:xfrm>
                <a:off x="2939" y="146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2" name="Freeform 358"/>
              <p:cNvSpPr>
                <a:spLocks/>
              </p:cNvSpPr>
              <p:nvPr/>
            </p:nvSpPr>
            <p:spPr bwMode="auto">
              <a:xfrm>
                <a:off x="2917" y="1463"/>
                <a:ext cx="92" cy="96"/>
              </a:xfrm>
              <a:custGeom>
                <a:avLst/>
                <a:gdLst>
                  <a:gd name="T0" fmla="*/ 54 w 92"/>
                  <a:gd name="T1" fmla="*/ 0 h 96"/>
                  <a:gd name="T2" fmla="*/ 54 w 92"/>
                  <a:gd name="T3" fmla="*/ 40 h 96"/>
                  <a:gd name="T4" fmla="*/ 92 w 92"/>
                  <a:gd name="T5" fmla="*/ 40 h 96"/>
                  <a:gd name="T6" fmla="*/ 92 w 92"/>
                  <a:gd name="T7" fmla="*/ 54 h 96"/>
                  <a:gd name="T8" fmla="*/ 54 w 92"/>
                  <a:gd name="T9" fmla="*/ 54 h 96"/>
                  <a:gd name="T10" fmla="*/ 54 w 92"/>
                  <a:gd name="T11" fmla="*/ 96 h 96"/>
                  <a:gd name="T12" fmla="*/ 38 w 92"/>
                  <a:gd name="T13" fmla="*/ 96 h 96"/>
                  <a:gd name="T14" fmla="*/ 38 w 92"/>
                  <a:gd name="T15" fmla="*/ 54 h 96"/>
                  <a:gd name="T16" fmla="*/ 0 w 92"/>
                  <a:gd name="T17" fmla="*/ 54 h 96"/>
                  <a:gd name="T18" fmla="*/ 0 w 92"/>
                  <a:gd name="T19" fmla="*/ 40 h 96"/>
                  <a:gd name="T20" fmla="*/ 38 w 92"/>
                  <a:gd name="T21" fmla="*/ 40 h 96"/>
                  <a:gd name="T22" fmla="*/ 38 w 92"/>
                  <a:gd name="T23" fmla="*/ 0 h 96"/>
                  <a:gd name="T24" fmla="*/ 54 w 92"/>
                  <a:gd name="T25" fmla="*/ 0 h 96"/>
                  <a:gd name="T26" fmla="*/ 54 w 92"/>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6">
                    <a:moveTo>
                      <a:pt x="54" y="0"/>
                    </a:moveTo>
                    <a:lnTo>
                      <a:pt x="54" y="40"/>
                    </a:lnTo>
                    <a:lnTo>
                      <a:pt x="92" y="40"/>
                    </a:lnTo>
                    <a:lnTo>
                      <a:pt x="92"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3" name="Freeform 359"/>
              <p:cNvSpPr>
                <a:spLocks/>
              </p:cNvSpPr>
              <p:nvPr/>
            </p:nvSpPr>
            <p:spPr bwMode="auto">
              <a:xfrm>
                <a:off x="2861" y="145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4" name="Freeform 360"/>
              <p:cNvSpPr>
                <a:spLocks/>
              </p:cNvSpPr>
              <p:nvPr/>
            </p:nvSpPr>
            <p:spPr bwMode="auto">
              <a:xfrm>
                <a:off x="2817" y="1451"/>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5" name="Freeform 361"/>
              <p:cNvSpPr>
                <a:spLocks/>
              </p:cNvSpPr>
              <p:nvPr/>
            </p:nvSpPr>
            <p:spPr bwMode="auto">
              <a:xfrm>
                <a:off x="2793" y="1451"/>
                <a:ext cx="92" cy="96"/>
              </a:xfrm>
              <a:custGeom>
                <a:avLst/>
                <a:gdLst>
                  <a:gd name="T0" fmla="*/ 54 w 92"/>
                  <a:gd name="T1" fmla="*/ 0 h 96"/>
                  <a:gd name="T2" fmla="*/ 54 w 92"/>
                  <a:gd name="T3" fmla="*/ 40 h 96"/>
                  <a:gd name="T4" fmla="*/ 92 w 92"/>
                  <a:gd name="T5" fmla="*/ 40 h 96"/>
                  <a:gd name="T6" fmla="*/ 92 w 92"/>
                  <a:gd name="T7" fmla="*/ 54 h 96"/>
                  <a:gd name="T8" fmla="*/ 54 w 92"/>
                  <a:gd name="T9" fmla="*/ 54 h 96"/>
                  <a:gd name="T10" fmla="*/ 54 w 92"/>
                  <a:gd name="T11" fmla="*/ 96 h 96"/>
                  <a:gd name="T12" fmla="*/ 38 w 92"/>
                  <a:gd name="T13" fmla="*/ 96 h 96"/>
                  <a:gd name="T14" fmla="*/ 38 w 92"/>
                  <a:gd name="T15" fmla="*/ 54 h 96"/>
                  <a:gd name="T16" fmla="*/ 0 w 92"/>
                  <a:gd name="T17" fmla="*/ 54 h 96"/>
                  <a:gd name="T18" fmla="*/ 0 w 92"/>
                  <a:gd name="T19" fmla="*/ 40 h 96"/>
                  <a:gd name="T20" fmla="*/ 38 w 92"/>
                  <a:gd name="T21" fmla="*/ 40 h 96"/>
                  <a:gd name="T22" fmla="*/ 38 w 92"/>
                  <a:gd name="T23" fmla="*/ 0 h 96"/>
                  <a:gd name="T24" fmla="*/ 54 w 92"/>
                  <a:gd name="T25" fmla="*/ 0 h 96"/>
                  <a:gd name="T26" fmla="*/ 54 w 92"/>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6">
                    <a:moveTo>
                      <a:pt x="54" y="0"/>
                    </a:moveTo>
                    <a:lnTo>
                      <a:pt x="54" y="40"/>
                    </a:lnTo>
                    <a:lnTo>
                      <a:pt x="92" y="40"/>
                    </a:lnTo>
                    <a:lnTo>
                      <a:pt x="92"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6" name="Freeform 362"/>
              <p:cNvSpPr>
                <a:spLocks/>
              </p:cNvSpPr>
              <p:nvPr/>
            </p:nvSpPr>
            <p:spPr bwMode="auto">
              <a:xfrm>
                <a:off x="2743" y="1445"/>
                <a:ext cx="92" cy="96"/>
              </a:xfrm>
              <a:custGeom>
                <a:avLst/>
                <a:gdLst>
                  <a:gd name="T0" fmla="*/ 54 w 92"/>
                  <a:gd name="T1" fmla="*/ 0 h 96"/>
                  <a:gd name="T2" fmla="*/ 54 w 92"/>
                  <a:gd name="T3" fmla="*/ 40 h 96"/>
                  <a:gd name="T4" fmla="*/ 92 w 92"/>
                  <a:gd name="T5" fmla="*/ 40 h 96"/>
                  <a:gd name="T6" fmla="*/ 92 w 92"/>
                  <a:gd name="T7" fmla="*/ 54 h 96"/>
                  <a:gd name="T8" fmla="*/ 54 w 92"/>
                  <a:gd name="T9" fmla="*/ 54 h 96"/>
                  <a:gd name="T10" fmla="*/ 54 w 92"/>
                  <a:gd name="T11" fmla="*/ 96 h 96"/>
                  <a:gd name="T12" fmla="*/ 38 w 92"/>
                  <a:gd name="T13" fmla="*/ 96 h 96"/>
                  <a:gd name="T14" fmla="*/ 38 w 92"/>
                  <a:gd name="T15" fmla="*/ 54 h 96"/>
                  <a:gd name="T16" fmla="*/ 0 w 92"/>
                  <a:gd name="T17" fmla="*/ 54 h 96"/>
                  <a:gd name="T18" fmla="*/ 0 w 92"/>
                  <a:gd name="T19" fmla="*/ 40 h 96"/>
                  <a:gd name="T20" fmla="*/ 38 w 92"/>
                  <a:gd name="T21" fmla="*/ 40 h 96"/>
                  <a:gd name="T22" fmla="*/ 38 w 92"/>
                  <a:gd name="T23" fmla="*/ 0 h 96"/>
                  <a:gd name="T24" fmla="*/ 54 w 92"/>
                  <a:gd name="T25" fmla="*/ 0 h 96"/>
                  <a:gd name="T26" fmla="*/ 54 w 92"/>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6">
                    <a:moveTo>
                      <a:pt x="54" y="0"/>
                    </a:moveTo>
                    <a:lnTo>
                      <a:pt x="54" y="40"/>
                    </a:lnTo>
                    <a:lnTo>
                      <a:pt x="92" y="40"/>
                    </a:lnTo>
                    <a:lnTo>
                      <a:pt x="92"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7" name="Freeform 363"/>
              <p:cNvSpPr>
                <a:spLocks/>
              </p:cNvSpPr>
              <p:nvPr/>
            </p:nvSpPr>
            <p:spPr bwMode="auto">
              <a:xfrm>
                <a:off x="2691" y="1441"/>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8" name="Freeform 364"/>
              <p:cNvSpPr>
                <a:spLocks/>
              </p:cNvSpPr>
              <p:nvPr/>
            </p:nvSpPr>
            <p:spPr bwMode="auto">
              <a:xfrm>
                <a:off x="2661" y="143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9" name="Freeform 365"/>
              <p:cNvSpPr>
                <a:spLocks/>
              </p:cNvSpPr>
              <p:nvPr/>
            </p:nvSpPr>
            <p:spPr bwMode="auto">
              <a:xfrm>
                <a:off x="2605" y="1433"/>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0" name="Freeform 366"/>
              <p:cNvSpPr>
                <a:spLocks/>
              </p:cNvSpPr>
              <p:nvPr/>
            </p:nvSpPr>
            <p:spPr bwMode="auto">
              <a:xfrm>
                <a:off x="2563" y="1427"/>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1" name="Freeform 367"/>
              <p:cNvSpPr>
                <a:spLocks/>
              </p:cNvSpPr>
              <p:nvPr/>
            </p:nvSpPr>
            <p:spPr bwMode="auto">
              <a:xfrm>
                <a:off x="2521" y="142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2" name="Freeform 368"/>
              <p:cNvSpPr>
                <a:spLocks/>
              </p:cNvSpPr>
              <p:nvPr/>
            </p:nvSpPr>
            <p:spPr bwMode="auto">
              <a:xfrm>
                <a:off x="2465" y="1419"/>
                <a:ext cx="94" cy="96"/>
              </a:xfrm>
              <a:custGeom>
                <a:avLst/>
                <a:gdLst>
                  <a:gd name="T0" fmla="*/ 56 w 94"/>
                  <a:gd name="T1" fmla="*/ 0 h 96"/>
                  <a:gd name="T2" fmla="*/ 56 w 94"/>
                  <a:gd name="T3" fmla="*/ 40 h 96"/>
                  <a:gd name="T4" fmla="*/ 94 w 94"/>
                  <a:gd name="T5" fmla="*/ 40 h 96"/>
                  <a:gd name="T6" fmla="*/ 94 w 94"/>
                  <a:gd name="T7" fmla="*/ 54 h 96"/>
                  <a:gd name="T8" fmla="*/ 56 w 94"/>
                  <a:gd name="T9" fmla="*/ 54 h 96"/>
                  <a:gd name="T10" fmla="*/ 56 w 94"/>
                  <a:gd name="T11" fmla="*/ 96 h 96"/>
                  <a:gd name="T12" fmla="*/ 40 w 94"/>
                  <a:gd name="T13" fmla="*/ 96 h 96"/>
                  <a:gd name="T14" fmla="*/ 40 w 94"/>
                  <a:gd name="T15" fmla="*/ 54 h 96"/>
                  <a:gd name="T16" fmla="*/ 0 w 94"/>
                  <a:gd name="T17" fmla="*/ 54 h 96"/>
                  <a:gd name="T18" fmla="*/ 0 w 94"/>
                  <a:gd name="T19" fmla="*/ 40 h 96"/>
                  <a:gd name="T20" fmla="*/ 40 w 94"/>
                  <a:gd name="T21" fmla="*/ 40 h 96"/>
                  <a:gd name="T22" fmla="*/ 40 w 94"/>
                  <a:gd name="T23" fmla="*/ 0 h 96"/>
                  <a:gd name="T24" fmla="*/ 56 w 94"/>
                  <a:gd name="T25" fmla="*/ 0 h 96"/>
                  <a:gd name="T26" fmla="*/ 56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6" y="0"/>
                    </a:moveTo>
                    <a:lnTo>
                      <a:pt x="56" y="40"/>
                    </a:lnTo>
                    <a:lnTo>
                      <a:pt x="94" y="40"/>
                    </a:lnTo>
                    <a:lnTo>
                      <a:pt x="94" y="54"/>
                    </a:lnTo>
                    <a:lnTo>
                      <a:pt x="56" y="54"/>
                    </a:lnTo>
                    <a:lnTo>
                      <a:pt x="56" y="96"/>
                    </a:lnTo>
                    <a:lnTo>
                      <a:pt x="40" y="96"/>
                    </a:lnTo>
                    <a:lnTo>
                      <a:pt x="40" y="54"/>
                    </a:lnTo>
                    <a:lnTo>
                      <a:pt x="0" y="54"/>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3" name="Freeform 369"/>
              <p:cNvSpPr>
                <a:spLocks/>
              </p:cNvSpPr>
              <p:nvPr/>
            </p:nvSpPr>
            <p:spPr bwMode="auto">
              <a:xfrm>
                <a:off x="2427" y="1415"/>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4" name="Freeform 370"/>
              <p:cNvSpPr>
                <a:spLocks/>
              </p:cNvSpPr>
              <p:nvPr/>
            </p:nvSpPr>
            <p:spPr bwMode="auto">
              <a:xfrm>
                <a:off x="2397" y="1407"/>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5" name="Freeform 371"/>
              <p:cNvSpPr>
                <a:spLocks/>
              </p:cNvSpPr>
              <p:nvPr/>
            </p:nvSpPr>
            <p:spPr bwMode="auto">
              <a:xfrm>
                <a:off x="2357" y="1405"/>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6" name="Freeform 372"/>
              <p:cNvSpPr>
                <a:spLocks/>
              </p:cNvSpPr>
              <p:nvPr/>
            </p:nvSpPr>
            <p:spPr bwMode="auto">
              <a:xfrm>
                <a:off x="2343" y="1405"/>
                <a:ext cx="94" cy="94"/>
              </a:xfrm>
              <a:custGeom>
                <a:avLst/>
                <a:gdLst>
                  <a:gd name="T0" fmla="*/ 56 w 94"/>
                  <a:gd name="T1" fmla="*/ 0 h 94"/>
                  <a:gd name="T2" fmla="*/ 56 w 94"/>
                  <a:gd name="T3" fmla="*/ 40 h 94"/>
                  <a:gd name="T4" fmla="*/ 94 w 94"/>
                  <a:gd name="T5" fmla="*/ 40 h 94"/>
                  <a:gd name="T6" fmla="*/ 94 w 94"/>
                  <a:gd name="T7" fmla="*/ 52 h 94"/>
                  <a:gd name="T8" fmla="*/ 56 w 94"/>
                  <a:gd name="T9" fmla="*/ 52 h 94"/>
                  <a:gd name="T10" fmla="*/ 56 w 94"/>
                  <a:gd name="T11" fmla="*/ 94 h 94"/>
                  <a:gd name="T12" fmla="*/ 40 w 94"/>
                  <a:gd name="T13" fmla="*/ 94 h 94"/>
                  <a:gd name="T14" fmla="*/ 40 w 94"/>
                  <a:gd name="T15" fmla="*/ 52 h 94"/>
                  <a:gd name="T16" fmla="*/ 0 w 94"/>
                  <a:gd name="T17" fmla="*/ 52 h 94"/>
                  <a:gd name="T18" fmla="*/ 0 w 94"/>
                  <a:gd name="T19" fmla="*/ 40 h 94"/>
                  <a:gd name="T20" fmla="*/ 40 w 94"/>
                  <a:gd name="T21" fmla="*/ 40 h 94"/>
                  <a:gd name="T22" fmla="*/ 40 w 94"/>
                  <a:gd name="T23" fmla="*/ 0 h 94"/>
                  <a:gd name="T24" fmla="*/ 56 w 94"/>
                  <a:gd name="T25" fmla="*/ 0 h 94"/>
                  <a:gd name="T26" fmla="*/ 56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6" y="0"/>
                    </a:moveTo>
                    <a:lnTo>
                      <a:pt x="56" y="40"/>
                    </a:lnTo>
                    <a:lnTo>
                      <a:pt x="94" y="40"/>
                    </a:lnTo>
                    <a:lnTo>
                      <a:pt x="94" y="52"/>
                    </a:lnTo>
                    <a:lnTo>
                      <a:pt x="56" y="52"/>
                    </a:lnTo>
                    <a:lnTo>
                      <a:pt x="56" y="94"/>
                    </a:lnTo>
                    <a:lnTo>
                      <a:pt x="40" y="94"/>
                    </a:lnTo>
                    <a:lnTo>
                      <a:pt x="40" y="52"/>
                    </a:lnTo>
                    <a:lnTo>
                      <a:pt x="0" y="52"/>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7" name="Freeform 373"/>
              <p:cNvSpPr>
                <a:spLocks/>
              </p:cNvSpPr>
              <p:nvPr/>
            </p:nvSpPr>
            <p:spPr bwMode="auto">
              <a:xfrm>
                <a:off x="2321" y="1403"/>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8" name="Freeform 374"/>
              <p:cNvSpPr>
                <a:spLocks/>
              </p:cNvSpPr>
              <p:nvPr/>
            </p:nvSpPr>
            <p:spPr bwMode="auto">
              <a:xfrm>
                <a:off x="2289" y="1399"/>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9" name="Freeform 375"/>
              <p:cNvSpPr>
                <a:spLocks/>
              </p:cNvSpPr>
              <p:nvPr/>
            </p:nvSpPr>
            <p:spPr bwMode="auto">
              <a:xfrm>
                <a:off x="2217" y="1397"/>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0" name="Freeform 376"/>
              <p:cNvSpPr>
                <a:spLocks/>
              </p:cNvSpPr>
              <p:nvPr/>
            </p:nvSpPr>
            <p:spPr bwMode="auto">
              <a:xfrm>
                <a:off x="2187" y="1393"/>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1" name="Freeform 377"/>
              <p:cNvSpPr>
                <a:spLocks/>
              </p:cNvSpPr>
              <p:nvPr/>
            </p:nvSpPr>
            <p:spPr bwMode="auto">
              <a:xfrm>
                <a:off x="2145" y="1393"/>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2" name="Freeform 378"/>
              <p:cNvSpPr>
                <a:spLocks/>
              </p:cNvSpPr>
              <p:nvPr/>
            </p:nvSpPr>
            <p:spPr bwMode="auto">
              <a:xfrm>
                <a:off x="2121" y="1391"/>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3" name="Freeform 379"/>
              <p:cNvSpPr>
                <a:spLocks/>
              </p:cNvSpPr>
              <p:nvPr/>
            </p:nvSpPr>
            <p:spPr bwMode="auto">
              <a:xfrm>
                <a:off x="2089" y="138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4" name="Freeform 380"/>
              <p:cNvSpPr>
                <a:spLocks/>
              </p:cNvSpPr>
              <p:nvPr/>
            </p:nvSpPr>
            <p:spPr bwMode="auto">
              <a:xfrm>
                <a:off x="1999" y="1379"/>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5" name="Freeform 381"/>
              <p:cNvSpPr>
                <a:spLocks/>
              </p:cNvSpPr>
              <p:nvPr/>
            </p:nvSpPr>
            <p:spPr bwMode="auto">
              <a:xfrm>
                <a:off x="1975" y="1377"/>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6" name="Freeform 382"/>
              <p:cNvSpPr>
                <a:spLocks/>
              </p:cNvSpPr>
              <p:nvPr/>
            </p:nvSpPr>
            <p:spPr bwMode="auto">
              <a:xfrm>
                <a:off x="1949" y="137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7" name="Freeform 383"/>
              <p:cNvSpPr>
                <a:spLocks/>
              </p:cNvSpPr>
              <p:nvPr/>
            </p:nvSpPr>
            <p:spPr bwMode="auto">
              <a:xfrm>
                <a:off x="1909" y="1367"/>
                <a:ext cx="94" cy="96"/>
              </a:xfrm>
              <a:custGeom>
                <a:avLst/>
                <a:gdLst>
                  <a:gd name="T0" fmla="*/ 56 w 94"/>
                  <a:gd name="T1" fmla="*/ 0 h 96"/>
                  <a:gd name="T2" fmla="*/ 56 w 94"/>
                  <a:gd name="T3" fmla="*/ 40 h 96"/>
                  <a:gd name="T4" fmla="*/ 94 w 94"/>
                  <a:gd name="T5" fmla="*/ 40 h 96"/>
                  <a:gd name="T6" fmla="*/ 94 w 94"/>
                  <a:gd name="T7" fmla="*/ 54 h 96"/>
                  <a:gd name="T8" fmla="*/ 56 w 94"/>
                  <a:gd name="T9" fmla="*/ 54 h 96"/>
                  <a:gd name="T10" fmla="*/ 56 w 94"/>
                  <a:gd name="T11" fmla="*/ 96 h 96"/>
                  <a:gd name="T12" fmla="*/ 40 w 94"/>
                  <a:gd name="T13" fmla="*/ 96 h 96"/>
                  <a:gd name="T14" fmla="*/ 40 w 94"/>
                  <a:gd name="T15" fmla="*/ 54 h 96"/>
                  <a:gd name="T16" fmla="*/ 0 w 94"/>
                  <a:gd name="T17" fmla="*/ 54 h 96"/>
                  <a:gd name="T18" fmla="*/ 0 w 94"/>
                  <a:gd name="T19" fmla="*/ 40 h 96"/>
                  <a:gd name="T20" fmla="*/ 40 w 94"/>
                  <a:gd name="T21" fmla="*/ 40 h 96"/>
                  <a:gd name="T22" fmla="*/ 40 w 94"/>
                  <a:gd name="T23" fmla="*/ 0 h 96"/>
                  <a:gd name="T24" fmla="*/ 56 w 94"/>
                  <a:gd name="T25" fmla="*/ 0 h 96"/>
                  <a:gd name="T26" fmla="*/ 56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6" y="0"/>
                    </a:moveTo>
                    <a:lnTo>
                      <a:pt x="56" y="40"/>
                    </a:lnTo>
                    <a:lnTo>
                      <a:pt x="94" y="40"/>
                    </a:lnTo>
                    <a:lnTo>
                      <a:pt x="94" y="54"/>
                    </a:lnTo>
                    <a:lnTo>
                      <a:pt x="56" y="54"/>
                    </a:lnTo>
                    <a:lnTo>
                      <a:pt x="56" y="96"/>
                    </a:lnTo>
                    <a:lnTo>
                      <a:pt x="40" y="96"/>
                    </a:lnTo>
                    <a:lnTo>
                      <a:pt x="40" y="54"/>
                    </a:lnTo>
                    <a:lnTo>
                      <a:pt x="0" y="54"/>
                    </a:lnTo>
                    <a:lnTo>
                      <a:pt x="0" y="40"/>
                    </a:lnTo>
                    <a:lnTo>
                      <a:pt x="40" y="40"/>
                    </a:lnTo>
                    <a:lnTo>
                      <a:pt x="40" y="0"/>
                    </a:lnTo>
                    <a:lnTo>
                      <a:pt x="56" y="0"/>
                    </a:lnTo>
                    <a:lnTo>
                      <a:pt x="5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8" name="Freeform 384"/>
              <p:cNvSpPr>
                <a:spLocks/>
              </p:cNvSpPr>
              <p:nvPr/>
            </p:nvSpPr>
            <p:spPr bwMode="auto">
              <a:xfrm>
                <a:off x="1859" y="1367"/>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9" name="Freeform 385"/>
              <p:cNvSpPr>
                <a:spLocks/>
              </p:cNvSpPr>
              <p:nvPr/>
            </p:nvSpPr>
            <p:spPr bwMode="auto">
              <a:xfrm>
                <a:off x="1817" y="1363"/>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0" name="Freeform 386"/>
              <p:cNvSpPr>
                <a:spLocks/>
              </p:cNvSpPr>
              <p:nvPr/>
            </p:nvSpPr>
            <p:spPr bwMode="auto">
              <a:xfrm>
                <a:off x="1759" y="1355"/>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1" name="Freeform 387"/>
              <p:cNvSpPr>
                <a:spLocks/>
              </p:cNvSpPr>
              <p:nvPr/>
            </p:nvSpPr>
            <p:spPr bwMode="auto">
              <a:xfrm>
                <a:off x="1725" y="1351"/>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2" name="Freeform 388"/>
              <p:cNvSpPr>
                <a:spLocks/>
              </p:cNvSpPr>
              <p:nvPr/>
            </p:nvSpPr>
            <p:spPr bwMode="auto">
              <a:xfrm>
                <a:off x="1711" y="1351"/>
                <a:ext cx="94" cy="94"/>
              </a:xfrm>
              <a:custGeom>
                <a:avLst/>
                <a:gdLst>
                  <a:gd name="T0" fmla="*/ 54 w 94"/>
                  <a:gd name="T1" fmla="*/ 0 h 94"/>
                  <a:gd name="T2" fmla="*/ 54 w 94"/>
                  <a:gd name="T3" fmla="*/ 40 h 94"/>
                  <a:gd name="T4" fmla="*/ 94 w 94"/>
                  <a:gd name="T5" fmla="*/ 40 h 94"/>
                  <a:gd name="T6" fmla="*/ 94 w 94"/>
                  <a:gd name="T7" fmla="*/ 52 h 94"/>
                  <a:gd name="T8" fmla="*/ 54 w 94"/>
                  <a:gd name="T9" fmla="*/ 52 h 94"/>
                  <a:gd name="T10" fmla="*/ 54 w 94"/>
                  <a:gd name="T11" fmla="*/ 94 h 94"/>
                  <a:gd name="T12" fmla="*/ 38 w 94"/>
                  <a:gd name="T13" fmla="*/ 94 h 94"/>
                  <a:gd name="T14" fmla="*/ 38 w 94"/>
                  <a:gd name="T15" fmla="*/ 52 h 94"/>
                  <a:gd name="T16" fmla="*/ 0 w 94"/>
                  <a:gd name="T17" fmla="*/ 52 h 94"/>
                  <a:gd name="T18" fmla="*/ 0 w 94"/>
                  <a:gd name="T19" fmla="*/ 40 h 94"/>
                  <a:gd name="T20" fmla="*/ 38 w 94"/>
                  <a:gd name="T21" fmla="*/ 40 h 94"/>
                  <a:gd name="T22" fmla="*/ 38 w 94"/>
                  <a:gd name="T23" fmla="*/ 0 h 94"/>
                  <a:gd name="T24" fmla="*/ 54 w 94"/>
                  <a:gd name="T25" fmla="*/ 0 h 94"/>
                  <a:gd name="T26" fmla="*/ 54 w 9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4">
                    <a:moveTo>
                      <a:pt x="54" y="0"/>
                    </a:moveTo>
                    <a:lnTo>
                      <a:pt x="54" y="40"/>
                    </a:lnTo>
                    <a:lnTo>
                      <a:pt x="94" y="40"/>
                    </a:lnTo>
                    <a:lnTo>
                      <a:pt x="94"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3" name="Freeform 389"/>
              <p:cNvSpPr>
                <a:spLocks/>
              </p:cNvSpPr>
              <p:nvPr/>
            </p:nvSpPr>
            <p:spPr bwMode="auto">
              <a:xfrm>
                <a:off x="1679" y="134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4" name="Freeform 390"/>
              <p:cNvSpPr>
                <a:spLocks/>
              </p:cNvSpPr>
              <p:nvPr/>
            </p:nvSpPr>
            <p:spPr bwMode="auto">
              <a:xfrm>
                <a:off x="1659" y="1349"/>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5" name="Freeform 391"/>
              <p:cNvSpPr>
                <a:spLocks/>
              </p:cNvSpPr>
              <p:nvPr/>
            </p:nvSpPr>
            <p:spPr bwMode="auto">
              <a:xfrm>
                <a:off x="1619" y="1341"/>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6" name="Freeform 392"/>
              <p:cNvSpPr>
                <a:spLocks/>
              </p:cNvSpPr>
              <p:nvPr/>
            </p:nvSpPr>
            <p:spPr bwMode="auto">
              <a:xfrm>
                <a:off x="1571" y="1339"/>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7" name="Freeform 393"/>
              <p:cNvSpPr>
                <a:spLocks/>
              </p:cNvSpPr>
              <p:nvPr/>
            </p:nvSpPr>
            <p:spPr bwMode="auto">
              <a:xfrm>
                <a:off x="1521" y="1335"/>
                <a:ext cx="94" cy="96"/>
              </a:xfrm>
              <a:custGeom>
                <a:avLst/>
                <a:gdLst>
                  <a:gd name="T0" fmla="*/ 54 w 94"/>
                  <a:gd name="T1" fmla="*/ 0 h 96"/>
                  <a:gd name="T2" fmla="*/ 54 w 94"/>
                  <a:gd name="T3" fmla="*/ 40 h 96"/>
                  <a:gd name="T4" fmla="*/ 94 w 94"/>
                  <a:gd name="T5" fmla="*/ 40 h 96"/>
                  <a:gd name="T6" fmla="*/ 94 w 94"/>
                  <a:gd name="T7" fmla="*/ 54 h 96"/>
                  <a:gd name="T8" fmla="*/ 54 w 94"/>
                  <a:gd name="T9" fmla="*/ 54 h 96"/>
                  <a:gd name="T10" fmla="*/ 54 w 94"/>
                  <a:gd name="T11" fmla="*/ 96 h 96"/>
                  <a:gd name="T12" fmla="*/ 38 w 94"/>
                  <a:gd name="T13" fmla="*/ 96 h 96"/>
                  <a:gd name="T14" fmla="*/ 38 w 94"/>
                  <a:gd name="T15" fmla="*/ 54 h 96"/>
                  <a:gd name="T16" fmla="*/ 0 w 94"/>
                  <a:gd name="T17" fmla="*/ 54 h 96"/>
                  <a:gd name="T18" fmla="*/ 0 w 94"/>
                  <a:gd name="T19" fmla="*/ 40 h 96"/>
                  <a:gd name="T20" fmla="*/ 38 w 94"/>
                  <a:gd name="T21" fmla="*/ 40 h 96"/>
                  <a:gd name="T22" fmla="*/ 38 w 94"/>
                  <a:gd name="T23" fmla="*/ 0 h 96"/>
                  <a:gd name="T24" fmla="*/ 54 w 94"/>
                  <a:gd name="T25" fmla="*/ 0 h 96"/>
                  <a:gd name="T26" fmla="*/ 54 w 94"/>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6">
                    <a:moveTo>
                      <a:pt x="54" y="0"/>
                    </a:moveTo>
                    <a:lnTo>
                      <a:pt x="54" y="40"/>
                    </a:lnTo>
                    <a:lnTo>
                      <a:pt x="94" y="40"/>
                    </a:lnTo>
                    <a:lnTo>
                      <a:pt x="94"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8" name="Freeform 394"/>
              <p:cNvSpPr>
                <a:spLocks/>
              </p:cNvSpPr>
              <p:nvPr/>
            </p:nvSpPr>
            <p:spPr bwMode="auto">
              <a:xfrm>
                <a:off x="1465" y="1335"/>
                <a:ext cx="92" cy="94"/>
              </a:xfrm>
              <a:custGeom>
                <a:avLst/>
                <a:gdLst>
                  <a:gd name="T0" fmla="*/ 54 w 92"/>
                  <a:gd name="T1" fmla="*/ 0 h 94"/>
                  <a:gd name="T2" fmla="*/ 54 w 92"/>
                  <a:gd name="T3" fmla="*/ 40 h 94"/>
                  <a:gd name="T4" fmla="*/ 92 w 92"/>
                  <a:gd name="T5" fmla="*/ 40 h 94"/>
                  <a:gd name="T6" fmla="*/ 92 w 92"/>
                  <a:gd name="T7" fmla="*/ 52 h 94"/>
                  <a:gd name="T8" fmla="*/ 54 w 92"/>
                  <a:gd name="T9" fmla="*/ 52 h 94"/>
                  <a:gd name="T10" fmla="*/ 54 w 92"/>
                  <a:gd name="T11" fmla="*/ 94 h 94"/>
                  <a:gd name="T12" fmla="*/ 38 w 92"/>
                  <a:gd name="T13" fmla="*/ 94 h 94"/>
                  <a:gd name="T14" fmla="*/ 38 w 92"/>
                  <a:gd name="T15" fmla="*/ 52 h 94"/>
                  <a:gd name="T16" fmla="*/ 0 w 92"/>
                  <a:gd name="T17" fmla="*/ 52 h 94"/>
                  <a:gd name="T18" fmla="*/ 0 w 92"/>
                  <a:gd name="T19" fmla="*/ 40 h 94"/>
                  <a:gd name="T20" fmla="*/ 38 w 92"/>
                  <a:gd name="T21" fmla="*/ 40 h 94"/>
                  <a:gd name="T22" fmla="*/ 38 w 92"/>
                  <a:gd name="T23" fmla="*/ 0 h 94"/>
                  <a:gd name="T24" fmla="*/ 54 w 92"/>
                  <a:gd name="T25" fmla="*/ 0 h 94"/>
                  <a:gd name="T26" fmla="*/ 54 w 92"/>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4">
                    <a:moveTo>
                      <a:pt x="54" y="0"/>
                    </a:moveTo>
                    <a:lnTo>
                      <a:pt x="54" y="40"/>
                    </a:lnTo>
                    <a:lnTo>
                      <a:pt x="92" y="40"/>
                    </a:lnTo>
                    <a:lnTo>
                      <a:pt x="92" y="52"/>
                    </a:lnTo>
                    <a:lnTo>
                      <a:pt x="54" y="52"/>
                    </a:lnTo>
                    <a:lnTo>
                      <a:pt x="54" y="94"/>
                    </a:lnTo>
                    <a:lnTo>
                      <a:pt x="38" y="94"/>
                    </a:lnTo>
                    <a:lnTo>
                      <a:pt x="38" y="52"/>
                    </a:lnTo>
                    <a:lnTo>
                      <a:pt x="0" y="52"/>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9" name="Freeform 395"/>
              <p:cNvSpPr>
                <a:spLocks/>
              </p:cNvSpPr>
              <p:nvPr/>
            </p:nvSpPr>
            <p:spPr bwMode="auto">
              <a:xfrm>
                <a:off x="1415" y="1329"/>
                <a:ext cx="92" cy="96"/>
              </a:xfrm>
              <a:custGeom>
                <a:avLst/>
                <a:gdLst>
                  <a:gd name="T0" fmla="*/ 54 w 92"/>
                  <a:gd name="T1" fmla="*/ 0 h 96"/>
                  <a:gd name="T2" fmla="*/ 54 w 92"/>
                  <a:gd name="T3" fmla="*/ 40 h 96"/>
                  <a:gd name="T4" fmla="*/ 92 w 92"/>
                  <a:gd name="T5" fmla="*/ 40 h 96"/>
                  <a:gd name="T6" fmla="*/ 92 w 92"/>
                  <a:gd name="T7" fmla="*/ 54 h 96"/>
                  <a:gd name="T8" fmla="*/ 54 w 92"/>
                  <a:gd name="T9" fmla="*/ 54 h 96"/>
                  <a:gd name="T10" fmla="*/ 54 w 92"/>
                  <a:gd name="T11" fmla="*/ 96 h 96"/>
                  <a:gd name="T12" fmla="*/ 38 w 92"/>
                  <a:gd name="T13" fmla="*/ 96 h 96"/>
                  <a:gd name="T14" fmla="*/ 38 w 92"/>
                  <a:gd name="T15" fmla="*/ 54 h 96"/>
                  <a:gd name="T16" fmla="*/ 0 w 92"/>
                  <a:gd name="T17" fmla="*/ 54 h 96"/>
                  <a:gd name="T18" fmla="*/ 0 w 92"/>
                  <a:gd name="T19" fmla="*/ 40 h 96"/>
                  <a:gd name="T20" fmla="*/ 38 w 92"/>
                  <a:gd name="T21" fmla="*/ 40 h 96"/>
                  <a:gd name="T22" fmla="*/ 38 w 92"/>
                  <a:gd name="T23" fmla="*/ 0 h 96"/>
                  <a:gd name="T24" fmla="*/ 54 w 92"/>
                  <a:gd name="T25" fmla="*/ 0 h 96"/>
                  <a:gd name="T26" fmla="*/ 54 w 92"/>
                  <a:gd name="T2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6">
                    <a:moveTo>
                      <a:pt x="54" y="0"/>
                    </a:moveTo>
                    <a:lnTo>
                      <a:pt x="54" y="40"/>
                    </a:lnTo>
                    <a:lnTo>
                      <a:pt x="92" y="40"/>
                    </a:lnTo>
                    <a:lnTo>
                      <a:pt x="92" y="54"/>
                    </a:lnTo>
                    <a:lnTo>
                      <a:pt x="54" y="54"/>
                    </a:lnTo>
                    <a:lnTo>
                      <a:pt x="54" y="96"/>
                    </a:lnTo>
                    <a:lnTo>
                      <a:pt x="38" y="96"/>
                    </a:lnTo>
                    <a:lnTo>
                      <a:pt x="38" y="54"/>
                    </a:lnTo>
                    <a:lnTo>
                      <a:pt x="0" y="54"/>
                    </a:lnTo>
                    <a:lnTo>
                      <a:pt x="0" y="40"/>
                    </a:lnTo>
                    <a:lnTo>
                      <a:pt x="38" y="40"/>
                    </a:lnTo>
                    <a:lnTo>
                      <a:pt x="38" y="0"/>
                    </a:lnTo>
                    <a:lnTo>
                      <a:pt x="54" y="0"/>
                    </a:lnTo>
                    <a:lnTo>
                      <a:pt x="5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 name="Table 2">
            <a:extLst>
              <a:ext uri="{FF2B5EF4-FFF2-40B4-BE49-F238E27FC236}">
                <a16:creationId xmlns:a16="http://schemas.microsoft.com/office/drawing/2014/main" id="{AD53FA68-AC43-F579-E0C5-1D2131843468}"/>
              </a:ext>
            </a:extLst>
          </p:cNvPr>
          <p:cNvGraphicFramePr>
            <a:graphicFrameLocks noGrp="1"/>
          </p:cNvGraphicFramePr>
          <p:nvPr>
            <p:extLst>
              <p:ext uri="{D42A27DB-BD31-4B8C-83A1-F6EECF244321}">
                <p14:modId xmlns:p14="http://schemas.microsoft.com/office/powerpoint/2010/main" val="2720768007"/>
              </p:ext>
            </p:extLst>
          </p:nvPr>
        </p:nvGraphicFramePr>
        <p:xfrm>
          <a:off x="11965730" y="6107182"/>
          <a:ext cx="5257438" cy="1950720"/>
        </p:xfrm>
        <a:graphic>
          <a:graphicData uri="http://schemas.openxmlformats.org/drawingml/2006/table">
            <a:tbl>
              <a:tblPr firstRow="1" bandRow="1">
                <a:tableStyleId>{5C22544A-7EE6-4342-B048-85BDC9FD1C3A}</a:tableStyleId>
              </a:tblPr>
              <a:tblGrid>
                <a:gridCol w="2862383">
                  <a:extLst>
                    <a:ext uri="{9D8B030D-6E8A-4147-A177-3AD203B41FA5}">
                      <a16:colId xmlns:a16="http://schemas.microsoft.com/office/drawing/2014/main" val="3354135537"/>
                    </a:ext>
                  </a:extLst>
                </a:gridCol>
                <a:gridCol w="2395055">
                  <a:extLst>
                    <a:ext uri="{9D8B030D-6E8A-4147-A177-3AD203B41FA5}">
                      <a16:colId xmlns:a16="http://schemas.microsoft.com/office/drawing/2014/main" val="1407263753"/>
                    </a:ext>
                  </a:extLst>
                </a:gridCol>
              </a:tblGrid>
              <a:tr h="370840">
                <a:tc gridSpan="2">
                  <a:txBody>
                    <a:bodyPr/>
                    <a:lstStyle/>
                    <a:p>
                      <a:pPr algn="ctr"/>
                      <a:r>
                        <a:rPr lang="en-US" sz="2400" dirty="0">
                          <a:latin typeface="Arial" panose="020B0604020202020204" pitchFamily="34" charset="0"/>
                          <a:cs typeface="Arial" panose="020B0604020202020204" pitchFamily="34" charset="0"/>
                        </a:rPr>
                        <a:t>Number of DRFS events</a:t>
                      </a:r>
                    </a:p>
                  </a:txBody>
                  <a:tcPr>
                    <a:solidFill>
                      <a:schemeClr val="accent2"/>
                    </a:solidFill>
                  </a:tcPr>
                </a:tc>
                <a:tc hMerge="1">
                  <a:txBody>
                    <a:bodyPr/>
                    <a:lstStyle/>
                    <a:p>
                      <a:endParaRPr lang="en-US" dirty="0"/>
                    </a:p>
                  </a:txBody>
                  <a:tcPr/>
                </a:tc>
                <a:extLst>
                  <a:ext uri="{0D108BD9-81ED-4DB2-BD59-A6C34878D82A}">
                    <a16:rowId xmlns:a16="http://schemas.microsoft.com/office/drawing/2014/main" val="1374406536"/>
                  </a:ext>
                </a:extLst>
              </a:tr>
              <a:tr h="0">
                <a:tc>
                  <a:txBody>
                    <a:bodyPr/>
                    <a:lstStyle/>
                    <a:p>
                      <a:pPr algn="ctr"/>
                      <a:r>
                        <a:rPr lang="en-US" sz="2000" b="1" dirty="0" err="1">
                          <a:latin typeface="Arial" panose="020B0604020202020204" pitchFamily="34" charset="0"/>
                          <a:cs typeface="Arial" panose="020B0604020202020204" pitchFamily="34" charset="0"/>
                        </a:rPr>
                        <a:t>Abem</a:t>
                      </a:r>
                      <a:r>
                        <a:rPr lang="en-US" sz="2000" b="1" dirty="0">
                          <a:latin typeface="Arial" panose="020B0604020202020204" pitchFamily="34" charset="0"/>
                          <a:cs typeface="Arial" panose="020B0604020202020204" pitchFamily="34" charset="0"/>
                        </a:rPr>
                        <a:t> + ET</a:t>
                      </a:r>
                    </a:p>
                  </a:txBody>
                  <a:tcPr>
                    <a:solidFill>
                      <a:schemeClr val="accent1"/>
                    </a:solidFill>
                  </a:tcPr>
                </a:tc>
                <a:tc>
                  <a:txBody>
                    <a:bodyPr/>
                    <a:lstStyle/>
                    <a:p>
                      <a:pPr algn="ctr"/>
                      <a:r>
                        <a:rPr lang="en-US" sz="2000" b="1" dirty="0">
                          <a:latin typeface="Arial" panose="020B0604020202020204" pitchFamily="34" charset="0"/>
                          <a:cs typeface="Arial" panose="020B0604020202020204" pitchFamily="34" charset="0"/>
                        </a:rPr>
                        <a:t>ET alone</a:t>
                      </a:r>
                    </a:p>
                  </a:txBody>
                  <a:tcPr>
                    <a:solidFill>
                      <a:schemeClr val="accent1"/>
                    </a:solidFill>
                  </a:tcPr>
                </a:tc>
                <a:extLst>
                  <a:ext uri="{0D108BD9-81ED-4DB2-BD59-A6C34878D82A}">
                    <a16:rowId xmlns:a16="http://schemas.microsoft.com/office/drawing/2014/main" val="2309378448"/>
                  </a:ext>
                </a:extLst>
              </a:tr>
              <a:tr h="370840">
                <a:tc>
                  <a:txBody>
                    <a:bodyPr/>
                    <a:lstStyle/>
                    <a:p>
                      <a:pPr algn="ctr"/>
                      <a:r>
                        <a:rPr lang="en-US" sz="2000" dirty="0">
                          <a:solidFill>
                            <a:schemeClr val="bg1"/>
                          </a:solidFill>
                          <a:latin typeface="Arial" panose="020B0604020202020204" pitchFamily="34" charset="0"/>
                          <a:cs typeface="Arial" panose="020B0604020202020204" pitchFamily="34" charset="0"/>
                        </a:rPr>
                        <a:t>281</a:t>
                      </a:r>
                    </a:p>
                  </a:txBody>
                  <a:tcPr>
                    <a:noFill/>
                  </a:tcPr>
                </a:tc>
                <a:tc>
                  <a:txBody>
                    <a:bodyPr/>
                    <a:lstStyle/>
                    <a:p>
                      <a:pPr algn="ctr"/>
                      <a:r>
                        <a:rPr lang="en-US" sz="2000" dirty="0">
                          <a:solidFill>
                            <a:schemeClr val="bg1"/>
                          </a:solidFill>
                          <a:latin typeface="Arial" panose="020B0604020202020204" pitchFamily="34" charset="0"/>
                          <a:cs typeface="Arial" panose="020B0604020202020204" pitchFamily="34" charset="0"/>
                        </a:rPr>
                        <a:t>421</a:t>
                      </a:r>
                    </a:p>
                  </a:txBody>
                  <a:tcPr>
                    <a:noFill/>
                  </a:tcPr>
                </a:tc>
                <a:extLst>
                  <a:ext uri="{0D108BD9-81ED-4DB2-BD59-A6C34878D82A}">
                    <a16:rowId xmlns:a16="http://schemas.microsoft.com/office/drawing/2014/main" val="2326655413"/>
                  </a:ext>
                </a:extLst>
              </a:tr>
              <a:tr h="496818">
                <a:tc gridSpan="2">
                  <a:txBody>
                    <a:bodyPr/>
                    <a:lstStyle/>
                    <a:p>
                      <a:pPr algn="ctr"/>
                      <a:r>
                        <a:rPr lang="en-US" sz="2000" dirty="0">
                          <a:solidFill>
                            <a:schemeClr val="bg1"/>
                          </a:solidFill>
                          <a:latin typeface="Arial" panose="020B0604020202020204" pitchFamily="34" charset="0"/>
                          <a:cs typeface="Arial" panose="020B0604020202020204" pitchFamily="34" charset="0"/>
                        </a:rPr>
                        <a:t>HR = 0.659 (95% CI: 0.567–0.767) </a:t>
                      </a:r>
                    </a:p>
                    <a:p>
                      <a:pPr algn="ctr"/>
                      <a:r>
                        <a:rPr lang="en-US" sz="2000" dirty="0">
                          <a:solidFill>
                            <a:schemeClr val="bg1"/>
                          </a:solidFill>
                          <a:latin typeface="Arial" panose="020B0604020202020204" pitchFamily="34" charset="0"/>
                          <a:cs typeface="Arial" panose="020B0604020202020204" pitchFamily="34" charset="0"/>
                        </a:rPr>
                        <a:t>Nominal </a:t>
                      </a:r>
                      <a:r>
                        <a:rPr lang="en-US" sz="2000" i="1" dirty="0">
                          <a:solidFill>
                            <a:schemeClr val="bg1"/>
                          </a:solidFill>
                          <a:latin typeface="Arial" panose="020B0604020202020204" pitchFamily="34" charset="0"/>
                          <a:cs typeface="Arial" panose="020B0604020202020204" pitchFamily="34" charset="0"/>
                        </a:rPr>
                        <a:t>P</a:t>
                      </a:r>
                      <a:r>
                        <a:rPr lang="en-US" sz="2000" dirty="0">
                          <a:solidFill>
                            <a:schemeClr val="bg1"/>
                          </a:solidFill>
                          <a:latin typeface="Arial" panose="020B0604020202020204" pitchFamily="34" charset="0"/>
                          <a:cs typeface="Arial" panose="020B0604020202020204" pitchFamily="34" charset="0"/>
                        </a:rPr>
                        <a:t> &lt; .0001</a:t>
                      </a:r>
                    </a:p>
                  </a:txBody>
                  <a:tcPr>
                    <a:noFill/>
                  </a:tcPr>
                </a:tc>
                <a:tc hMerge="1">
                  <a:txBody>
                    <a:bodyPr/>
                    <a:lstStyle/>
                    <a:p>
                      <a:endParaRPr lang="en-US" dirty="0"/>
                    </a:p>
                  </a:txBody>
                  <a:tcPr/>
                </a:tc>
                <a:extLst>
                  <a:ext uri="{0D108BD9-81ED-4DB2-BD59-A6C34878D82A}">
                    <a16:rowId xmlns:a16="http://schemas.microsoft.com/office/drawing/2014/main" val="2026108451"/>
                  </a:ext>
                </a:extLst>
              </a:tr>
            </a:tbl>
          </a:graphicData>
        </a:graphic>
      </p:graphicFrame>
      <p:sp>
        <p:nvSpPr>
          <p:cNvPr id="5" name="Rectangle 26">
            <a:extLst>
              <a:ext uri="{FF2B5EF4-FFF2-40B4-BE49-F238E27FC236}">
                <a16:creationId xmlns:a16="http://schemas.microsoft.com/office/drawing/2014/main" id="{CCD1F27C-5F29-7ED1-775E-9015FEFA0855}"/>
              </a:ext>
            </a:extLst>
          </p:cNvPr>
          <p:cNvSpPr>
            <a:spLocks noChangeArrowheads="1"/>
          </p:cNvSpPr>
          <p:nvPr/>
        </p:nvSpPr>
        <p:spPr bwMode="auto">
          <a:xfrm>
            <a:off x="10156825" y="2890374"/>
            <a:ext cx="1332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err="1">
                <a:solidFill>
                  <a:schemeClr val="accent1"/>
                </a:solidFill>
                <a:ea typeface="Tahoma"/>
                <a:cs typeface="Tahoma" panose="020B0604030504040204" pitchFamily="34" charset="0"/>
                <a:sym typeface="Arial" panose="020B0604020202020204" pitchFamily="34" charset="0"/>
              </a:rPr>
              <a:t>Abem</a:t>
            </a:r>
            <a:r>
              <a:rPr lang="en-US" altLang="en-US" sz="2000" b="1" dirty="0">
                <a:solidFill>
                  <a:schemeClr val="accent1"/>
                </a:solidFill>
                <a:ea typeface="Tahoma"/>
                <a:cs typeface="Tahoma" panose="020B0604030504040204" pitchFamily="34" charset="0"/>
                <a:sym typeface="Arial" panose="020B0604020202020204" pitchFamily="34" charset="0"/>
              </a:rPr>
              <a:t> + ET</a:t>
            </a:r>
            <a:endParaRPr lang="en-US" altLang="en-US" sz="2700" dirty="0">
              <a:solidFill>
                <a:schemeClr val="accent1"/>
              </a:solidFill>
              <a:ea typeface="Tahoma"/>
              <a:cs typeface="Tahoma" panose="020B0604030504040204" pitchFamily="34" charset="0"/>
              <a:sym typeface="Arial" panose="020B0604020202020204" pitchFamily="34" charset="0"/>
            </a:endParaRPr>
          </a:p>
        </p:txBody>
      </p:sp>
      <p:sp>
        <p:nvSpPr>
          <p:cNvPr id="34" name="Rectangle 26">
            <a:extLst>
              <a:ext uri="{FF2B5EF4-FFF2-40B4-BE49-F238E27FC236}">
                <a16:creationId xmlns:a16="http://schemas.microsoft.com/office/drawing/2014/main" id="{ED7B2211-4567-73E2-AB8D-7D405771816D}"/>
              </a:ext>
            </a:extLst>
          </p:cNvPr>
          <p:cNvSpPr>
            <a:spLocks noChangeArrowheads="1"/>
          </p:cNvSpPr>
          <p:nvPr/>
        </p:nvSpPr>
        <p:spPr bwMode="auto">
          <a:xfrm>
            <a:off x="8175812" y="4550049"/>
            <a:ext cx="1332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err="1">
                <a:solidFill>
                  <a:schemeClr val="accent1"/>
                </a:solidFill>
                <a:ea typeface="Tahoma"/>
                <a:cs typeface="Tahoma" panose="020B0604030504040204" pitchFamily="34" charset="0"/>
                <a:sym typeface="Arial" panose="020B0604020202020204" pitchFamily="34" charset="0"/>
              </a:rPr>
              <a:t>Abem</a:t>
            </a:r>
            <a:r>
              <a:rPr lang="en-US" altLang="en-US" sz="2000" b="1" dirty="0">
                <a:solidFill>
                  <a:schemeClr val="accent1"/>
                </a:solidFill>
                <a:ea typeface="Tahoma"/>
                <a:cs typeface="Tahoma" panose="020B0604030504040204" pitchFamily="34" charset="0"/>
                <a:sym typeface="Arial" panose="020B0604020202020204" pitchFamily="34" charset="0"/>
              </a:rPr>
              <a:t> + ET</a:t>
            </a:r>
            <a:endParaRPr lang="en-US" altLang="en-US" sz="2700" dirty="0">
              <a:solidFill>
                <a:schemeClr val="accent1"/>
              </a:solidFill>
              <a:ea typeface="Tahoma"/>
              <a:cs typeface="Tahoma" panose="020B0604030504040204" pitchFamily="34" charset="0"/>
              <a:sym typeface="Arial" panose="020B0604020202020204" pitchFamily="34" charset="0"/>
            </a:endParaRPr>
          </a:p>
        </p:txBody>
      </p:sp>
      <p:sp>
        <p:nvSpPr>
          <p:cNvPr id="36" name="Rectangle 26">
            <a:extLst>
              <a:ext uri="{FF2B5EF4-FFF2-40B4-BE49-F238E27FC236}">
                <a16:creationId xmlns:a16="http://schemas.microsoft.com/office/drawing/2014/main" id="{6FD78FBF-57A3-3D43-0758-D817EF495129}"/>
              </a:ext>
            </a:extLst>
          </p:cNvPr>
          <p:cNvSpPr>
            <a:spLocks noChangeArrowheads="1"/>
          </p:cNvSpPr>
          <p:nvPr/>
        </p:nvSpPr>
        <p:spPr bwMode="auto">
          <a:xfrm>
            <a:off x="10308780" y="3409463"/>
            <a:ext cx="1069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a:solidFill>
                  <a:schemeClr val="accent6"/>
                </a:solidFill>
                <a:ea typeface="Tahoma"/>
                <a:cs typeface="Tahoma" panose="020B0604030504040204" pitchFamily="34" charset="0"/>
                <a:sym typeface="Arial" panose="020B0604020202020204" pitchFamily="34" charset="0"/>
              </a:rPr>
              <a:t>ET alone</a:t>
            </a:r>
            <a:endParaRPr lang="en-US" altLang="en-US" sz="2700" dirty="0">
              <a:solidFill>
                <a:schemeClr val="accent6"/>
              </a:solidFill>
              <a:ea typeface="Tahoma"/>
              <a:cs typeface="Tahoma" panose="020B0604030504040204" pitchFamily="34" charset="0"/>
              <a:sym typeface="Arial" panose="020B0604020202020204" pitchFamily="34" charset="0"/>
            </a:endParaRPr>
          </a:p>
        </p:txBody>
      </p:sp>
      <p:sp>
        <p:nvSpPr>
          <p:cNvPr id="4098" name="Rectangle 26">
            <a:extLst>
              <a:ext uri="{FF2B5EF4-FFF2-40B4-BE49-F238E27FC236}">
                <a16:creationId xmlns:a16="http://schemas.microsoft.com/office/drawing/2014/main" id="{EFD36461-8C85-4760-7EB6-2ACB1640AA0C}"/>
              </a:ext>
            </a:extLst>
          </p:cNvPr>
          <p:cNvSpPr>
            <a:spLocks noChangeArrowheads="1"/>
          </p:cNvSpPr>
          <p:nvPr/>
        </p:nvSpPr>
        <p:spPr bwMode="auto">
          <a:xfrm>
            <a:off x="8237092" y="5942500"/>
            <a:ext cx="1069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371600" eaLnBrk="0" fontAlgn="base" hangingPunct="0">
              <a:spcBef>
                <a:spcPct val="0"/>
              </a:spcBef>
              <a:spcAft>
                <a:spcPct val="0"/>
              </a:spcAft>
              <a:defRPr/>
            </a:pPr>
            <a:r>
              <a:rPr lang="en-US" altLang="en-US" sz="2000" b="1" dirty="0">
                <a:solidFill>
                  <a:schemeClr val="accent6"/>
                </a:solidFill>
                <a:ea typeface="Tahoma"/>
                <a:cs typeface="Tahoma" panose="020B0604030504040204" pitchFamily="34" charset="0"/>
                <a:sym typeface="Arial" panose="020B0604020202020204" pitchFamily="34" charset="0"/>
              </a:rPr>
              <a:t>ET alone</a:t>
            </a:r>
            <a:endParaRPr lang="en-US" altLang="en-US" sz="2700" dirty="0">
              <a:solidFill>
                <a:schemeClr val="accent6"/>
              </a:solidFill>
              <a:ea typeface="Tahoma"/>
              <a:cs typeface="Tahoma" panose="020B0604030504040204" pitchFamily="34" charset="0"/>
              <a:sym typeface="Arial" panose="020B0604020202020204" pitchFamily="34" charset="0"/>
            </a:endParaRPr>
          </a:p>
        </p:txBody>
      </p:sp>
    </p:spTree>
    <p:extLst>
      <p:ext uri="{BB962C8B-B14F-4D97-AF65-F5344CB8AC3E}">
        <p14:creationId xmlns:p14="http://schemas.microsoft.com/office/powerpoint/2010/main" val="300076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Consistent </a:t>
            </a:r>
            <a:r>
              <a:rPr lang="en-US" dirty="0" err="1"/>
              <a:t>iDFS</a:t>
            </a:r>
            <a:r>
              <a:rPr lang="en-US" dirty="0"/>
              <a:t> Benefit Observed in Selected Subgroups</a:t>
            </a:r>
          </a:p>
        </p:txBody>
      </p:sp>
      <p:sp>
        <p:nvSpPr>
          <p:cNvPr id="4" name="Text Placeholder 3"/>
          <p:cNvSpPr>
            <a:spLocks noGrp="1"/>
          </p:cNvSpPr>
          <p:nvPr>
            <p:ph type="body" sz="quarter" idx="10"/>
          </p:nvPr>
        </p:nvSpPr>
        <p:spPr>
          <a:xfrm>
            <a:off x="574390" y="9607055"/>
            <a:ext cx="17168091" cy="384128"/>
          </a:xfrm>
        </p:spPr>
        <p:txBody>
          <a:bodyPr/>
          <a:lstStyle/>
          <a:p>
            <a:r>
              <a:rPr lang="es-ES" dirty="0" err="1"/>
              <a:t>Harbeck</a:t>
            </a:r>
            <a:r>
              <a:rPr lang="es-ES" dirty="0"/>
              <a:t> N, et al. ESMO 2023: abstract LBA17. </a:t>
            </a:r>
          </a:p>
        </p:txBody>
      </p:sp>
      <p:grpSp>
        <p:nvGrpSpPr>
          <p:cNvPr id="5" name="Group 4"/>
          <p:cNvGrpSpPr/>
          <p:nvPr/>
        </p:nvGrpSpPr>
        <p:grpSpPr>
          <a:xfrm>
            <a:off x="1120873" y="1355334"/>
            <a:ext cx="15966124" cy="8463815"/>
            <a:chOff x="1120873" y="1355334"/>
            <a:chExt cx="15966124" cy="8463815"/>
          </a:xfrm>
        </p:grpSpPr>
        <p:sp>
          <p:nvSpPr>
            <p:cNvPr id="6" name="Rectangle 5"/>
            <p:cNvSpPr/>
            <p:nvPr/>
          </p:nvSpPr>
          <p:spPr>
            <a:xfrm>
              <a:off x="1120873" y="2079516"/>
              <a:ext cx="3185651" cy="7343549"/>
            </a:xfrm>
            <a:prstGeom prst="rect">
              <a:avLst/>
            </a:prstGeom>
          </p:spPr>
          <p:txBody>
            <a:bodyPr wrap="square" anchor="b">
              <a:spAutoFit/>
            </a:bodyPr>
            <a:lstStyle/>
            <a:p>
              <a:pPr>
                <a:lnSpc>
                  <a:spcPct val="95000"/>
                </a:lnSpc>
              </a:pPr>
              <a:r>
                <a:rPr lang="en-US" sz="1600" b="1" dirty="0">
                  <a:solidFill>
                    <a:schemeClr val="bg1"/>
                  </a:solidFill>
                </a:rPr>
                <a:t>Overall</a:t>
              </a:r>
            </a:p>
            <a:p>
              <a:pPr>
                <a:lnSpc>
                  <a:spcPct val="95000"/>
                </a:lnSpc>
              </a:pPr>
              <a:r>
                <a:rPr lang="en-US" sz="1600" b="1" dirty="0">
                  <a:solidFill>
                    <a:schemeClr val="bg1"/>
                  </a:solidFill>
                </a:rPr>
                <a:t>Pooled age group 1</a:t>
              </a:r>
            </a:p>
            <a:p>
              <a:pPr>
                <a:lnSpc>
                  <a:spcPct val="95000"/>
                </a:lnSpc>
              </a:pPr>
              <a:r>
                <a:rPr lang="en-US" sz="1600" b="1" dirty="0">
                  <a:solidFill>
                    <a:schemeClr val="bg1"/>
                  </a:solidFill>
                </a:rPr>
                <a:t>   &lt;65 years</a:t>
              </a:r>
            </a:p>
            <a:p>
              <a:pPr>
                <a:lnSpc>
                  <a:spcPct val="95000"/>
                </a:lnSpc>
              </a:pPr>
              <a:r>
                <a:rPr lang="en-US" sz="1600" b="1" dirty="0">
                  <a:solidFill>
                    <a:schemeClr val="bg1"/>
                  </a:solidFill>
                </a:rPr>
                <a:t>   ≥65 years</a:t>
              </a:r>
            </a:p>
            <a:p>
              <a:pPr>
                <a:lnSpc>
                  <a:spcPct val="95000"/>
                </a:lnSpc>
              </a:pPr>
              <a:r>
                <a:rPr lang="en-US" sz="1600" b="1" dirty="0">
                  <a:solidFill>
                    <a:schemeClr val="bg1"/>
                  </a:solidFill>
                </a:rPr>
                <a:t>IWRS menopausal status</a:t>
              </a:r>
            </a:p>
            <a:p>
              <a:pPr>
                <a:lnSpc>
                  <a:spcPct val="95000"/>
                </a:lnSpc>
              </a:pPr>
              <a:r>
                <a:rPr lang="en-US" sz="1600" b="1" dirty="0">
                  <a:solidFill>
                    <a:schemeClr val="bg1"/>
                  </a:solidFill>
                </a:rPr>
                <a:t>   Premenopausal</a:t>
              </a:r>
            </a:p>
            <a:p>
              <a:pPr>
                <a:lnSpc>
                  <a:spcPct val="95000"/>
                </a:lnSpc>
              </a:pPr>
              <a:r>
                <a:rPr lang="en-US" sz="1600" b="1" dirty="0">
                  <a:solidFill>
                    <a:schemeClr val="bg1"/>
                  </a:solidFill>
                </a:rPr>
                <a:t>   Postmenopausal</a:t>
              </a:r>
            </a:p>
            <a:p>
              <a:pPr>
                <a:lnSpc>
                  <a:spcPct val="95000"/>
                </a:lnSpc>
              </a:pPr>
              <a:r>
                <a:rPr lang="en-US" sz="1600" b="1" dirty="0">
                  <a:solidFill>
                    <a:schemeClr val="bg1"/>
                  </a:solidFill>
                </a:rPr>
                <a:t>IWRS prior treatment</a:t>
              </a:r>
            </a:p>
            <a:p>
              <a:pPr>
                <a:lnSpc>
                  <a:spcPct val="95000"/>
                </a:lnSpc>
              </a:pPr>
              <a:r>
                <a:rPr lang="en-US" sz="1600" b="1" dirty="0">
                  <a:solidFill>
                    <a:schemeClr val="bg1"/>
                  </a:solidFill>
                </a:rPr>
                <a:t>   Neoadjuvant chemotherapy</a:t>
              </a:r>
            </a:p>
            <a:p>
              <a:pPr>
                <a:lnSpc>
                  <a:spcPct val="95000"/>
                </a:lnSpc>
              </a:pPr>
              <a:r>
                <a:rPr lang="en-US" sz="1600" b="1" dirty="0">
                  <a:solidFill>
                    <a:schemeClr val="bg1"/>
                  </a:solidFill>
                </a:rPr>
                <a:t>   Adjuvant chemotherapy</a:t>
              </a:r>
            </a:p>
            <a:p>
              <a:pPr>
                <a:lnSpc>
                  <a:spcPct val="95000"/>
                </a:lnSpc>
              </a:pPr>
              <a:r>
                <a:rPr lang="en-US" sz="1600" b="1" dirty="0">
                  <a:solidFill>
                    <a:schemeClr val="bg1"/>
                  </a:solidFill>
                </a:rPr>
                <a:t>Baseline ECOG PS</a:t>
              </a:r>
            </a:p>
            <a:p>
              <a:pPr>
                <a:lnSpc>
                  <a:spcPct val="95000"/>
                </a:lnSpc>
              </a:pPr>
              <a:r>
                <a:rPr lang="en-US" sz="1600" b="1" dirty="0">
                  <a:solidFill>
                    <a:schemeClr val="bg1"/>
                  </a:solidFill>
                </a:rPr>
                <a:t>   0</a:t>
              </a:r>
            </a:p>
            <a:p>
              <a:pPr>
                <a:lnSpc>
                  <a:spcPct val="95000"/>
                </a:lnSpc>
              </a:pPr>
              <a:r>
                <a:rPr lang="en-US" sz="1600" b="1" dirty="0">
                  <a:solidFill>
                    <a:schemeClr val="bg1"/>
                  </a:solidFill>
                </a:rPr>
                <a:t>   1</a:t>
              </a:r>
            </a:p>
            <a:p>
              <a:pPr>
                <a:lnSpc>
                  <a:spcPct val="95000"/>
                </a:lnSpc>
              </a:pPr>
              <a:r>
                <a:rPr lang="en-US" sz="1600" b="1" dirty="0">
                  <a:solidFill>
                    <a:schemeClr val="bg1"/>
                  </a:solidFill>
                </a:rPr>
                <a:t>Primary tumor size</a:t>
              </a:r>
            </a:p>
            <a:p>
              <a:pPr>
                <a:lnSpc>
                  <a:spcPct val="95000"/>
                </a:lnSpc>
              </a:pPr>
              <a:r>
                <a:rPr lang="en-US" sz="1600" b="1" dirty="0">
                  <a:solidFill>
                    <a:schemeClr val="bg1"/>
                  </a:solidFill>
                </a:rPr>
                <a:t>   &lt;20 mm</a:t>
              </a:r>
            </a:p>
            <a:p>
              <a:pPr>
                <a:lnSpc>
                  <a:spcPct val="95000"/>
                </a:lnSpc>
              </a:pPr>
              <a:r>
                <a:rPr lang="en-US" sz="1600" b="1" dirty="0">
                  <a:solidFill>
                    <a:schemeClr val="bg1"/>
                  </a:solidFill>
                </a:rPr>
                <a:t>   ≥20 mm but &lt;50 mm</a:t>
              </a:r>
            </a:p>
            <a:p>
              <a:pPr>
                <a:lnSpc>
                  <a:spcPct val="95000"/>
                </a:lnSpc>
              </a:pPr>
              <a:r>
                <a:rPr lang="en-US" sz="1600" b="1" dirty="0">
                  <a:solidFill>
                    <a:schemeClr val="bg1"/>
                  </a:solidFill>
                </a:rPr>
                <a:t>   ≥50 mm</a:t>
              </a:r>
            </a:p>
            <a:p>
              <a:pPr>
                <a:lnSpc>
                  <a:spcPct val="95000"/>
                </a:lnSpc>
              </a:pPr>
              <a:r>
                <a:rPr lang="en-US" sz="1600" b="1" dirty="0">
                  <a:solidFill>
                    <a:schemeClr val="bg1"/>
                  </a:solidFill>
                </a:rPr>
                <a:t>Number of positive lymph nodes</a:t>
              </a:r>
            </a:p>
            <a:p>
              <a:pPr>
                <a:lnSpc>
                  <a:spcPct val="95000"/>
                </a:lnSpc>
              </a:pPr>
              <a:r>
                <a:rPr lang="en-US" sz="1600" b="1" dirty="0">
                  <a:solidFill>
                    <a:schemeClr val="bg1"/>
                  </a:solidFill>
                </a:rPr>
                <a:t>   1–3</a:t>
              </a:r>
            </a:p>
            <a:p>
              <a:pPr>
                <a:lnSpc>
                  <a:spcPct val="95000"/>
                </a:lnSpc>
              </a:pPr>
              <a:r>
                <a:rPr lang="en-US" sz="1600" b="1" dirty="0">
                  <a:solidFill>
                    <a:schemeClr val="bg1"/>
                  </a:solidFill>
                </a:rPr>
                <a:t>   4–9</a:t>
              </a:r>
            </a:p>
            <a:p>
              <a:pPr>
                <a:lnSpc>
                  <a:spcPct val="95000"/>
                </a:lnSpc>
              </a:pPr>
              <a:r>
                <a:rPr lang="en-US" sz="1600" b="1" dirty="0">
                  <a:solidFill>
                    <a:schemeClr val="bg1"/>
                  </a:solidFill>
                </a:rPr>
                <a:t>   10 or more</a:t>
              </a:r>
            </a:p>
            <a:p>
              <a:pPr>
                <a:lnSpc>
                  <a:spcPct val="95000"/>
                </a:lnSpc>
              </a:pPr>
              <a:r>
                <a:rPr lang="en-US" sz="1600" b="1" dirty="0">
                  <a:solidFill>
                    <a:schemeClr val="bg1"/>
                  </a:solidFill>
                </a:rPr>
                <a:t>Tumor grade</a:t>
              </a:r>
            </a:p>
            <a:p>
              <a:pPr>
                <a:lnSpc>
                  <a:spcPct val="95000"/>
                </a:lnSpc>
              </a:pPr>
              <a:r>
                <a:rPr lang="en-US" sz="1600" b="1" dirty="0">
                  <a:solidFill>
                    <a:schemeClr val="bg1"/>
                  </a:solidFill>
                </a:rPr>
                <a:t>   G1—Favorable</a:t>
              </a:r>
            </a:p>
            <a:p>
              <a:pPr>
                <a:lnSpc>
                  <a:spcPct val="95000"/>
                </a:lnSpc>
              </a:pPr>
              <a:r>
                <a:rPr lang="en-US" sz="1600" b="1" dirty="0">
                  <a:solidFill>
                    <a:schemeClr val="bg1"/>
                  </a:solidFill>
                </a:rPr>
                <a:t>   G2—Moderately favorable</a:t>
              </a:r>
            </a:p>
            <a:p>
              <a:pPr>
                <a:lnSpc>
                  <a:spcPct val="95000"/>
                </a:lnSpc>
              </a:pPr>
              <a:r>
                <a:rPr lang="en-US" sz="1600" b="1" dirty="0">
                  <a:solidFill>
                    <a:schemeClr val="bg1"/>
                  </a:solidFill>
                </a:rPr>
                <a:t>   G3—Unfavorable</a:t>
              </a:r>
            </a:p>
            <a:p>
              <a:pPr>
                <a:lnSpc>
                  <a:spcPct val="95000"/>
                </a:lnSpc>
              </a:pPr>
              <a:r>
                <a:rPr lang="en-US" sz="1600" b="1" dirty="0">
                  <a:solidFill>
                    <a:schemeClr val="bg1"/>
                  </a:solidFill>
                </a:rPr>
                <a:t>Tumor stage</a:t>
              </a:r>
            </a:p>
            <a:p>
              <a:pPr>
                <a:lnSpc>
                  <a:spcPct val="95000"/>
                </a:lnSpc>
              </a:pPr>
              <a:r>
                <a:rPr lang="en-US" sz="1600" b="1" dirty="0">
                  <a:solidFill>
                    <a:schemeClr val="bg1"/>
                  </a:solidFill>
                </a:rPr>
                <a:t>   Stage II</a:t>
              </a:r>
            </a:p>
            <a:p>
              <a:pPr>
                <a:lnSpc>
                  <a:spcPct val="95000"/>
                </a:lnSpc>
              </a:pPr>
              <a:r>
                <a:rPr lang="en-US" sz="1600" b="1" dirty="0">
                  <a:solidFill>
                    <a:schemeClr val="bg1"/>
                  </a:solidFill>
                </a:rPr>
                <a:t>   Stage Ill</a:t>
              </a:r>
            </a:p>
            <a:p>
              <a:pPr>
                <a:lnSpc>
                  <a:spcPct val="95000"/>
                </a:lnSpc>
              </a:pPr>
              <a:r>
                <a:rPr lang="en-US" sz="1600" b="1" dirty="0">
                  <a:solidFill>
                    <a:schemeClr val="bg1"/>
                  </a:solidFill>
                </a:rPr>
                <a:t>First ET</a:t>
              </a:r>
            </a:p>
            <a:p>
              <a:pPr>
                <a:lnSpc>
                  <a:spcPct val="95000"/>
                </a:lnSpc>
              </a:pPr>
              <a:r>
                <a:rPr lang="en-US" sz="1600" b="1" dirty="0">
                  <a:solidFill>
                    <a:schemeClr val="bg1"/>
                  </a:solidFill>
                </a:rPr>
                <a:t>   Tamoxifen</a:t>
              </a:r>
            </a:p>
            <a:p>
              <a:pPr>
                <a:lnSpc>
                  <a:spcPct val="95000"/>
                </a:lnSpc>
              </a:pPr>
              <a:r>
                <a:rPr lang="en-US" sz="1600" b="1" dirty="0">
                  <a:solidFill>
                    <a:schemeClr val="bg1"/>
                  </a:solidFill>
                </a:rPr>
                <a:t>   Aromatase inhibitor</a:t>
              </a:r>
            </a:p>
          </p:txBody>
        </p:sp>
        <p:sp>
          <p:nvSpPr>
            <p:cNvPr id="7" name="Rectangle 6"/>
            <p:cNvSpPr/>
            <p:nvPr/>
          </p:nvSpPr>
          <p:spPr>
            <a:xfrm>
              <a:off x="3906779" y="1611696"/>
              <a:ext cx="4704955" cy="7811369"/>
            </a:xfrm>
            <a:prstGeom prst="rect">
              <a:avLst/>
            </a:prstGeom>
            <a:noFill/>
          </p:spPr>
          <p:txBody>
            <a:bodyPr wrap="square" anchor="b">
              <a:spAutoFit/>
            </a:bodyPr>
            <a:lstStyle/>
            <a:p>
              <a:pPr>
                <a:lnSpc>
                  <a:spcPct val="95000"/>
                </a:lnSpc>
                <a:tabLst>
                  <a:tab pos="463550" algn="ctr"/>
                  <a:tab pos="1541463" algn="ctr"/>
                  <a:tab pos="2974975" algn="ctr"/>
                  <a:tab pos="4176713" algn="ctr"/>
                </a:tabLst>
              </a:pPr>
              <a:r>
                <a:rPr lang="en-US" sz="1600" b="1" dirty="0">
                  <a:solidFill>
                    <a:schemeClr val="bg1"/>
                  </a:solidFill>
                </a:rPr>
                <a:t>	No. 	Events 	No. 	Events</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2808 	407 	2829 	585</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2371 	325 	2416 	485</a:t>
              </a:r>
            </a:p>
            <a:p>
              <a:pPr>
                <a:lnSpc>
                  <a:spcPct val="95000"/>
                </a:lnSpc>
                <a:tabLst>
                  <a:tab pos="463550" algn="ctr"/>
                  <a:tab pos="1541463" algn="ctr"/>
                  <a:tab pos="2974975" algn="ctr"/>
                  <a:tab pos="4176713" algn="ctr"/>
                </a:tabLst>
              </a:pPr>
              <a:r>
                <a:rPr lang="en-US" sz="1600" b="1" dirty="0">
                  <a:solidFill>
                    <a:schemeClr val="bg1"/>
                  </a:solidFill>
                </a:rPr>
                <a:t>	437 	82 	413 	100</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1221 	150 	1232 	237</a:t>
              </a:r>
            </a:p>
            <a:p>
              <a:pPr>
                <a:lnSpc>
                  <a:spcPct val="95000"/>
                </a:lnSpc>
                <a:tabLst>
                  <a:tab pos="463550" algn="ctr"/>
                  <a:tab pos="1541463" algn="ctr"/>
                  <a:tab pos="2974975" algn="ctr"/>
                  <a:tab pos="4176713" algn="ctr"/>
                </a:tabLst>
              </a:pPr>
              <a:r>
                <a:rPr lang="en-US" sz="1600" b="1" dirty="0">
                  <a:solidFill>
                    <a:schemeClr val="bg1"/>
                  </a:solidFill>
                </a:rPr>
                <a:t>	1587 	257 	1597 	348</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1039 	202 	1048 	297</a:t>
              </a:r>
            </a:p>
            <a:p>
              <a:pPr>
                <a:lnSpc>
                  <a:spcPct val="95000"/>
                </a:lnSpc>
                <a:tabLst>
                  <a:tab pos="463550" algn="ctr"/>
                  <a:tab pos="1541463" algn="ctr"/>
                  <a:tab pos="2974975" algn="ctr"/>
                  <a:tab pos="4176713" algn="ctr"/>
                </a:tabLst>
              </a:pPr>
              <a:r>
                <a:rPr lang="en-US" sz="1600" b="1" dirty="0">
                  <a:solidFill>
                    <a:schemeClr val="bg1"/>
                  </a:solidFill>
                </a:rPr>
                <a:t>	1642 	183 	1647 	260</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2405 	337 	2369 	489</a:t>
              </a:r>
            </a:p>
            <a:p>
              <a:pPr>
                <a:lnSpc>
                  <a:spcPct val="95000"/>
                </a:lnSpc>
                <a:tabLst>
                  <a:tab pos="463550" algn="ctr"/>
                  <a:tab pos="1541463" algn="ctr"/>
                  <a:tab pos="2974975" algn="ctr"/>
                  <a:tab pos="4176713" algn="ctr"/>
                </a:tabLst>
              </a:pPr>
              <a:r>
                <a:rPr lang="en-US" sz="1600" b="1" dirty="0">
                  <a:solidFill>
                    <a:schemeClr val="bg1"/>
                  </a:solidFill>
                </a:rPr>
                <a:t>	401 	10 	455 	95</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781 	82 	767 	150</a:t>
              </a:r>
            </a:p>
            <a:p>
              <a:pPr>
                <a:lnSpc>
                  <a:spcPct val="95000"/>
                </a:lnSpc>
                <a:tabLst>
                  <a:tab pos="463550" algn="ctr"/>
                  <a:tab pos="1541463" algn="ctr"/>
                  <a:tab pos="2974975" algn="ctr"/>
                  <a:tab pos="4176713" algn="ctr"/>
                </a:tabLst>
              </a:pPr>
              <a:r>
                <a:rPr lang="en-US" sz="1600" b="1" dirty="0">
                  <a:solidFill>
                    <a:schemeClr val="bg1"/>
                  </a:solidFill>
                </a:rPr>
                <a:t>	1371 	214 	1419 	284</a:t>
              </a:r>
            </a:p>
            <a:p>
              <a:pPr>
                <a:lnSpc>
                  <a:spcPct val="95000"/>
                </a:lnSpc>
                <a:tabLst>
                  <a:tab pos="463550" algn="ctr"/>
                  <a:tab pos="1541463" algn="ctr"/>
                  <a:tab pos="2974975" algn="ctr"/>
                  <a:tab pos="4176713" algn="ctr"/>
                </a:tabLst>
              </a:pPr>
              <a:r>
                <a:rPr lang="en-US" sz="1600" b="1" dirty="0">
                  <a:solidFill>
                    <a:schemeClr val="bg1"/>
                  </a:solidFill>
                </a:rPr>
                <a:t>	607 	102 	610 	144</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1118 	136 	1142 	182</a:t>
              </a:r>
            </a:p>
            <a:p>
              <a:pPr>
                <a:lnSpc>
                  <a:spcPct val="95000"/>
                </a:lnSpc>
                <a:tabLst>
                  <a:tab pos="463550" algn="ctr"/>
                  <a:tab pos="1541463" algn="ctr"/>
                  <a:tab pos="2974975" algn="ctr"/>
                  <a:tab pos="4176713" algn="ctr"/>
                </a:tabLst>
              </a:pPr>
              <a:r>
                <a:rPr lang="en-US" sz="1600" b="1" dirty="0">
                  <a:solidFill>
                    <a:schemeClr val="bg1"/>
                  </a:solidFill>
                </a:rPr>
                <a:t>	1107 	142 	1126 	231</a:t>
              </a:r>
            </a:p>
            <a:p>
              <a:pPr>
                <a:lnSpc>
                  <a:spcPct val="95000"/>
                </a:lnSpc>
                <a:tabLst>
                  <a:tab pos="463550" algn="ctr"/>
                  <a:tab pos="1541463" algn="ctr"/>
                  <a:tab pos="2974975" algn="ctr"/>
                  <a:tab pos="4176713" algn="ctr"/>
                </a:tabLst>
              </a:pPr>
              <a:r>
                <a:rPr lang="en-US" sz="1600" b="1" dirty="0">
                  <a:solidFill>
                    <a:schemeClr val="bg1"/>
                  </a:solidFill>
                </a:rPr>
                <a:t>	575 	127 	554 	172</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209 	24 	216 	35</a:t>
              </a:r>
            </a:p>
            <a:p>
              <a:pPr>
                <a:lnSpc>
                  <a:spcPct val="95000"/>
                </a:lnSpc>
                <a:tabLst>
                  <a:tab pos="463550" algn="ctr"/>
                  <a:tab pos="1541463" algn="ctr"/>
                  <a:tab pos="2974975" algn="ctr"/>
                  <a:tab pos="4176713" algn="ctr"/>
                </a:tabLst>
              </a:pPr>
              <a:r>
                <a:rPr lang="en-US" sz="1600" b="1" dirty="0">
                  <a:solidFill>
                    <a:schemeClr val="bg1"/>
                  </a:solidFill>
                </a:rPr>
                <a:t>	1377 	181 	1395 	268</a:t>
              </a:r>
            </a:p>
            <a:p>
              <a:pPr>
                <a:lnSpc>
                  <a:spcPct val="95000"/>
                </a:lnSpc>
                <a:tabLst>
                  <a:tab pos="463550" algn="ctr"/>
                  <a:tab pos="1541463" algn="ctr"/>
                  <a:tab pos="2974975" algn="ctr"/>
                  <a:tab pos="4176713" algn="ctr"/>
                </a:tabLst>
              </a:pPr>
              <a:r>
                <a:rPr lang="en-US" sz="1600" b="1" dirty="0">
                  <a:solidFill>
                    <a:schemeClr val="bg1"/>
                  </a:solidFill>
                </a:rPr>
                <a:t>	1086 	185 	1064 	240</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716 	19 	740 	106</a:t>
              </a:r>
            </a:p>
            <a:p>
              <a:pPr>
                <a:lnSpc>
                  <a:spcPct val="95000"/>
                </a:lnSpc>
                <a:tabLst>
                  <a:tab pos="463550" algn="ctr"/>
                  <a:tab pos="1541463" algn="ctr"/>
                  <a:tab pos="2974975" algn="ctr"/>
                  <a:tab pos="4176713" algn="ctr"/>
                </a:tabLst>
              </a:pPr>
              <a:r>
                <a:rPr lang="en-US" sz="1600" b="1" dirty="0">
                  <a:solidFill>
                    <a:schemeClr val="bg1"/>
                  </a:solidFill>
                </a:rPr>
                <a:t>	2078 	326 	2077 	476</a:t>
              </a:r>
            </a:p>
            <a:p>
              <a:pPr>
                <a:lnSpc>
                  <a:spcPct val="95000"/>
                </a:lnSpc>
                <a:tabLst>
                  <a:tab pos="463550" algn="ctr"/>
                  <a:tab pos="1541463" algn="ctr"/>
                  <a:tab pos="2974975" algn="ctr"/>
                  <a:tab pos="4176713" algn="ctr"/>
                </a:tabLst>
              </a:pPr>
              <a:endParaRPr lang="en-US" sz="1600" b="1" dirty="0">
                <a:solidFill>
                  <a:schemeClr val="bg1"/>
                </a:solidFill>
              </a:endParaRPr>
            </a:p>
            <a:p>
              <a:pPr>
                <a:lnSpc>
                  <a:spcPct val="95000"/>
                </a:lnSpc>
                <a:tabLst>
                  <a:tab pos="463550" algn="ctr"/>
                  <a:tab pos="1541463" algn="ctr"/>
                  <a:tab pos="2974975" algn="ctr"/>
                  <a:tab pos="4176713" algn="ctr"/>
                </a:tabLst>
              </a:pPr>
              <a:r>
                <a:rPr lang="en-US" sz="1600" b="1" dirty="0">
                  <a:solidFill>
                    <a:schemeClr val="bg1"/>
                  </a:solidFill>
                </a:rPr>
                <a:t>	857 	111 	898 	196</a:t>
              </a:r>
            </a:p>
            <a:p>
              <a:pPr>
                <a:lnSpc>
                  <a:spcPct val="95000"/>
                </a:lnSpc>
                <a:tabLst>
                  <a:tab pos="463550" algn="ctr"/>
                  <a:tab pos="1541463" algn="ctr"/>
                  <a:tab pos="2974975" algn="ctr"/>
                  <a:tab pos="4176713" algn="ctr"/>
                </a:tabLst>
              </a:pPr>
              <a:r>
                <a:rPr lang="en-US" sz="1600" b="1" dirty="0">
                  <a:solidFill>
                    <a:schemeClr val="bg1"/>
                  </a:solidFill>
                </a:rPr>
                <a:t>	1931 	293 	1887 	386</a:t>
              </a:r>
            </a:p>
          </p:txBody>
        </p:sp>
        <p:sp>
          <p:nvSpPr>
            <p:cNvPr id="8" name="Rectangle 7"/>
            <p:cNvSpPr/>
            <p:nvPr/>
          </p:nvSpPr>
          <p:spPr>
            <a:xfrm>
              <a:off x="3706904" y="1356843"/>
              <a:ext cx="2566223" cy="384721"/>
            </a:xfrm>
            <a:prstGeom prst="rect">
              <a:avLst/>
            </a:prstGeom>
          </p:spPr>
          <p:txBody>
            <a:bodyPr wrap="square">
              <a:spAutoFit/>
            </a:bodyPr>
            <a:lstStyle/>
            <a:p>
              <a:pPr algn="ctr">
                <a:lnSpc>
                  <a:spcPct val="95000"/>
                </a:lnSpc>
              </a:pPr>
              <a:r>
                <a:rPr lang="en-US" sz="2000" b="1" dirty="0">
                  <a:solidFill>
                    <a:schemeClr val="accent1"/>
                  </a:solidFill>
                </a:rPr>
                <a:t>Abemaciclib + ET</a:t>
              </a:r>
            </a:p>
          </p:txBody>
        </p:sp>
        <p:sp>
          <p:nvSpPr>
            <p:cNvPr id="9" name="Rectangle 8"/>
            <p:cNvSpPr/>
            <p:nvPr/>
          </p:nvSpPr>
          <p:spPr>
            <a:xfrm>
              <a:off x="6580952" y="1356843"/>
              <a:ext cx="1914119" cy="384721"/>
            </a:xfrm>
            <a:prstGeom prst="rect">
              <a:avLst/>
            </a:prstGeom>
          </p:spPr>
          <p:txBody>
            <a:bodyPr wrap="square">
              <a:spAutoFit/>
            </a:bodyPr>
            <a:lstStyle/>
            <a:p>
              <a:pPr algn="ctr">
                <a:lnSpc>
                  <a:spcPct val="95000"/>
                </a:lnSpc>
              </a:pPr>
              <a:r>
                <a:rPr lang="en-US" sz="2000" b="1" dirty="0">
                  <a:solidFill>
                    <a:schemeClr val="accent6"/>
                  </a:solidFill>
                </a:rPr>
                <a:t>ET alone</a:t>
              </a:r>
            </a:p>
          </p:txBody>
        </p:sp>
        <p:sp>
          <p:nvSpPr>
            <p:cNvPr id="10" name="Rectangle 9"/>
            <p:cNvSpPr/>
            <p:nvPr/>
          </p:nvSpPr>
          <p:spPr>
            <a:xfrm>
              <a:off x="13351030" y="1611696"/>
              <a:ext cx="3735967" cy="7811369"/>
            </a:xfrm>
            <a:prstGeom prst="rect">
              <a:avLst/>
            </a:prstGeom>
            <a:noFill/>
          </p:spPr>
          <p:txBody>
            <a:bodyPr wrap="square" anchor="b">
              <a:spAutoFit/>
            </a:bodyPr>
            <a:lstStyle/>
            <a:p>
              <a:pPr>
                <a:lnSpc>
                  <a:spcPct val="95000"/>
                </a:lnSpc>
                <a:tabLst>
                  <a:tab pos="914400" algn="ctr"/>
                  <a:tab pos="2797175" algn="ctr"/>
                  <a:tab pos="3206750" algn="ctr"/>
                </a:tabLst>
              </a:pPr>
              <a:r>
                <a:rPr lang="en-US" sz="1600" b="1" dirty="0">
                  <a:solidFill>
                    <a:schemeClr val="bg1"/>
                  </a:solidFill>
                </a:rPr>
                <a:t>	HR (95% Cl) 	Interaction p-value</a:t>
              </a:r>
            </a:p>
            <a:p>
              <a:pPr>
                <a:lnSpc>
                  <a:spcPct val="95000"/>
                </a:lnSpc>
                <a:tabLst>
                  <a:tab pos="914400" algn="ctr"/>
                  <a:tab pos="2797175" algn="ctr"/>
                  <a:tab pos="3206750" algn="ctr"/>
                </a:tabLst>
              </a:pPr>
              <a:endParaRPr lang="en-US" sz="1600" b="1" dirty="0">
                <a:solidFill>
                  <a:schemeClr val="bg1"/>
                </a:solidFill>
              </a:endParaRPr>
            </a:p>
            <a:p>
              <a:pPr>
                <a:lnSpc>
                  <a:spcPct val="95000"/>
                </a:lnSpc>
                <a:tabLst>
                  <a:tab pos="914400" algn="ctr"/>
                  <a:tab pos="2797175" algn="ctr"/>
                  <a:tab pos="3206750" algn="ctr"/>
                </a:tabLst>
              </a:pPr>
              <a:r>
                <a:rPr lang="en-US" sz="1600" b="1" dirty="0">
                  <a:solidFill>
                    <a:schemeClr val="bg1"/>
                  </a:solidFill>
                </a:rPr>
                <a:t>	0.680 ( 0.599–0.772)</a:t>
              </a:r>
            </a:p>
            <a:p>
              <a:pPr>
                <a:lnSpc>
                  <a:spcPct val="95000"/>
                </a:lnSpc>
                <a:tabLst>
                  <a:tab pos="914400" algn="ctr"/>
                  <a:tab pos="2797175" algn="ctr"/>
                  <a:tab pos="3206750" algn="ctr"/>
                </a:tabLst>
              </a:pPr>
              <a:r>
                <a:rPr lang="en-US" sz="1600" b="1" dirty="0">
                  <a:solidFill>
                    <a:schemeClr val="bg1"/>
                  </a:solidFill>
                </a:rPr>
                <a:t>		0.229</a:t>
              </a:r>
            </a:p>
            <a:p>
              <a:pPr>
                <a:lnSpc>
                  <a:spcPct val="95000"/>
                </a:lnSpc>
                <a:tabLst>
                  <a:tab pos="914400" algn="ctr"/>
                  <a:tab pos="2797175" algn="ctr"/>
                  <a:tab pos="3206750" algn="ctr"/>
                </a:tabLst>
              </a:pPr>
              <a:r>
                <a:rPr lang="en-US" sz="1600" b="1" dirty="0">
                  <a:solidFill>
                    <a:schemeClr val="bg1"/>
                  </a:solidFill>
                </a:rPr>
                <a:t>	0.658 (0.571–0.757)</a:t>
              </a:r>
            </a:p>
            <a:p>
              <a:pPr>
                <a:lnSpc>
                  <a:spcPct val="95000"/>
                </a:lnSpc>
                <a:tabLst>
                  <a:tab pos="914400" algn="ctr"/>
                  <a:tab pos="2797175" algn="ctr"/>
                  <a:tab pos="3206750" algn="ctr"/>
                </a:tabLst>
              </a:pPr>
              <a:r>
                <a:rPr lang="en-US" sz="1600" b="1" dirty="0">
                  <a:solidFill>
                    <a:schemeClr val="bg1"/>
                  </a:solidFill>
                </a:rPr>
                <a:t>	0.797 (0.595–1.067)</a:t>
              </a:r>
            </a:p>
            <a:p>
              <a:pPr>
                <a:lnSpc>
                  <a:spcPct val="95000"/>
                </a:lnSpc>
                <a:tabLst>
                  <a:tab pos="914400" algn="ctr"/>
                  <a:tab pos="2797175" algn="ctr"/>
                  <a:tab pos="3206750" algn="ctr"/>
                </a:tabLst>
              </a:pPr>
              <a:r>
                <a:rPr lang="en-US" sz="1600" b="1" dirty="0">
                  <a:solidFill>
                    <a:schemeClr val="bg1"/>
                  </a:solidFill>
                </a:rPr>
                <a:t>		0.095</a:t>
              </a:r>
            </a:p>
            <a:p>
              <a:pPr>
                <a:lnSpc>
                  <a:spcPct val="95000"/>
                </a:lnSpc>
                <a:tabLst>
                  <a:tab pos="914400" algn="ctr"/>
                  <a:tab pos="2797175" algn="ctr"/>
                  <a:tab pos="3206750" algn="ctr"/>
                </a:tabLst>
              </a:pPr>
              <a:r>
                <a:rPr lang="en-US" sz="1600" b="1" dirty="0">
                  <a:solidFill>
                    <a:schemeClr val="bg1"/>
                  </a:solidFill>
                </a:rPr>
                <a:t>	0.597 ( 0.487–0.733)</a:t>
              </a:r>
            </a:p>
            <a:p>
              <a:pPr>
                <a:lnSpc>
                  <a:spcPct val="95000"/>
                </a:lnSpc>
                <a:tabLst>
                  <a:tab pos="914400" algn="ctr"/>
                  <a:tab pos="2797175" algn="ctr"/>
                  <a:tab pos="3206750" algn="ctr"/>
                </a:tabLst>
              </a:pPr>
              <a:r>
                <a:rPr lang="en-US" sz="1600" b="1" dirty="0">
                  <a:solidFill>
                    <a:schemeClr val="bg1"/>
                  </a:solidFill>
                </a:rPr>
                <a:t>	0.746 ( 0.635–0.876)</a:t>
              </a:r>
            </a:p>
            <a:p>
              <a:pPr>
                <a:lnSpc>
                  <a:spcPct val="95000"/>
                </a:lnSpc>
                <a:tabLst>
                  <a:tab pos="914400" algn="ctr"/>
                  <a:tab pos="2797175" algn="ctr"/>
                  <a:tab pos="3206750" algn="ctr"/>
                </a:tabLst>
              </a:pPr>
              <a:r>
                <a:rPr lang="en-US" sz="1600" b="1" dirty="0">
                  <a:solidFill>
                    <a:schemeClr val="bg1"/>
                  </a:solidFill>
                </a:rPr>
                <a:t>		0.596</a:t>
              </a:r>
            </a:p>
            <a:p>
              <a:pPr>
                <a:lnSpc>
                  <a:spcPct val="95000"/>
                </a:lnSpc>
                <a:tabLst>
                  <a:tab pos="914400" algn="ctr"/>
                  <a:tab pos="2797175" algn="ctr"/>
                  <a:tab pos="3206750" algn="ctr"/>
                </a:tabLst>
              </a:pPr>
              <a:r>
                <a:rPr lang="en-US" sz="1600" b="1" dirty="0">
                  <a:solidFill>
                    <a:schemeClr val="bg1"/>
                  </a:solidFill>
                </a:rPr>
                <a:t>	0.649 ( 0.543–0.776)</a:t>
              </a:r>
            </a:p>
            <a:p>
              <a:pPr>
                <a:lnSpc>
                  <a:spcPct val="95000"/>
                </a:lnSpc>
                <a:tabLst>
                  <a:tab pos="914400" algn="ctr"/>
                  <a:tab pos="2797175" algn="ctr"/>
                  <a:tab pos="3206750" algn="ctr"/>
                </a:tabLst>
              </a:pPr>
              <a:r>
                <a:rPr lang="en-US" sz="1600" b="1" dirty="0">
                  <a:solidFill>
                    <a:schemeClr val="bg1"/>
                  </a:solidFill>
                </a:rPr>
                <a:t>	0.694 ( 0.574– 0.838)</a:t>
              </a:r>
            </a:p>
            <a:p>
              <a:pPr>
                <a:lnSpc>
                  <a:spcPct val="95000"/>
                </a:lnSpc>
                <a:tabLst>
                  <a:tab pos="914400" algn="ctr"/>
                  <a:tab pos="2797175" algn="ctr"/>
                  <a:tab pos="3206750" algn="ctr"/>
                </a:tabLst>
              </a:pPr>
              <a:r>
                <a:rPr lang="en-US" sz="1600" b="1" dirty="0">
                  <a:solidFill>
                    <a:schemeClr val="bg1"/>
                  </a:solidFill>
                </a:rPr>
                <a:t>		0.097</a:t>
              </a:r>
            </a:p>
            <a:p>
              <a:pPr>
                <a:lnSpc>
                  <a:spcPct val="95000"/>
                </a:lnSpc>
                <a:tabLst>
                  <a:tab pos="914400" algn="ctr"/>
                  <a:tab pos="2797175" algn="ctr"/>
                  <a:tab pos="3206750" algn="ctr"/>
                </a:tabLst>
              </a:pPr>
              <a:r>
                <a:rPr lang="en-US" sz="1600" b="1" dirty="0">
                  <a:solidFill>
                    <a:schemeClr val="bg1"/>
                  </a:solidFill>
                </a:rPr>
                <a:t>	0.654 ( 0.569–0.751)</a:t>
              </a:r>
            </a:p>
            <a:p>
              <a:pPr>
                <a:lnSpc>
                  <a:spcPct val="95000"/>
                </a:lnSpc>
                <a:tabLst>
                  <a:tab pos="914400" algn="ctr"/>
                  <a:tab pos="2797175" algn="ctr"/>
                  <a:tab pos="3206750" algn="ctr"/>
                </a:tabLst>
              </a:pPr>
              <a:r>
                <a:rPr lang="en-US" sz="1600" b="1" dirty="0">
                  <a:solidFill>
                    <a:schemeClr val="bg1"/>
                  </a:solidFill>
                </a:rPr>
                <a:t>	0.869 ( 0.638–1.184)</a:t>
              </a:r>
            </a:p>
            <a:p>
              <a:pPr>
                <a:lnSpc>
                  <a:spcPct val="95000"/>
                </a:lnSpc>
                <a:tabLst>
                  <a:tab pos="914400" algn="ctr"/>
                  <a:tab pos="2797175" algn="ctr"/>
                  <a:tab pos="3206750" algn="ctr"/>
                </a:tabLst>
              </a:pPr>
              <a:r>
                <a:rPr lang="en-US" sz="1600" b="1" dirty="0">
                  <a:solidFill>
                    <a:schemeClr val="bg1"/>
                  </a:solidFill>
                </a:rPr>
                <a:t>		0.053</a:t>
              </a:r>
            </a:p>
            <a:p>
              <a:pPr>
                <a:lnSpc>
                  <a:spcPct val="95000"/>
                </a:lnSpc>
                <a:tabLst>
                  <a:tab pos="914400" algn="ctr"/>
                  <a:tab pos="2797175" algn="ctr"/>
                  <a:tab pos="3206750" algn="ctr"/>
                </a:tabLst>
              </a:pPr>
              <a:r>
                <a:rPr lang="en-US" sz="1600" b="1" dirty="0">
                  <a:solidFill>
                    <a:schemeClr val="bg1"/>
                  </a:solidFill>
                </a:rPr>
                <a:t>	0.517 ( 0.395–0.677)</a:t>
              </a:r>
            </a:p>
            <a:p>
              <a:pPr>
                <a:lnSpc>
                  <a:spcPct val="95000"/>
                </a:lnSpc>
                <a:tabLst>
                  <a:tab pos="914400" algn="ctr"/>
                  <a:tab pos="2797175" algn="ctr"/>
                  <a:tab pos="3206750" algn="ctr"/>
                </a:tabLst>
              </a:pPr>
              <a:r>
                <a:rPr lang="en-US" sz="1600" b="1" dirty="0">
                  <a:solidFill>
                    <a:schemeClr val="bg1"/>
                  </a:solidFill>
                </a:rPr>
                <a:t>	0.771 ( 0.646–0.920)</a:t>
              </a:r>
            </a:p>
            <a:p>
              <a:pPr>
                <a:lnSpc>
                  <a:spcPct val="95000"/>
                </a:lnSpc>
                <a:tabLst>
                  <a:tab pos="914400" algn="ctr"/>
                  <a:tab pos="2797175" algn="ctr"/>
                  <a:tab pos="3206750" algn="ctr"/>
                </a:tabLst>
              </a:pPr>
              <a:r>
                <a:rPr lang="en-US" sz="1600" b="1" dirty="0">
                  <a:solidFill>
                    <a:schemeClr val="bg1"/>
                  </a:solidFill>
                </a:rPr>
                <a:t>	0.676 ( 0.525–0.871)</a:t>
              </a:r>
            </a:p>
            <a:p>
              <a:pPr>
                <a:lnSpc>
                  <a:spcPct val="95000"/>
                </a:lnSpc>
                <a:tabLst>
                  <a:tab pos="914400" algn="ctr"/>
                  <a:tab pos="2797175" algn="ctr"/>
                  <a:tab pos="3206750" algn="ctr"/>
                </a:tabLst>
              </a:pPr>
              <a:r>
                <a:rPr lang="en-US" sz="1600" b="1" dirty="0">
                  <a:solidFill>
                    <a:schemeClr val="bg1"/>
                  </a:solidFill>
                </a:rPr>
                <a:t>		0.438</a:t>
              </a:r>
            </a:p>
            <a:p>
              <a:pPr>
                <a:lnSpc>
                  <a:spcPct val="95000"/>
                </a:lnSpc>
                <a:tabLst>
                  <a:tab pos="914400" algn="ctr"/>
                  <a:tab pos="2797175" algn="ctr"/>
                  <a:tab pos="3206750" algn="ctr"/>
                </a:tabLst>
              </a:pPr>
              <a:r>
                <a:rPr lang="en-US" sz="1600" b="1" dirty="0">
                  <a:solidFill>
                    <a:schemeClr val="bg1"/>
                  </a:solidFill>
                </a:rPr>
                <a:t>	0.750 ( 0.601–0.937)</a:t>
              </a:r>
            </a:p>
            <a:p>
              <a:pPr>
                <a:lnSpc>
                  <a:spcPct val="95000"/>
                </a:lnSpc>
                <a:tabLst>
                  <a:tab pos="914400" algn="ctr"/>
                  <a:tab pos="2797175" algn="ctr"/>
                  <a:tab pos="3206750" algn="ctr"/>
                </a:tabLst>
              </a:pPr>
              <a:r>
                <a:rPr lang="en-US" sz="1600" b="1" dirty="0">
                  <a:solidFill>
                    <a:schemeClr val="bg1"/>
                  </a:solidFill>
                </a:rPr>
                <a:t>	0.614 ( 0.498–0.757)</a:t>
              </a:r>
            </a:p>
            <a:p>
              <a:pPr>
                <a:lnSpc>
                  <a:spcPct val="95000"/>
                </a:lnSpc>
                <a:tabLst>
                  <a:tab pos="914400" algn="ctr"/>
                  <a:tab pos="2797175" algn="ctr"/>
                  <a:tab pos="3206750" algn="ctr"/>
                </a:tabLst>
              </a:pPr>
              <a:r>
                <a:rPr lang="en-US" sz="1600" b="1" dirty="0">
                  <a:solidFill>
                    <a:schemeClr val="bg1"/>
                  </a:solidFill>
                </a:rPr>
                <a:t>	0.661 ( 0.526–0.832)</a:t>
              </a:r>
            </a:p>
            <a:p>
              <a:pPr>
                <a:lnSpc>
                  <a:spcPct val="95000"/>
                </a:lnSpc>
                <a:tabLst>
                  <a:tab pos="914400" algn="ctr"/>
                  <a:tab pos="2797175" algn="ctr"/>
                  <a:tab pos="3206750" algn="ctr"/>
                </a:tabLst>
              </a:pPr>
              <a:r>
                <a:rPr lang="en-US" sz="1600" b="1" dirty="0">
                  <a:solidFill>
                    <a:schemeClr val="bg1"/>
                  </a:solidFill>
                </a:rPr>
                <a:t>		0.769</a:t>
              </a:r>
            </a:p>
            <a:p>
              <a:pPr>
                <a:lnSpc>
                  <a:spcPct val="95000"/>
                </a:lnSpc>
                <a:tabLst>
                  <a:tab pos="914400" algn="ctr"/>
                  <a:tab pos="2797175" algn="ctr"/>
                  <a:tab pos="3206750" algn="ctr"/>
                </a:tabLst>
              </a:pPr>
              <a:r>
                <a:rPr lang="en-US" sz="1600" b="1" dirty="0">
                  <a:solidFill>
                    <a:schemeClr val="bg1"/>
                  </a:solidFill>
                </a:rPr>
                <a:t>	0.698 ( 0.415–1.174)</a:t>
              </a:r>
            </a:p>
            <a:p>
              <a:pPr>
                <a:lnSpc>
                  <a:spcPct val="95000"/>
                </a:lnSpc>
                <a:tabLst>
                  <a:tab pos="914400" algn="ctr"/>
                  <a:tab pos="2797175" algn="ctr"/>
                  <a:tab pos="3206750" algn="ctr"/>
                </a:tabLst>
              </a:pPr>
              <a:r>
                <a:rPr lang="en-US" sz="1600" b="1" dirty="0">
                  <a:solidFill>
                    <a:schemeClr val="bg1"/>
                  </a:solidFill>
                </a:rPr>
                <a:t>	0.665 ( 0.551–0.803)</a:t>
              </a:r>
            </a:p>
            <a:p>
              <a:pPr>
                <a:lnSpc>
                  <a:spcPct val="95000"/>
                </a:lnSpc>
                <a:tabLst>
                  <a:tab pos="914400" algn="ctr"/>
                  <a:tab pos="2797175" algn="ctr"/>
                  <a:tab pos="3206750" algn="ctr"/>
                </a:tabLst>
              </a:pPr>
              <a:r>
                <a:rPr lang="en-US" sz="1600" b="1" dirty="0">
                  <a:solidFill>
                    <a:schemeClr val="bg1"/>
                  </a:solidFill>
                </a:rPr>
                <a:t>	0.737 ( 0.608–0.893)</a:t>
              </a:r>
            </a:p>
            <a:p>
              <a:pPr>
                <a:lnSpc>
                  <a:spcPct val="95000"/>
                </a:lnSpc>
                <a:tabLst>
                  <a:tab pos="914400" algn="ctr"/>
                  <a:tab pos="2797175" algn="ctr"/>
                  <a:tab pos="3206750" algn="ctr"/>
                </a:tabLst>
              </a:pPr>
              <a:r>
                <a:rPr lang="en-US" sz="1600" b="1" dirty="0">
                  <a:solidFill>
                    <a:schemeClr val="bg1"/>
                  </a:solidFill>
                </a:rPr>
                <a:t>		0.382</a:t>
              </a:r>
            </a:p>
            <a:p>
              <a:pPr>
                <a:lnSpc>
                  <a:spcPct val="95000"/>
                </a:lnSpc>
                <a:tabLst>
                  <a:tab pos="914400" algn="ctr"/>
                  <a:tab pos="2797175" algn="ctr"/>
                  <a:tab pos="3206750" algn="ctr"/>
                </a:tabLst>
              </a:pPr>
              <a:r>
                <a:rPr lang="en-US" sz="1600" b="1" dirty="0">
                  <a:solidFill>
                    <a:schemeClr val="bg1"/>
                  </a:solidFill>
                </a:rPr>
                <a:t>	0.764 (0.571–1.022)</a:t>
              </a:r>
            </a:p>
            <a:p>
              <a:pPr>
                <a:lnSpc>
                  <a:spcPct val="95000"/>
                </a:lnSpc>
                <a:tabLst>
                  <a:tab pos="914400" algn="ctr"/>
                  <a:tab pos="2797175" algn="ctr"/>
                  <a:tab pos="3206750" algn="ctr"/>
                </a:tabLst>
              </a:pPr>
              <a:r>
                <a:rPr lang="en-US" sz="1600" b="1" dirty="0">
                  <a:solidFill>
                    <a:schemeClr val="bg1"/>
                  </a:solidFill>
                </a:rPr>
                <a:t>	0.661 ( 0.574–0.761)</a:t>
              </a:r>
            </a:p>
            <a:p>
              <a:pPr>
                <a:lnSpc>
                  <a:spcPct val="95000"/>
                </a:lnSpc>
                <a:tabLst>
                  <a:tab pos="914400" algn="ctr"/>
                  <a:tab pos="2797175" algn="ctr"/>
                  <a:tab pos="3206750" algn="ctr"/>
                </a:tabLst>
              </a:pPr>
              <a:r>
                <a:rPr lang="en-US" sz="1600" b="1" dirty="0">
                  <a:solidFill>
                    <a:schemeClr val="bg1"/>
                  </a:solidFill>
                </a:rPr>
                <a:t>		0.054</a:t>
              </a:r>
            </a:p>
            <a:p>
              <a:pPr>
                <a:lnSpc>
                  <a:spcPct val="95000"/>
                </a:lnSpc>
                <a:tabLst>
                  <a:tab pos="914400" algn="ctr"/>
                  <a:tab pos="2797175" algn="ctr"/>
                  <a:tab pos="3206750" algn="ctr"/>
                </a:tabLst>
              </a:pPr>
              <a:r>
                <a:rPr lang="en-US" sz="1600" b="1" dirty="0">
                  <a:solidFill>
                    <a:schemeClr val="bg1"/>
                  </a:solidFill>
                </a:rPr>
                <a:t>	0.561 ( 0.445–0.708)</a:t>
              </a:r>
            </a:p>
            <a:p>
              <a:pPr>
                <a:lnSpc>
                  <a:spcPct val="95000"/>
                </a:lnSpc>
                <a:tabLst>
                  <a:tab pos="914400" algn="ctr"/>
                  <a:tab pos="2797175" algn="ctr"/>
                  <a:tab pos="3206750" algn="ctr"/>
                </a:tabLst>
              </a:pPr>
              <a:r>
                <a:rPr lang="en-US" sz="1600" b="1" dirty="0">
                  <a:solidFill>
                    <a:schemeClr val="bg1"/>
                  </a:solidFill>
                </a:rPr>
                <a:t>	0.738 ( 0.634–0.859)</a:t>
              </a:r>
            </a:p>
          </p:txBody>
        </p:sp>
        <p:sp>
          <p:nvSpPr>
            <p:cNvPr id="11" name="Rectangle 10"/>
            <p:cNvSpPr/>
            <p:nvPr/>
          </p:nvSpPr>
          <p:spPr>
            <a:xfrm>
              <a:off x="8502554" y="1355334"/>
              <a:ext cx="2752004" cy="384721"/>
            </a:xfrm>
            <a:prstGeom prst="rect">
              <a:avLst/>
            </a:prstGeom>
          </p:spPr>
          <p:txBody>
            <a:bodyPr wrap="square">
              <a:spAutoFit/>
            </a:bodyPr>
            <a:lstStyle/>
            <a:p>
              <a:pPr algn="r">
                <a:lnSpc>
                  <a:spcPct val="95000"/>
                </a:lnSpc>
              </a:pPr>
              <a:r>
                <a:rPr lang="en-US" sz="2000" b="1" dirty="0">
                  <a:solidFill>
                    <a:schemeClr val="accent1"/>
                  </a:solidFill>
                </a:rPr>
                <a:t>← Favors </a:t>
              </a:r>
              <a:r>
                <a:rPr lang="en-US" sz="2000" b="1" dirty="0" err="1">
                  <a:solidFill>
                    <a:schemeClr val="accent1"/>
                  </a:solidFill>
                </a:rPr>
                <a:t>Abem</a:t>
              </a:r>
              <a:r>
                <a:rPr lang="en-US" sz="2000" b="1" dirty="0">
                  <a:solidFill>
                    <a:schemeClr val="accent1"/>
                  </a:solidFill>
                </a:rPr>
                <a:t> + ET</a:t>
              </a:r>
            </a:p>
          </p:txBody>
        </p:sp>
        <p:sp>
          <p:nvSpPr>
            <p:cNvPr id="12" name="Rectangle 11"/>
            <p:cNvSpPr/>
            <p:nvPr/>
          </p:nvSpPr>
          <p:spPr>
            <a:xfrm>
              <a:off x="11466850" y="1355334"/>
              <a:ext cx="2160660" cy="384721"/>
            </a:xfrm>
            <a:prstGeom prst="rect">
              <a:avLst/>
            </a:prstGeom>
          </p:spPr>
          <p:txBody>
            <a:bodyPr wrap="square">
              <a:spAutoFit/>
            </a:bodyPr>
            <a:lstStyle/>
            <a:p>
              <a:pPr>
                <a:lnSpc>
                  <a:spcPct val="95000"/>
                </a:lnSpc>
              </a:pPr>
              <a:r>
                <a:rPr lang="en-US" sz="2000" b="1" dirty="0">
                  <a:solidFill>
                    <a:schemeClr val="accent6"/>
                  </a:solidFill>
                </a:rPr>
                <a:t>Favors ET alone →</a:t>
              </a:r>
            </a:p>
          </p:txBody>
        </p:sp>
        <p:cxnSp>
          <p:nvCxnSpPr>
            <p:cNvPr id="13" name="Straight Connector 12"/>
            <p:cNvCxnSpPr/>
            <p:nvPr/>
          </p:nvCxnSpPr>
          <p:spPr>
            <a:xfrm>
              <a:off x="1160060" y="2074462"/>
              <a:ext cx="15926937"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4" name="Group 11"/>
            <p:cNvGrpSpPr>
              <a:grpSpLocks noChangeAspect="1"/>
            </p:cNvGrpSpPr>
            <p:nvPr/>
          </p:nvGrpSpPr>
          <p:grpSpPr bwMode="auto">
            <a:xfrm>
              <a:off x="8624888" y="2108661"/>
              <a:ext cx="4632325" cy="7710488"/>
              <a:chOff x="5433" y="1319"/>
              <a:chExt cx="2918" cy="4857"/>
            </a:xfrm>
          </p:grpSpPr>
          <p:sp>
            <p:nvSpPr>
              <p:cNvPr id="15" name="Line 12"/>
              <p:cNvSpPr>
                <a:spLocks noChangeShapeType="1"/>
              </p:cNvSpPr>
              <p:nvPr/>
            </p:nvSpPr>
            <p:spPr bwMode="auto">
              <a:xfrm flipV="1">
                <a:off x="7161" y="5894"/>
                <a:ext cx="0" cy="6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7057" y="5940"/>
                <a:ext cx="29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Line 14"/>
              <p:cNvSpPr>
                <a:spLocks noChangeShapeType="1"/>
              </p:cNvSpPr>
              <p:nvPr/>
            </p:nvSpPr>
            <p:spPr bwMode="auto">
              <a:xfrm flipV="1">
                <a:off x="8163" y="5894"/>
                <a:ext cx="0" cy="6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8059" y="5940"/>
                <a:ext cx="29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2.0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Line 16"/>
              <p:cNvSpPr>
                <a:spLocks noChangeShapeType="1"/>
              </p:cNvSpPr>
              <p:nvPr/>
            </p:nvSpPr>
            <p:spPr bwMode="auto">
              <a:xfrm flipV="1">
                <a:off x="6155" y="5894"/>
                <a:ext cx="0" cy="64"/>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6051" y="5940"/>
                <a:ext cx="29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cs typeface="Arial" pitchFamily="34" charset="0"/>
                  </a:rPr>
                  <a:t>0.5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Line 18"/>
              <p:cNvSpPr>
                <a:spLocks noChangeShapeType="1"/>
              </p:cNvSpPr>
              <p:nvPr/>
            </p:nvSpPr>
            <p:spPr bwMode="auto">
              <a:xfrm>
                <a:off x="5433" y="5896"/>
                <a:ext cx="2872"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7161" y="1319"/>
                <a:ext cx="0" cy="4577"/>
              </a:xfrm>
              <a:prstGeom prst="line">
                <a:avLst/>
              </a:prstGeom>
              <a:noFill/>
              <a:ln w="3810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6939" y="5752"/>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6499" y="5752"/>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6499" y="5794"/>
                <a:ext cx="440"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6653" y="5730"/>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6661" y="5606"/>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5981" y="5606"/>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p:cNvSpPr>
                <a:spLocks noChangeShapeType="1"/>
              </p:cNvSpPr>
              <p:nvPr/>
            </p:nvSpPr>
            <p:spPr bwMode="auto">
              <a:xfrm>
                <a:off x="5981" y="5648"/>
                <a:ext cx="680"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6259" y="5584"/>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6719" y="530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9"/>
              <p:cNvSpPr>
                <a:spLocks noChangeShapeType="1"/>
              </p:cNvSpPr>
              <p:nvPr/>
            </p:nvSpPr>
            <p:spPr bwMode="auto">
              <a:xfrm>
                <a:off x="6289" y="530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0"/>
              <p:cNvSpPr>
                <a:spLocks noChangeShapeType="1"/>
              </p:cNvSpPr>
              <p:nvPr/>
            </p:nvSpPr>
            <p:spPr bwMode="auto">
              <a:xfrm>
                <a:off x="6289" y="5346"/>
                <a:ext cx="430"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6437" y="5282"/>
                <a:ext cx="134" cy="132"/>
              </a:xfrm>
              <a:custGeom>
                <a:avLst/>
                <a:gdLst>
                  <a:gd name="T0" fmla="*/ 66 w 134"/>
                  <a:gd name="T1" fmla="*/ 132 h 132"/>
                  <a:gd name="T2" fmla="*/ 0 w 134"/>
                  <a:gd name="T3" fmla="*/ 66 h 132"/>
                  <a:gd name="T4" fmla="*/ 66 w 134"/>
                  <a:gd name="T5" fmla="*/ 0 h 132"/>
                  <a:gd name="T6" fmla="*/ 134 w 134"/>
                  <a:gd name="T7" fmla="*/ 66 h 132"/>
                  <a:gd name="T8" fmla="*/ 66 w 134"/>
                  <a:gd name="T9" fmla="*/ 132 h 132"/>
                </a:gdLst>
                <a:ahLst/>
                <a:cxnLst>
                  <a:cxn ang="0">
                    <a:pos x="T0" y="T1"/>
                  </a:cxn>
                  <a:cxn ang="0">
                    <a:pos x="T2" y="T3"/>
                  </a:cxn>
                  <a:cxn ang="0">
                    <a:pos x="T4" y="T5"/>
                  </a:cxn>
                  <a:cxn ang="0">
                    <a:pos x="T6" y="T7"/>
                  </a:cxn>
                  <a:cxn ang="0">
                    <a:pos x="T8" y="T9"/>
                  </a:cxn>
                </a:cxnLst>
                <a:rect l="0" t="0" r="r" b="b"/>
                <a:pathLst>
                  <a:path w="134" h="132">
                    <a:moveTo>
                      <a:pt x="66" y="132"/>
                    </a:moveTo>
                    <a:lnTo>
                      <a:pt x="0" y="66"/>
                    </a:lnTo>
                    <a:lnTo>
                      <a:pt x="66" y="0"/>
                    </a:lnTo>
                    <a:lnTo>
                      <a:pt x="134"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2"/>
              <p:cNvSpPr>
                <a:spLocks noChangeShapeType="1"/>
              </p:cNvSpPr>
              <p:nvPr/>
            </p:nvSpPr>
            <p:spPr bwMode="auto">
              <a:xfrm>
                <a:off x="7193" y="515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3"/>
              <p:cNvSpPr>
                <a:spLocks noChangeShapeType="1"/>
              </p:cNvSpPr>
              <p:nvPr/>
            </p:nvSpPr>
            <p:spPr bwMode="auto">
              <a:xfrm>
                <a:off x="6281" y="515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4"/>
              <p:cNvSpPr>
                <a:spLocks noChangeShapeType="1"/>
              </p:cNvSpPr>
              <p:nvPr/>
            </p:nvSpPr>
            <p:spPr bwMode="auto">
              <a:xfrm>
                <a:off x="6281" y="5200"/>
                <a:ext cx="910"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6659" y="5136"/>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6"/>
              <p:cNvSpPr>
                <a:spLocks noChangeShapeType="1"/>
              </p:cNvSpPr>
              <p:nvPr/>
            </p:nvSpPr>
            <p:spPr bwMode="auto">
              <a:xfrm>
                <a:off x="6995" y="488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7"/>
              <p:cNvSpPr>
                <a:spLocks noChangeShapeType="1"/>
              </p:cNvSpPr>
              <p:nvPr/>
            </p:nvSpPr>
            <p:spPr bwMode="auto">
              <a:xfrm>
                <a:off x="6441" y="488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8"/>
              <p:cNvSpPr>
                <a:spLocks noChangeShapeType="1"/>
              </p:cNvSpPr>
              <p:nvPr/>
            </p:nvSpPr>
            <p:spPr bwMode="auto">
              <a:xfrm>
                <a:off x="6441" y="4930"/>
                <a:ext cx="552"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6653" y="4866"/>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40"/>
              <p:cNvSpPr>
                <a:spLocks noChangeShapeType="1"/>
              </p:cNvSpPr>
              <p:nvPr/>
            </p:nvSpPr>
            <p:spPr bwMode="auto">
              <a:xfrm>
                <a:off x="6841" y="4744"/>
                <a:ext cx="0" cy="86"/>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1"/>
              <p:cNvSpPr>
                <a:spLocks noChangeShapeType="1"/>
              </p:cNvSpPr>
              <p:nvPr/>
            </p:nvSpPr>
            <p:spPr bwMode="auto">
              <a:xfrm>
                <a:off x="6293" y="4744"/>
                <a:ext cx="0" cy="86"/>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2"/>
              <p:cNvSpPr>
                <a:spLocks noChangeShapeType="1"/>
              </p:cNvSpPr>
              <p:nvPr/>
            </p:nvSpPr>
            <p:spPr bwMode="auto">
              <a:xfrm>
                <a:off x="6293" y="4788"/>
                <a:ext cx="546"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6499" y="4724"/>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44"/>
              <p:cNvSpPr>
                <a:spLocks noChangeShapeType="1"/>
              </p:cNvSpPr>
              <p:nvPr/>
            </p:nvSpPr>
            <p:spPr bwMode="auto">
              <a:xfrm>
                <a:off x="6893" y="4322"/>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5"/>
              <p:cNvSpPr>
                <a:spLocks noChangeShapeType="1"/>
              </p:cNvSpPr>
              <p:nvPr/>
            </p:nvSpPr>
            <p:spPr bwMode="auto">
              <a:xfrm>
                <a:off x="6221" y="4322"/>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6"/>
              <p:cNvSpPr>
                <a:spLocks noChangeShapeType="1"/>
              </p:cNvSpPr>
              <p:nvPr/>
            </p:nvSpPr>
            <p:spPr bwMode="auto">
              <a:xfrm>
                <a:off x="6221" y="4364"/>
                <a:ext cx="670"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6493" y="4300"/>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48"/>
              <p:cNvSpPr>
                <a:spLocks noChangeShapeType="1"/>
              </p:cNvSpPr>
              <p:nvPr/>
            </p:nvSpPr>
            <p:spPr bwMode="auto">
              <a:xfrm>
                <a:off x="6761" y="417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9"/>
              <p:cNvSpPr>
                <a:spLocks noChangeShapeType="1"/>
              </p:cNvSpPr>
              <p:nvPr/>
            </p:nvSpPr>
            <p:spPr bwMode="auto">
              <a:xfrm>
                <a:off x="6151" y="417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0"/>
              <p:cNvSpPr>
                <a:spLocks noChangeShapeType="1"/>
              </p:cNvSpPr>
              <p:nvPr/>
            </p:nvSpPr>
            <p:spPr bwMode="auto">
              <a:xfrm>
                <a:off x="6151" y="4220"/>
                <a:ext cx="608"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6385" y="4156"/>
                <a:ext cx="132" cy="134"/>
              </a:xfrm>
              <a:custGeom>
                <a:avLst/>
                <a:gdLst>
                  <a:gd name="T0" fmla="*/ 66 w 132"/>
                  <a:gd name="T1" fmla="*/ 134 h 134"/>
                  <a:gd name="T2" fmla="*/ 0 w 132"/>
                  <a:gd name="T3" fmla="*/ 68 h 134"/>
                  <a:gd name="T4" fmla="*/ 66 w 132"/>
                  <a:gd name="T5" fmla="*/ 0 h 134"/>
                  <a:gd name="T6" fmla="*/ 132 w 132"/>
                  <a:gd name="T7" fmla="*/ 68 h 134"/>
                  <a:gd name="T8" fmla="*/ 66 w 132"/>
                  <a:gd name="T9" fmla="*/ 134 h 134"/>
                </a:gdLst>
                <a:ahLst/>
                <a:cxnLst>
                  <a:cxn ang="0">
                    <a:pos x="T0" y="T1"/>
                  </a:cxn>
                  <a:cxn ang="0">
                    <a:pos x="T2" y="T3"/>
                  </a:cxn>
                  <a:cxn ang="0">
                    <a:pos x="T4" y="T5"/>
                  </a:cxn>
                  <a:cxn ang="0">
                    <a:pos x="T6" y="T7"/>
                  </a:cxn>
                  <a:cxn ang="0">
                    <a:pos x="T8" y="T9"/>
                  </a:cxn>
                </a:cxnLst>
                <a:rect l="0" t="0" r="r" b="b"/>
                <a:pathLst>
                  <a:path w="132" h="134">
                    <a:moveTo>
                      <a:pt x="66" y="134"/>
                    </a:moveTo>
                    <a:lnTo>
                      <a:pt x="0" y="68"/>
                    </a:lnTo>
                    <a:lnTo>
                      <a:pt x="66" y="0"/>
                    </a:lnTo>
                    <a:lnTo>
                      <a:pt x="132" y="68"/>
                    </a:lnTo>
                    <a:lnTo>
                      <a:pt x="66" y="1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Line 52"/>
              <p:cNvSpPr>
                <a:spLocks noChangeShapeType="1"/>
              </p:cNvSpPr>
              <p:nvPr/>
            </p:nvSpPr>
            <p:spPr bwMode="auto">
              <a:xfrm>
                <a:off x="7067" y="4040"/>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3"/>
              <p:cNvSpPr>
                <a:spLocks noChangeShapeType="1"/>
              </p:cNvSpPr>
              <p:nvPr/>
            </p:nvSpPr>
            <p:spPr bwMode="auto">
              <a:xfrm>
                <a:off x="6421" y="4040"/>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4"/>
              <p:cNvSpPr>
                <a:spLocks noChangeShapeType="1"/>
              </p:cNvSpPr>
              <p:nvPr/>
            </p:nvSpPr>
            <p:spPr bwMode="auto">
              <a:xfrm>
                <a:off x="6421" y="4082"/>
                <a:ext cx="644"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6677" y="4020"/>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Line 56"/>
              <p:cNvSpPr>
                <a:spLocks noChangeShapeType="1"/>
              </p:cNvSpPr>
              <p:nvPr/>
            </p:nvSpPr>
            <p:spPr bwMode="auto">
              <a:xfrm>
                <a:off x="6961" y="375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7"/>
              <p:cNvSpPr>
                <a:spLocks noChangeShapeType="1"/>
              </p:cNvSpPr>
              <p:nvPr/>
            </p:nvSpPr>
            <p:spPr bwMode="auto">
              <a:xfrm>
                <a:off x="6229" y="375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8"/>
              <p:cNvSpPr>
                <a:spLocks noChangeShapeType="1"/>
              </p:cNvSpPr>
              <p:nvPr/>
            </p:nvSpPr>
            <p:spPr bwMode="auto">
              <a:xfrm>
                <a:off x="6229" y="3800"/>
                <a:ext cx="732"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6525" y="3738"/>
                <a:ext cx="134" cy="132"/>
              </a:xfrm>
              <a:custGeom>
                <a:avLst/>
                <a:gdLst>
                  <a:gd name="T0" fmla="*/ 68 w 134"/>
                  <a:gd name="T1" fmla="*/ 132 h 132"/>
                  <a:gd name="T2" fmla="*/ 0 w 134"/>
                  <a:gd name="T3" fmla="*/ 66 h 132"/>
                  <a:gd name="T4" fmla="*/ 68 w 134"/>
                  <a:gd name="T5" fmla="*/ 0 h 132"/>
                  <a:gd name="T6" fmla="*/ 134 w 134"/>
                  <a:gd name="T7" fmla="*/ 66 h 132"/>
                  <a:gd name="T8" fmla="*/ 68 w 134"/>
                  <a:gd name="T9" fmla="*/ 132 h 132"/>
                </a:gdLst>
                <a:ahLst/>
                <a:cxnLst>
                  <a:cxn ang="0">
                    <a:pos x="T0" y="T1"/>
                  </a:cxn>
                  <a:cxn ang="0">
                    <a:pos x="T2" y="T3"/>
                  </a:cxn>
                  <a:cxn ang="0">
                    <a:pos x="T4" y="T5"/>
                  </a:cxn>
                  <a:cxn ang="0">
                    <a:pos x="T6" y="T7"/>
                  </a:cxn>
                  <a:cxn ang="0">
                    <a:pos x="T8" y="T9"/>
                  </a:cxn>
                </a:cxnLst>
                <a:rect l="0" t="0" r="r" b="b"/>
                <a:pathLst>
                  <a:path w="134" h="132">
                    <a:moveTo>
                      <a:pt x="68" y="132"/>
                    </a:moveTo>
                    <a:lnTo>
                      <a:pt x="0" y="66"/>
                    </a:lnTo>
                    <a:lnTo>
                      <a:pt x="68" y="0"/>
                    </a:lnTo>
                    <a:lnTo>
                      <a:pt x="134" y="66"/>
                    </a:lnTo>
                    <a:lnTo>
                      <a:pt x="68"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Line 60"/>
              <p:cNvSpPr>
                <a:spLocks noChangeShapeType="1"/>
              </p:cNvSpPr>
              <p:nvPr/>
            </p:nvSpPr>
            <p:spPr bwMode="auto">
              <a:xfrm>
                <a:off x="7039" y="3616"/>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61"/>
              <p:cNvSpPr>
                <a:spLocks noChangeShapeType="1"/>
              </p:cNvSpPr>
              <p:nvPr/>
            </p:nvSpPr>
            <p:spPr bwMode="auto">
              <a:xfrm>
                <a:off x="6525" y="3616"/>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62"/>
              <p:cNvSpPr>
                <a:spLocks noChangeShapeType="1"/>
              </p:cNvSpPr>
              <p:nvPr/>
            </p:nvSpPr>
            <p:spPr bwMode="auto">
              <a:xfrm>
                <a:off x="6525" y="3658"/>
                <a:ext cx="512"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p:cNvSpPr>
              <p:nvPr/>
            </p:nvSpPr>
            <p:spPr bwMode="auto">
              <a:xfrm>
                <a:off x="6715" y="3594"/>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Line 64"/>
              <p:cNvSpPr>
                <a:spLocks noChangeShapeType="1"/>
              </p:cNvSpPr>
              <p:nvPr/>
            </p:nvSpPr>
            <p:spPr bwMode="auto">
              <a:xfrm>
                <a:off x="6901" y="273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5"/>
              <p:cNvSpPr>
                <a:spLocks noChangeShapeType="1"/>
              </p:cNvSpPr>
              <p:nvPr/>
            </p:nvSpPr>
            <p:spPr bwMode="auto">
              <a:xfrm>
                <a:off x="6355" y="273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6"/>
              <p:cNvSpPr>
                <a:spLocks noChangeShapeType="1"/>
              </p:cNvSpPr>
              <p:nvPr/>
            </p:nvSpPr>
            <p:spPr bwMode="auto">
              <a:xfrm>
                <a:off x="6355" y="2780"/>
                <a:ext cx="546"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6561" y="2716"/>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Line 68"/>
              <p:cNvSpPr>
                <a:spLocks noChangeShapeType="1"/>
              </p:cNvSpPr>
              <p:nvPr/>
            </p:nvSpPr>
            <p:spPr bwMode="auto">
              <a:xfrm>
                <a:off x="6785" y="259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69"/>
              <p:cNvSpPr>
                <a:spLocks noChangeShapeType="1"/>
              </p:cNvSpPr>
              <p:nvPr/>
            </p:nvSpPr>
            <p:spPr bwMode="auto">
              <a:xfrm>
                <a:off x="6273" y="259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70"/>
              <p:cNvSpPr>
                <a:spLocks noChangeShapeType="1"/>
              </p:cNvSpPr>
              <p:nvPr/>
            </p:nvSpPr>
            <p:spPr bwMode="auto">
              <a:xfrm>
                <a:off x="6273" y="2636"/>
                <a:ext cx="512"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6463" y="2574"/>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Line 72"/>
              <p:cNvSpPr>
                <a:spLocks noChangeShapeType="1"/>
              </p:cNvSpPr>
              <p:nvPr/>
            </p:nvSpPr>
            <p:spPr bwMode="auto">
              <a:xfrm>
                <a:off x="6965" y="2300"/>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3"/>
              <p:cNvSpPr>
                <a:spLocks noChangeShapeType="1"/>
              </p:cNvSpPr>
              <p:nvPr/>
            </p:nvSpPr>
            <p:spPr bwMode="auto">
              <a:xfrm>
                <a:off x="6503" y="2300"/>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4"/>
              <p:cNvSpPr>
                <a:spLocks noChangeShapeType="1"/>
              </p:cNvSpPr>
              <p:nvPr/>
            </p:nvSpPr>
            <p:spPr bwMode="auto">
              <a:xfrm>
                <a:off x="6503" y="2342"/>
                <a:ext cx="460"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6667" y="2280"/>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Line 76"/>
              <p:cNvSpPr>
                <a:spLocks noChangeShapeType="1"/>
              </p:cNvSpPr>
              <p:nvPr/>
            </p:nvSpPr>
            <p:spPr bwMode="auto">
              <a:xfrm>
                <a:off x="6709" y="215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77"/>
              <p:cNvSpPr>
                <a:spLocks noChangeShapeType="1"/>
              </p:cNvSpPr>
              <p:nvPr/>
            </p:nvSpPr>
            <p:spPr bwMode="auto">
              <a:xfrm>
                <a:off x="6121" y="215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8"/>
              <p:cNvSpPr>
                <a:spLocks noChangeShapeType="1"/>
              </p:cNvSpPr>
              <p:nvPr/>
            </p:nvSpPr>
            <p:spPr bwMode="auto">
              <a:xfrm>
                <a:off x="6121" y="2200"/>
                <a:ext cx="586"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6341" y="2136"/>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Line 80"/>
              <p:cNvSpPr>
                <a:spLocks noChangeShapeType="1"/>
              </p:cNvSpPr>
              <p:nvPr/>
            </p:nvSpPr>
            <p:spPr bwMode="auto">
              <a:xfrm>
                <a:off x="6745" y="3052"/>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81"/>
              <p:cNvSpPr>
                <a:spLocks noChangeShapeType="1"/>
              </p:cNvSpPr>
              <p:nvPr/>
            </p:nvSpPr>
            <p:spPr bwMode="auto">
              <a:xfrm>
                <a:off x="6345" y="3052"/>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82"/>
              <p:cNvSpPr>
                <a:spLocks noChangeShapeType="1"/>
              </p:cNvSpPr>
              <p:nvPr/>
            </p:nvSpPr>
            <p:spPr bwMode="auto">
              <a:xfrm>
                <a:off x="6345" y="3094"/>
                <a:ext cx="398"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p:nvSpPr>
            <p:spPr bwMode="auto">
              <a:xfrm>
                <a:off x="6477" y="3030"/>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Line 84"/>
              <p:cNvSpPr>
                <a:spLocks noChangeShapeType="1"/>
              </p:cNvSpPr>
              <p:nvPr/>
            </p:nvSpPr>
            <p:spPr bwMode="auto">
              <a:xfrm>
                <a:off x="6593" y="347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5"/>
              <p:cNvSpPr>
                <a:spLocks noChangeShapeType="1"/>
              </p:cNvSpPr>
              <p:nvPr/>
            </p:nvSpPr>
            <p:spPr bwMode="auto">
              <a:xfrm>
                <a:off x="5819" y="3478"/>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6"/>
              <p:cNvSpPr>
                <a:spLocks noChangeShapeType="1"/>
              </p:cNvSpPr>
              <p:nvPr/>
            </p:nvSpPr>
            <p:spPr bwMode="auto">
              <a:xfrm>
                <a:off x="5819" y="3520"/>
                <a:ext cx="772"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p:cNvSpPr>
              <p:nvPr/>
            </p:nvSpPr>
            <p:spPr bwMode="auto">
              <a:xfrm>
                <a:off x="6135" y="3456"/>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Line 88"/>
              <p:cNvSpPr>
                <a:spLocks noChangeShapeType="1"/>
              </p:cNvSpPr>
              <p:nvPr/>
            </p:nvSpPr>
            <p:spPr bwMode="auto">
              <a:xfrm>
                <a:off x="7407" y="3192"/>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89"/>
              <p:cNvSpPr>
                <a:spLocks noChangeShapeType="1"/>
              </p:cNvSpPr>
              <p:nvPr/>
            </p:nvSpPr>
            <p:spPr bwMode="auto">
              <a:xfrm>
                <a:off x="6513" y="3192"/>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90"/>
              <p:cNvSpPr>
                <a:spLocks noChangeShapeType="1"/>
              </p:cNvSpPr>
              <p:nvPr/>
            </p:nvSpPr>
            <p:spPr bwMode="auto">
              <a:xfrm>
                <a:off x="6513" y="3234"/>
                <a:ext cx="894"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1"/>
              <p:cNvSpPr>
                <a:spLocks/>
              </p:cNvSpPr>
              <p:nvPr/>
            </p:nvSpPr>
            <p:spPr bwMode="auto">
              <a:xfrm>
                <a:off x="6889" y="3170"/>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92"/>
              <p:cNvSpPr>
                <a:spLocks noChangeShapeType="1"/>
              </p:cNvSpPr>
              <p:nvPr/>
            </p:nvSpPr>
            <p:spPr bwMode="auto">
              <a:xfrm>
                <a:off x="6751" y="174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93"/>
              <p:cNvSpPr>
                <a:spLocks noChangeShapeType="1"/>
              </p:cNvSpPr>
              <p:nvPr/>
            </p:nvSpPr>
            <p:spPr bwMode="auto">
              <a:xfrm>
                <a:off x="6351" y="174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94"/>
              <p:cNvSpPr>
                <a:spLocks noChangeShapeType="1"/>
              </p:cNvSpPr>
              <p:nvPr/>
            </p:nvSpPr>
            <p:spPr bwMode="auto">
              <a:xfrm>
                <a:off x="6351" y="1786"/>
                <a:ext cx="400"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p:nvSpPr>
            <p:spPr bwMode="auto">
              <a:xfrm>
                <a:off x="6485" y="1722"/>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96"/>
              <p:cNvSpPr>
                <a:spLocks noChangeShapeType="1"/>
              </p:cNvSpPr>
              <p:nvPr/>
            </p:nvSpPr>
            <p:spPr bwMode="auto">
              <a:xfrm>
                <a:off x="7249" y="188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7"/>
              <p:cNvSpPr>
                <a:spLocks noChangeShapeType="1"/>
              </p:cNvSpPr>
              <p:nvPr/>
            </p:nvSpPr>
            <p:spPr bwMode="auto">
              <a:xfrm>
                <a:off x="6407" y="188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98"/>
              <p:cNvSpPr>
                <a:spLocks noChangeShapeType="1"/>
              </p:cNvSpPr>
              <p:nvPr/>
            </p:nvSpPr>
            <p:spPr bwMode="auto">
              <a:xfrm>
                <a:off x="6407" y="1926"/>
                <a:ext cx="840"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99"/>
              <p:cNvSpPr>
                <a:spLocks noChangeShapeType="1"/>
              </p:cNvSpPr>
              <p:nvPr/>
            </p:nvSpPr>
            <p:spPr bwMode="auto">
              <a:xfrm>
                <a:off x="6771" y="1395"/>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00"/>
              <p:cNvSpPr>
                <a:spLocks noChangeShapeType="1"/>
              </p:cNvSpPr>
              <p:nvPr/>
            </p:nvSpPr>
            <p:spPr bwMode="auto">
              <a:xfrm>
                <a:off x="6403" y="1395"/>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01"/>
              <p:cNvSpPr>
                <a:spLocks noChangeShapeType="1"/>
              </p:cNvSpPr>
              <p:nvPr/>
            </p:nvSpPr>
            <p:spPr bwMode="auto">
              <a:xfrm>
                <a:off x="6403" y="1437"/>
                <a:ext cx="368"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p:cNvSpPr>
              <p:nvPr/>
            </p:nvSpPr>
            <p:spPr bwMode="auto">
              <a:xfrm>
                <a:off x="6485" y="1373"/>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p:nvSpPr>
            <p:spPr bwMode="auto">
              <a:xfrm>
                <a:off x="6763" y="1862"/>
                <a:ext cx="132" cy="134"/>
              </a:xfrm>
              <a:custGeom>
                <a:avLst/>
                <a:gdLst>
                  <a:gd name="T0" fmla="*/ 66 w 132"/>
                  <a:gd name="T1" fmla="*/ 134 h 134"/>
                  <a:gd name="T2" fmla="*/ 0 w 132"/>
                  <a:gd name="T3" fmla="*/ 68 h 134"/>
                  <a:gd name="T4" fmla="*/ 66 w 132"/>
                  <a:gd name="T5" fmla="*/ 0 h 134"/>
                  <a:gd name="T6" fmla="*/ 132 w 132"/>
                  <a:gd name="T7" fmla="*/ 68 h 134"/>
                  <a:gd name="T8" fmla="*/ 66 w 132"/>
                  <a:gd name="T9" fmla="*/ 134 h 134"/>
                </a:gdLst>
                <a:ahLst/>
                <a:cxnLst>
                  <a:cxn ang="0">
                    <a:pos x="T0" y="T1"/>
                  </a:cxn>
                  <a:cxn ang="0">
                    <a:pos x="T2" y="T3"/>
                  </a:cxn>
                  <a:cxn ang="0">
                    <a:pos x="T4" y="T5"/>
                  </a:cxn>
                  <a:cxn ang="0">
                    <a:pos x="T6" y="T7"/>
                  </a:cxn>
                  <a:cxn ang="0">
                    <a:pos x="T8" y="T9"/>
                  </a:cxn>
                </a:cxnLst>
                <a:rect l="0" t="0" r="r" b="b"/>
                <a:pathLst>
                  <a:path w="132" h="134">
                    <a:moveTo>
                      <a:pt x="66" y="134"/>
                    </a:moveTo>
                    <a:lnTo>
                      <a:pt x="0" y="68"/>
                    </a:lnTo>
                    <a:lnTo>
                      <a:pt x="66" y="0"/>
                    </a:lnTo>
                    <a:lnTo>
                      <a:pt x="132" y="68"/>
                    </a:lnTo>
                    <a:lnTo>
                      <a:pt x="66" y="1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104"/>
              <p:cNvSpPr>
                <a:spLocks noChangeShapeType="1"/>
              </p:cNvSpPr>
              <p:nvPr/>
            </p:nvSpPr>
            <p:spPr bwMode="auto">
              <a:xfrm>
                <a:off x="7393" y="460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05"/>
              <p:cNvSpPr>
                <a:spLocks noChangeShapeType="1"/>
              </p:cNvSpPr>
              <p:nvPr/>
            </p:nvSpPr>
            <p:spPr bwMode="auto">
              <a:xfrm>
                <a:off x="5887" y="4604"/>
                <a:ext cx="0" cy="84"/>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6"/>
              <p:cNvSpPr>
                <a:spLocks noChangeShapeType="1"/>
              </p:cNvSpPr>
              <p:nvPr/>
            </p:nvSpPr>
            <p:spPr bwMode="auto">
              <a:xfrm>
                <a:off x="5887" y="4646"/>
                <a:ext cx="1502" cy="0"/>
              </a:xfrm>
              <a:prstGeom prst="line">
                <a:avLst/>
              </a:prstGeom>
              <a:noFill/>
              <a:ln w="19050">
                <a:solidFill>
                  <a:srgbClr val="F9BF8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7"/>
              <p:cNvSpPr>
                <a:spLocks/>
              </p:cNvSpPr>
              <p:nvPr/>
            </p:nvSpPr>
            <p:spPr bwMode="auto">
              <a:xfrm>
                <a:off x="6573" y="4584"/>
                <a:ext cx="132" cy="132"/>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Lst>
                <a:ahLst/>
                <a:cxnLst>
                  <a:cxn ang="0">
                    <a:pos x="T0" y="T1"/>
                  </a:cxn>
                  <a:cxn ang="0">
                    <a:pos x="T2" y="T3"/>
                  </a:cxn>
                  <a:cxn ang="0">
                    <a:pos x="T4" y="T5"/>
                  </a:cxn>
                  <a:cxn ang="0">
                    <a:pos x="T6" y="T7"/>
                  </a:cxn>
                  <a:cxn ang="0">
                    <a:pos x="T8" y="T9"/>
                  </a:cxn>
                </a:cxnLst>
                <a:rect l="0" t="0" r="r" b="b"/>
                <a:pathLst>
                  <a:path w="132" h="132">
                    <a:moveTo>
                      <a:pt x="66" y="132"/>
                    </a:moveTo>
                    <a:lnTo>
                      <a:pt x="0" y="66"/>
                    </a:lnTo>
                    <a:lnTo>
                      <a:pt x="66" y="0"/>
                    </a:lnTo>
                    <a:lnTo>
                      <a:pt x="132" y="66"/>
                    </a:lnTo>
                    <a:lnTo>
                      <a:pt x="66" y="13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 name="TextBox 2">
            <a:extLst>
              <a:ext uri="{FF2B5EF4-FFF2-40B4-BE49-F238E27FC236}">
                <a16:creationId xmlns:a16="http://schemas.microsoft.com/office/drawing/2014/main" id="{635A4173-5699-B89B-F97E-91F3DC426618}"/>
              </a:ext>
            </a:extLst>
          </p:cNvPr>
          <p:cNvSpPr txBox="1"/>
          <p:nvPr/>
        </p:nvSpPr>
        <p:spPr>
          <a:xfrm>
            <a:off x="13883779" y="9699401"/>
            <a:ext cx="3829831" cy="338554"/>
          </a:xfrm>
          <a:prstGeom prst="rect">
            <a:avLst/>
          </a:prstGeom>
          <a:noFill/>
        </p:spPr>
        <p:txBody>
          <a:bodyPr wrap="none" rtlCol="0">
            <a:spAutoFit/>
          </a:bodyPr>
          <a:lstStyle/>
          <a:p>
            <a:r>
              <a:rPr lang="en-US" sz="1600" b="1" dirty="0">
                <a:solidFill>
                  <a:schemeClr val="bg1"/>
                </a:solidFill>
              </a:rPr>
              <a:t>IWRS = Interactive Web Response Systems.</a:t>
            </a:r>
          </a:p>
        </p:txBody>
      </p:sp>
    </p:spTree>
    <p:extLst>
      <p:ext uri="{BB962C8B-B14F-4D97-AF65-F5344CB8AC3E}">
        <p14:creationId xmlns:p14="http://schemas.microsoft.com/office/powerpoint/2010/main" val="311809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 (QoL) Is Preserved on Adjuvant Abemaciclib</a:t>
            </a:r>
          </a:p>
        </p:txBody>
      </p:sp>
      <p:sp>
        <p:nvSpPr>
          <p:cNvPr id="4" name="Text Placeholder 3"/>
          <p:cNvSpPr>
            <a:spLocks noGrp="1"/>
          </p:cNvSpPr>
          <p:nvPr>
            <p:ph type="body" sz="quarter" idx="10"/>
          </p:nvPr>
        </p:nvSpPr>
        <p:spPr>
          <a:xfrm>
            <a:off x="574390" y="9638587"/>
            <a:ext cx="17168091" cy="384128"/>
          </a:xfrm>
        </p:spPr>
        <p:txBody>
          <a:bodyPr/>
          <a:lstStyle/>
          <a:p>
            <a:r>
              <a:rPr lang="en-US" dirty="0"/>
              <a:t>Hamilton EP, et al. </a:t>
            </a:r>
            <a:r>
              <a:rPr lang="en-US" i="1" dirty="0"/>
              <a:t>J Clin Oncol. </a:t>
            </a:r>
            <a:r>
              <a:rPr lang="en-US" dirty="0"/>
              <a:t>2023;41(16 suppl): abstract 501.  </a:t>
            </a:r>
          </a:p>
        </p:txBody>
      </p:sp>
      <p:sp>
        <p:nvSpPr>
          <p:cNvPr id="5" name="Rounded Rectangle 4"/>
          <p:cNvSpPr/>
          <p:nvPr/>
        </p:nvSpPr>
        <p:spPr>
          <a:xfrm>
            <a:off x="1786076" y="8663012"/>
            <a:ext cx="14741832" cy="716702"/>
          </a:xfrm>
          <a:prstGeom prst="roundRect">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With all patients off the 2-year treatment period, the </a:t>
            </a:r>
            <a:r>
              <a:rPr lang="en-US" sz="3200" b="1" dirty="0" err="1"/>
              <a:t>QoL</a:t>
            </a:r>
            <a:r>
              <a:rPr lang="en-US" sz="3200" b="1" dirty="0"/>
              <a:t> and safety data are mature</a:t>
            </a:r>
          </a:p>
        </p:txBody>
      </p:sp>
      <p:sp>
        <p:nvSpPr>
          <p:cNvPr id="6" name="TextBox 5"/>
          <p:cNvSpPr txBox="1"/>
          <p:nvPr/>
        </p:nvSpPr>
        <p:spPr>
          <a:xfrm>
            <a:off x="6475226" y="1544419"/>
            <a:ext cx="5343899" cy="646331"/>
          </a:xfrm>
          <a:prstGeom prst="rect">
            <a:avLst/>
          </a:prstGeom>
          <a:noFill/>
        </p:spPr>
        <p:txBody>
          <a:bodyPr wrap="none" rtlCol="0">
            <a:spAutoFit/>
          </a:bodyPr>
          <a:lstStyle/>
          <a:p>
            <a:pPr algn="ctr"/>
            <a:r>
              <a:rPr lang="en-US" sz="3600" b="1" dirty="0">
                <a:solidFill>
                  <a:schemeClr val="accent2"/>
                </a:solidFill>
              </a:rPr>
              <a:t>FACT-B total score (0–148)</a:t>
            </a:r>
          </a:p>
        </p:txBody>
      </p:sp>
      <p:grpSp>
        <p:nvGrpSpPr>
          <p:cNvPr id="7" name="Group 6"/>
          <p:cNvGrpSpPr/>
          <p:nvPr/>
        </p:nvGrpSpPr>
        <p:grpSpPr>
          <a:xfrm>
            <a:off x="2817202" y="1702676"/>
            <a:ext cx="11355988" cy="6796659"/>
            <a:chOff x="484483" y="3505200"/>
            <a:chExt cx="8446792" cy="5587255"/>
          </a:xfrm>
        </p:grpSpPr>
        <p:sp>
          <p:nvSpPr>
            <p:cNvPr id="8" name="TextBox 7"/>
            <p:cNvSpPr txBox="1"/>
            <p:nvPr/>
          </p:nvSpPr>
          <p:spPr>
            <a:xfrm>
              <a:off x="4903177" y="8639951"/>
              <a:ext cx="998993" cy="452504"/>
            </a:xfrm>
            <a:prstGeom prst="rect">
              <a:avLst/>
            </a:prstGeom>
            <a:noFill/>
          </p:spPr>
          <p:txBody>
            <a:bodyPr wrap="none" rtlCol="0">
              <a:spAutoFit/>
            </a:bodyPr>
            <a:lstStyle/>
            <a:p>
              <a:pPr algn="ctr"/>
              <a:r>
                <a:rPr lang="en-US" sz="3200" b="1" dirty="0">
                  <a:solidFill>
                    <a:schemeClr val="bg1"/>
                  </a:solidFill>
                </a:rPr>
                <a:t>Month</a:t>
              </a:r>
            </a:p>
          </p:txBody>
        </p:sp>
        <p:sp>
          <p:nvSpPr>
            <p:cNvPr id="9" name="TextBox 8"/>
            <p:cNvSpPr txBox="1"/>
            <p:nvPr/>
          </p:nvSpPr>
          <p:spPr>
            <a:xfrm rot="16200000">
              <a:off x="-201414" y="5692754"/>
              <a:ext cx="1806759" cy="434966"/>
            </a:xfrm>
            <a:prstGeom prst="rect">
              <a:avLst/>
            </a:prstGeom>
            <a:noFill/>
          </p:spPr>
          <p:txBody>
            <a:bodyPr wrap="none" rtlCol="0">
              <a:spAutoFit/>
            </a:bodyPr>
            <a:lstStyle/>
            <a:p>
              <a:pPr algn="ctr"/>
              <a:r>
                <a:rPr lang="en-US" sz="3200" b="1" dirty="0">
                  <a:solidFill>
                    <a:schemeClr val="bg1"/>
                  </a:solidFill>
                </a:rPr>
                <a:t>Mean score</a:t>
              </a:r>
            </a:p>
          </p:txBody>
        </p:sp>
        <p:sp>
          <p:nvSpPr>
            <p:cNvPr id="10" name="TextBox 9"/>
            <p:cNvSpPr txBox="1"/>
            <p:nvPr/>
          </p:nvSpPr>
          <p:spPr>
            <a:xfrm>
              <a:off x="1782938" y="8339944"/>
              <a:ext cx="937420" cy="379516"/>
            </a:xfrm>
            <a:prstGeom prst="rect">
              <a:avLst/>
            </a:prstGeom>
            <a:noFill/>
          </p:spPr>
          <p:txBody>
            <a:bodyPr wrap="none" rtlCol="0">
              <a:spAutoFit/>
            </a:bodyPr>
            <a:lstStyle/>
            <a:p>
              <a:pPr algn="ctr"/>
              <a:r>
                <a:rPr lang="en-US" sz="2400" b="1" dirty="0">
                  <a:solidFill>
                    <a:schemeClr val="bg1"/>
                  </a:solidFill>
                </a:rPr>
                <a:t>Baseline</a:t>
              </a:r>
            </a:p>
          </p:txBody>
        </p:sp>
        <p:sp>
          <p:nvSpPr>
            <p:cNvPr id="11" name="TextBox 10"/>
            <p:cNvSpPr txBox="1"/>
            <p:nvPr/>
          </p:nvSpPr>
          <p:spPr>
            <a:xfrm>
              <a:off x="3364005" y="8339944"/>
              <a:ext cx="253016" cy="357240"/>
            </a:xfrm>
            <a:prstGeom prst="rect">
              <a:avLst/>
            </a:prstGeom>
            <a:noFill/>
          </p:spPr>
          <p:txBody>
            <a:bodyPr wrap="none" rtlCol="0">
              <a:spAutoFit/>
            </a:bodyPr>
            <a:lstStyle/>
            <a:p>
              <a:pPr algn="ctr"/>
              <a:r>
                <a:rPr lang="en-US" sz="2400" b="1" dirty="0">
                  <a:solidFill>
                    <a:schemeClr val="bg1"/>
                  </a:solidFill>
                </a:rPr>
                <a:t>3</a:t>
              </a:r>
            </a:p>
          </p:txBody>
        </p:sp>
        <p:sp>
          <p:nvSpPr>
            <p:cNvPr id="12" name="TextBox 11"/>
            <p:cNvSpPr txBox="1"/>
            <p:nvPr/>
          </p:nvSpPr>
          <p:spPr>
            <a:xfrm>
              <a:off x="4602870" y="8339944"/>
              <a:ext cx="253016" cy="357240"/>
            </a:xfrm>
            <a:prstGeom prst="rect">
              <a:avLst/>
            </a:prstGeom>
            <a:noFill/>
          </p:spPr>
          <p:txBody>
            <a:bodyPr wrap="none" rtlCol="0">
              <a:spAutoFit/>
            </a:bodyPr>
            <a:lstStyle/>
            <a:p>
              <a:pPr algn="ctr"/>
              <a:r>
                <a:rPr lang="en-US" sz="2400" b="1" dirty="0">
                  <a:solidFill>
                    <a:schemeClr val="bg1"/>
                  </a:solidFill>
                </a:rPr>
                <a:t>6</a:t>
              </a:r>
            </a:p>
          </p:txBody>
        </p:sp>
        <p:sp>
          <p:nvSpPr>
            <p:cNvPr id="13" name="TextBox 12"/>
            <p:cNvSpPr txBox="1"/>
            <p:nvPr/>
          </p:nvSpPr>
          <p:spPr>
            <a:xfrm>
              <a:off x="5842900" y="8339944"/>
              <a:ext cx="368674" cy="357240"/>
            </a:xfrm>
            <a:prstGeom prst="rect">
              <a:avLst/>
            </a:prstGeom>
            <a:noFill/>
          </p:spPr>
          <p:txBody>
            <a:bodyPr wrap="none" rtlCol="0">
              <a:spAutoFit/>
            </a:bodyPr>
            <a:lstStyle/>
            <a:p>
              <a:pPr algn="ctr"/>
              <a:r>
                <a:rPr lang="en-US" sz="2400" b="1" dirty="0">
                  <a:solidFill>
                    <a:schemeClr val="bg1"/>
                  </a:solidFill>
                </a:rPr>
                <a:t>12</a:t>
              </a:r>
            </a:p>
          </p:txBody>
        </p:sp>
        <p:sp>
          <p:nvSpPr>
            <p:cNvPr id="14" name="TextBox 13"/>
            <p:cNvSpPr txBox="1"/>
            <p:nvPr/>
          </p:nvSpPr>
          <p:spPr>
            <a:xfrm>
              <a:off x="7081764" y="8339944"/>
              <a:ext cx="368674" cy="357240"/>
            </a:xfrm>
            <a:prstGeom prst="rect">
              <a:avLst/>
            </a:prstGeom>
            <a:noFill/>
          </p:spPr>
          <p:txBody>
            <a:bodyPr wrap="none" rtlCol="0">
              <a:spAutoFit/>
            </a:bodyPr>
            <a:lstStyle/>
            <a:p>
              <a:pPr algn="ctr"/>
              <a:r>
                <a:rPr lang="en-US" sz="2400" b="1" dirty="0">
                  <a:solidFill>
                    <a:schemeClr val="bg1"/>
                  </a:solidFill>
                </a:rPr>
                <a:t>18</a:t>
              </a:r>
            </a:p>
          </p:txBody>
        </p:sp>
        <p:sp>
          <p:nvSpPr>
            <p:cNvPr id="15" name="TextBox 14"/>
            <p:cNvSpPr txBox="1"/>
            <p:nvPr/>
          </p:nvSpPr>
          <p:spPr>
            <a:xfrm>
              <a:off x="8335378" y="8339944"/>
              <a:ext cx="368674" cy="357240"/>
            </a:xfrm>
            <a:prstGeom prst="rect">
              <a:avLst/>
            </a:prstGeom>
            <a:noFill/>
          </p:spPr>
          <p:txBody>
            <a:bodyPr wrap="none" rtlCol="0">
              <a:spAutoFit/>
            </a:bodyPr>
            <a:lstStyle/>
            <a:p>
              <a:pPr algn="ctr"/>
              <a:r>
                <a:rPr lang="en-US" sz="2400" b="1" dirty="0">
                  <a:solidFill>
                    <a:schemeClr val="bg1"/>
                  </a:solidFill>
                </a:rPr>
                <a:t>24</a:t>
              </a:r>
            </a:p>
          </p:txBody>
        </p:sp>
        <p:sp>
          <p:nvSpPr>
            <p:cNvPr id="16" name="TextBox 15"/>
            <p:cNvSpPr txBox="1"/>
            <p:nvPr/>
          </p:nvSpPr>
          <p:spPr>
            <a:xfrm>
              <a:off x="2227469" y="7483242"/>
              <a:ext cx="1978427" cy="707886"/>
            </a:xfrm>
            <a:prstGeom prst="rect">
              <a:avLst/>
            </a:prstGeom>
            <a:noFill/>
          </p:spPr>
          <p:txBody>
            <a:bodyPr wrap="none" rtlCol="0">
              <a:spAutoFit/>
            </a:bodyPr>
            <a:lstStyle/>
            <a:p>
              <a:r>
                <a:rPr lang="en-US" sz="2000" b="1" dirty="0">
                  <a:solidFill>
                    <a:schemeClr val="bg1"/>
                  </a:solidFill>
                </a:rPr>
                <a:t>Abemaciclib + ET</a:t>
              </a:r>
            </a:p>
            <a:p>
              <a:r>
                <a:rPr lang="en-US" sz="2000" b="1" dirty="0">
                  <a:solidFill>
                    <a:schemeClr val="bg1"/>
                  </a:solidFill>
                </a:rPr>
                <a:t>ET alone</a:t>
              </a:r>
            </a:p>
          </p:txBody>
        </p:sp>
        <p:cxnSp>
          <p:nvCxnSpPr>
            <p:cNvPr id="17" name="Straight Connector 16"/>
            <p:cNvCxnSpPr/>
            <p:nvPr/>
          </p:nvCxnSpPr>
          <p:spPr>
            <a:xfrm>
              <a:off x="1637071" y="7639665"/>
              <a:ext cx="560439"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637071" y="7919884"/>
              <a:ext cx="560439"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1814051" y="7816645"/>
              <a:ext cx="206478" cy="206478"/>
            </a:xfrm>
            <a:prstGeom prst="ellipse">
              <a:avLst/>
            </a:prstGeom>
            <a:solidFill>
              <a:schemeClr val="accent6"/>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814051" y="7536426"/>
              <a:ext cx="206478" cy="206478"/>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6"/>
            <p:cNvSpPr>
              <a:spLocks/>
            </p:cNvSpPr>
            <p:nvPr/>
          </p:nvSpPr>
          <p:spPr bwMode="auto">
            <a:xfrm>
              <a:off x="1485900" y="3505200"/>
              <a:ext cx="7445375" cy="4765675"/>
            </a:xfrm>
            <a:custGeom>
              <a:avLst/>
              <a:gdLst>
                <a:gd name="T0" fmla="*/ 0 w 4690"/>
                <a:gd name="T1" fmla="*/ 0 h 3002"/>
                <a:gd name="T2" fmla="*/ 0 w 4690"/>
                <a:gd name="T3" fmla="*/ 3002 h 3002"/>
                <a:gd name="T4" fmla="*/ 4690 w 4690"/>
                <a:gd name="T5" fmla="*/ 3002 h 3002"/>
              </a:gdLst>
              <a:ahLst/>
              <a:cxnLst>
                <a:cxn ang="0">
                  <a:pos x="T0" y="T1"/>
                </a:cxn>
                <a:cxn ang="0">
                  <a:pos x="T2" y="T3"/>
                </a:cxn>
                <a:cxn ang="0">
                  <a:pos x="T4" y="T5"/>
                </a:cxn>
              </a:cxnLst>
              <a:rect l="0" t="0" r="r" b="b"/>
              <a:pathLst>
                <a:path w="4690" h="3002">
                  <a:moveTo>
                    <a:pt x="0" y="0"/>
                  </a:moveTo>
                  <a:lnTo>
                    <a:pt x="0" y="3002"/>
                  </a:lnTo>
                  <a:lnTo>
                    <a:pt x="4690" y="3002"/>
                  </a:lnTo>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7"/>
            <p:cNvSpPr>
              <a:spLocks noChangeShapeType="1"/>
            </p:cNvSpPr>
            <p:nvPr/>
          </p:nvSpPr>
          <p:spPr bwMode="auto">
            <a:xfrm>
              <a:off x="1400175" y="8054975"/>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8"/>
            <p:cNvSpPr>
              <a:spLocks noChangeShapeType="1"/>
            </p:cNvSpPr>
            <p:nvPr/>
          </p:nvSpPr>
          <p:spPr bwMode="auto">
            <a:xfrm flipV="1">
              <a:off x="2238375" y="827722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9"/>
            <p:cNvSpPr>
              <a:spLocks noChangeShapeType="1"/>
            </p:cNvSpPr>
            <p:nvPr/>
          </p:nvSpPr>
          <p:spPr bwMode="auto">
            <a:xfrm flipV="1">
              <a:off x="4743450" y="827722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0"/>
            <p:cNvSpPr>
              <a:spLocks noChangeShapeType="1"/>
            </p:cNvSpPr>
            <p:nvPr/>
          </p:nvSpPr>
          <p:spPr bwMode="auto">
            <a:xfrm flipV="1">
              <a:off x="3489325" y="827722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1"/>
            <p:cNvSpPr>
              <a:spLocks noChangeShapeType="1"/>
            </p:cNvSpPr>
            <p:nvPr/>
          </p:nvSpPr>
          <p:spPr bwMode="auto">
            <a:xfrm flipV="1">
              <a:off x="5997575" y="827722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2"/>
            <p:cNvSpPr>
              <a:spLocks noChangeShapeType="1"/>
            </p:cNvSpPr>
            <p:nvPr/>
          </p:nvSpPr>
          <p:spPr bwMode="auto">
            <a:xfrm flipV="1">
              <a:off x="8499475" y="827722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3"/>
            <p:cNvSpPr>
              <a:spLocks noChangeShapeType="1"/>
            </p:cNvSpPr>
            <p:nvPr/>
          </p:nvSpPr>
          <p:spPr bwMode="auto">
            <a:xfrm flipV="1">
              <a:off x="7245350" y="8277225"/>
              <a:ext cx="0" cy="92075"/>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4"/>
            <p:cNvSpPr>
              <a:spLocks noChangeArrowheads="1"/>
            </p:cNvSpPr>
            <p:nvPr/>
          </p:nvSpPr>
          <p:spPr bwMode="auto">
            <a:xfrm>
              <a:off x="1192581" y="7908030"/>
              <a:ext cx="135927" cy="35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0</a:t>
              </a:r>
              <a:endParaRPr kumimoji="0" lang="en-US" altLang="en-US" sz="2000" b="0" i="0" u="none" strike="noStrike" cap="none" normalizeH="0" baseline="0">
                <a:ln>
                  <a:noFill/>
                </a:ln>
                <a:solidFill>
                  <a:schemeClr val="tx1"/>
                </a:solidFill>
                <a:effectLst/>
                <a:latin typeface="Arial" pitchFamily="34" charset="0"/>
                <a:cs typeface="Arial" pitchFamily="34" charset="0"/>
              </a:endParaRPr>
            </a:p>
          </p:txBody>
        </p:sp>
        <p:sp>
          <p:nvSpPr>
            <p:cNvPr id="31" name="Line 35"/>
            <p:cNvSpPr>
              <a:spLocks noChangeShapeType="1"/>
            </p:cNvSpPr>
            <p:nvPr/>
          </p:nvSpPr>
          <p:spPr bwMode="auto">
            <a:xfrm>
              <a:off x="1400175" y="5464175"/>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6"/>
            <p:cNvSpPr>
              <a:spLocks noChangeArrowheads="1"/>
            </p:cNvSpPr>
            <p:nvPr/>
          </p:nvSpPr>
          <p:spPr bwMode="auto">
            <a:xfrm>
              <a:off x="1056653" y="5295006"/>
              <a:ext cx="271854" cy="35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90</a:t>
              </a:r>
              <a:endParaRPr kumimoji="0" lang="en-US" altLang="en-US" sz="2000" b="0" i="0" u="none" strike="noStrike" cap="none" normalizeH="0" baseline="0">
                <a:ln>
                  <a:noFill/>
                </a:ln>
                <a:solidFill>
                  <a:schemeClr val="tx1"/>
                </a:solidFill>
                <a:effectLst/>
                <a:latin typeface="Arial" pitchFamily="34" charset="0"/>
                <a:cs typeface="Arial" pitchFamily="34" charset="0"/>
              </a:endParaRPr>
            </a:p>
          </p:txBody>
        </p:sp>
        <p:sp>
          <p:nvSpPr>
            <p:cNvPr id="33" name="Line 37"/>
            <p:cNvSpPr>
              <a:spLocks noChangeShapeType="1"/>
            </p:cNvSpPr>
            <p:nvPr/>
          </p:nvSpPr>
          <p:spPr bwMode="auto">
            <a:xfrm>
              <a:off x="1400175" y="7169150"/>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8"/>
            <p:cNvSpPr>
              <a:spLocks noChangeArrowheads="1"/>
            </p:cNvSpPr>
            <p:nvPr/>
          </p:nvSpPr>
          <p:spPr bwMode="auto">
            <a:xfrm>
              <a:off x="1056653" y="7003156"/>
              <a:ext cx="271854" cy="35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30</a:t>
              </a:r>
              <a:endParaRPr kumimoji="0" lang="en-US" altLang="en-US" sz="2000" b="0" i="0" u="none" strike="noStrike" cap="none" normalizeH="0" baseline="0">
                <a:ln>
                  <a:noFill/>
                </a:ln>
                <a:solidFill>
                  <a:schemeClr val="tx1"/>
                </a:solidFill>
                <a:effectLst/>
                <a:latin typeface="Arial" pitchFamily="34" charset="0"/>
                <a:cs typeface="Arial" pitchFamily="34" charset="0"/>
              </a:endParaRPr>
            </a:p>
          </p:txBody>
        </p:sp>
        <p:sp>
          <p:nvSpPr>
            <p:cNvPr id="35" name="Line 39"/>
            <p:cNvSpPr>
              <a:spLocks noChangeShapeType="1"/>
            </p:cNvSpPr>
            <p:nvPr/>
          </p:nvSpPr>
          <p:spPr bwMode="auto">
            <a:xfrm>
              <a:off x="1400175" y="6318250"/>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40"/>
            <p:cNvSpPr>
              <a:spLocks noChangeArrowheads="1"/>
            </p:cNvSpPr>
            <p:nvPr/>
          </p:nvSpPr>
          <p:spPr bwMode="auto">
            <a:xfrm>
              <a:off x="1056653" y="6155430"/>
              <a:ext cx="271854" cy="35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60</a:t>
              </a:r>
              <a:endParaRPr kumimoji="0" lang="en-US" altLang="en-US" sz="2000" b="0" i="0" u="none" strike="noStrike" cap="none" normalizeH="0" baseline="0">
                <a:ln>
                  <a:noFill/>
                </a:ln>
                <a:solidFill>
                  <a:schemeClr val="tx1"/>
                </a:solidFill>
                <a:effectLst/>
                <a:latin typeface="Arial" pitchFamily="34" charset="0"/>
                <a:cs typeface="Arial" pitchFamily="34" charset="0"/>
              </a:endParaRPr>
            </a:p>
          </p:txBody>
        </p:sp>
        <p:sp>
          <p:nvSpPr>
            <p:cNvPr id="37" name="Line 41"/>
            <p:cNvSpPr>
              <a:spLocks noChangeShapeType="1"/>
            </p:cNvSpPr>
            <p:nvPr/>
          </p:nvSpPr>
          <p:spPr bwMode="auto">
            <a:xfrm>
              <a:off x="1400175" y="4575175"/>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42"/>
            <p:cNvSpPr>
              <a:spLocks noChangeArrowheads="1"/>
            </p:cNvSpPr>
            <p:nvPr/>
          </p:nvSpPr>
          <p:spPr bwMode="auto">
            <a:xfrm>
              <a:off x="920726" y="4421880"/>
              <a:ext cx="407781" cy="35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120</a:t>
              </a:r>
              <a:endParaRPr kumimoji="0" lang="en-US" altLang="en-US" sz="2000" b="0" i="0" u="none" strike="noStrike" cap="none" normalizeH="0" baseline="0">
                <a:ln>
                  <a:noFill/>
                </a:ln>
                <a:solidFill>
                  <a:schemeClr val="tx1"/>
                </a:solidFill>
                <a:effectLst/>
                <a:latin typeface="Arial" pitchFamily="34" charset="0"/>
                <a:cs typeface="Arial" pitchFamily="34" charset="0"/>
              </a:endParaRPr>
            </a:p>
          </p:txBody>
        </p:sp>
        <p:sp>
          <p:nvSpPr>
            <p:cNvPr id="39" name="Line 43"/>
            <p:cNvSpPr>
              <a:spLocks noChangeShapeType="1"/>
            </p:cNvSpPr>
            <p:nvPr/>
          </p:nvSpPr>
          <p:spPr bwMode="auto">
            <a:xfrm>
              <a:off x="1400175" y="3711575"/>
              <a:ext cx="85725"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44"/>
            <p:cNvSpPr>
              <a:spLocks noChangeArrowheads="1"/>
            </p:cNvSpPr>
            <p:nvPr/>
          </p:nvSpPr>
          <p:spPr bwMode="auto">
            <a:xfrm>
              <a:off x="920726" y="3555106"/>
              <a:ext cx="407781" cy="35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Calibri" pitchFamily="34" charset="0"/>
                  <a:cs typeface="Arial" pitchFamily="34" charset="0"/>
                </a:rPr>
                <a:t>150</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41" name="Line 45"/>
            <p:cNvSpPr>
              <a:spLocks noChangeShapeType="1"/>
            </p:cNvSpPr>
            <p:nvPr/>
          </p:nvSpPr>
          <p:spPr bwMode="auto">
            <a:xfrm>
              <a:off x="2073275" y="4387850"/>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6"/>
            <p:cNvSpPr>
              <a:spLocks noChangeShapeType="1"/>
            </p:cNvSpPr>
            <p:nvPr/>
          </p:nvSpPr>
          <p:spPr bwMode="auto">
            <a:xfrm>
              <a:off x="2073275" y="5441950"/>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7"/>
            <p:cNvSpPr>
              <a:spLocks noChangeShapeType="1"/>
            </p:cNvSpPr>
            <p:nvPr/>
          </p:nvSpPr>
          <p:spPr bwMode="auto">
            <a:xfrm flipV="1">
              <a:off x="2139950" y="4391025"/>
              <a:ext cx="0" cy="1050925"/>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p:cNvSpPr>
              <a:spLocks/>
            </p:cNvSpPr>
            <p:nvPr/>
          </p:nvSpPr>
          <p:spPr bwMode="auto">
            <a:xfrm>
              <a:off x="2085975" y="4860925"/>
              <a:ext cx="107950" cy="107950"/>
            </a:xfrm>
            <a:custGeom>
              <a:avLst/>
              <a:gdLst>
                <a:gd name="T0" fmla="*/ 68 w 68"/>
                <a:gd name="T1" fmla="*/ 34 h 68"/>
                <a:gd name="T2" fmla="*/ 68 w 68"/>
                <a:gd name="T3" fmla="*/ 34 h 68"/>
                <a:gd name="T4" fmla="*/ 68 w 68"/>
                <a:gd name="T5" fmla="*/ 42 h 68"/>
                <a:gd name="T6" fmla="*/ 66 w 68"/>
                <a:gd name="T7" fmla="*/ 48 h 68"/>
                <a:gd name="T8" fmla="*/ 62 w 68"/>
                <a:gd name="T9" fmla="*/ 54 h 68"/>
                <a:gd name="T10" fmla="*/ 58 w 68"/>
                <a:gd name="T11" fmla="*/ 58 h 68"/>
                <a:gd name="T12" fmla="*/ 54 w 68"/>
                <a:gd name="T13" fmla="*/ 62 h 68"/>
                <a:gd name="T14" fmla="*/ 48 w 68"/>
                <a:gd name="T15" fmla="*/ 66 h 68"/>
                <a:gd name="T16" fmla="*/ 40 w 68"/>
                <a:gd name="T17" fmla="*/ 68 h 68"/>
                <a:gd name="T18" fmla="*/ 34 w 68"/>
                <a:gd name="T19" fmla="*/ 68 h 68"/>
                <a:gd name="T20" fmla="*/ 34 w 68"/>
                <a:gd name="T21" fmla="*/ 68 h 68"/>
                <a:gd name="T22" fmla="*/ 28 w 68"/>
                <a:gd name="T23" fmla="*/ 68 h 68"/>
                <a:gd name="T24" fmla="*/ 20 w 68"/>
                <a:gd name="T25" fmla="*/ 66 h 68"/>
                <a:gd name="T26" fmla="*/ 14 w 68"/>
                <a:gd name="T27" fmla="*/ 62 h 68"/>
                <a:gd name="T28" fmla="*/ 10 w 68"/>
                <a:gd name="T29" fmla="*/ 58 h 68"/>
                <a:gd name="T30" fmla="*/ 6 w 68"/>
                <a:gd name="T31" fmla="*/ 54 h 68"/>
                <a:gd name="T32" fmla="*/ 2 w 68"/>
                <a:gd name="T33" fmla="*/ 48 h 68"/>
                <a:gd name="T34" fmla="*/ 0 w 68"/>
                <a:gd name="T35" fmla="*/ 42 h 68"/>
                <a:gd name="T36" fmla="*/ 0 w 68"/>
                <a:gd name="T37" fmla="*/ 34 h 68"/>
                <a:gd name="T38" fmla="*/ 0 w 68"/>
                <a:gd name="T39" fmla="*/ 34 h 68"/>
                <a:gd name="T40" fmla="*/ 0 w 68"/>
                <a:gd name="T41" fmla="*/ 28 h 68"/>
                <a:gd name="T42" fmla="*/ 2 w 68"/>
                <a:gd name="T43" fmla="*/ 20 h 68"/>
                <a:gd name="T44" fmla="*/ 6 w 68"/>
                <a:gd name="T45" fmla="*/ 14 h 68"/>
                <a:gd name="T46" fmla="*/ 10 w 68"/>
                <a:gd name="T47" fmla="*/ 10 h 68"/>
                <a:gd name="T48" fmla="*/ 14 w 68"/>
                <a:gd name="T49" fmla="*/ 6 h 68"/>
                <a:gd name="T50" fmla="*/ 20 w 68"/>
                <a:gd name="T51" fmla="*/ 2 h 68"/>
                <a:gd name="T52" fmla="*/ 28 w 68"/>
                <a:gd name="T53" fmla="*/ 0 h 68"/>
                <a:gd name="T54" fmla="*/ 34 w 68"/>
                <a:gd name="T55" fmla="*/ 0 h 68"/>
                <a:gd name="T56" fmla="*/ 34 w 68"/>
                <a:gd name="T57" fmla="*/ 0 h 68"/>
                <a:gd name="T58" fmla="*/ 40 w 68"/>
                <a:gd name="T59" fmla="*/ 0 h 68"/>
                <a:gd name="T60" fmla="*/ 48 w 68"/>
                <a:gd name="T61" fmla="*/ 2 h 68"/>
                <a:gd name="T62" fmla="*/ 54 w 68"/>
                <a:gd name="T63" fmla="*/ 6 h 68"/>
                <a:gd name="T64" fmla="*/ 58 w 68"/>
                <a:gd name="T65" fmla="*/ 10 h 68"/>
                <a:gd name="T66" fmla="*/ 62 w 68"/>
                <a:gd name="T67" fmla="*/ 14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2"/>
                  </a:lnTo>
                  <a:lnTo>
                    <a:pt x="66" y="48"/>
                  </a:lnTo>
                  <a:lnTo>
                    <a:pt x="62" y="54"/>
                  </a:lnTo>
                  <a:lnTo>
                    <a:pt x="58" y="58"/>
                  </a:lnTo>
                  <a:lnTo>
                    <a:pt x="54" y="62"/>
                  </a:lnTo>
                  <a:lnTo>
                    <a:pt x="48" y="66"/>
                  </a:lnTo>
                  <a:lnTo>
                    <a:pt x="40" y="68"/>
                  </a:lnTo>
                  <a:lnTo>
                    <a:pt x="34" y="68"/>
                  </a:lnTo>
                  <a:lnTo>
                    <a:pt x="34" y="68"/>
                  </a:lnTo>
                  <a:lnTo>
                    <a:pt x="28" y="68"/>
                  </a:lnTo>
                  <a:lnTo>
                    <a:pt x="20" y="66"/>
                  </a:lnTo>
                  <a:lnTo>
                    <a:pt x="14" y="62"/>
                  </a:lnTo>
                  <a:lnTo>
                    <a:pt x="10" y="58"/>
                  </a:lnTo>
                  <a:lnTo>
                    <a:pt x="6" y="54"/>
                  </a:lnTo>
                  <a:lnTo>
                    <a:pt x="2" y="48"/>
                  </a:lnTo>
                  <a:lnTo>
                    <a:pt x="0" y="42"/>
                  </a:lnTo>
                  <a:lnTo>
                    <a:pt x="0" y="34"/>
                  </a:lnTo>
                  <a:lnTo>
                    <a:pt x="0" y="34"/>
                  </a:lnTo>
                  <a:lnTo>
                    <a:pt x="0" y="28"/>
                  </a:lnTo>
                  <a:lnTo>
                    <a:pt x="2" y="20"/>
                  </a:lnTo>
                  <a:lnTo>
                    <a:pt x="6" y="14"/>
                  </a:lnTo>
                  <a:lnTo>
                    <a:pt x="10" y="10"/>
                  </a:lnTo>
                  <a:lnTo>
                    <a:pt x="14" y="6"/>
                  </a:lnTo>
                  <a:lnTo>
                    <a:pt x="20" y="2"/>
                  </a:lnTo>
                  <a:lnTo>
                    <a:pt x="28" y="0"/>
                  </a:lnTo>
                  <a:lnTo>
                    <a:pt x="34" y="0"/>
                  </a:lnTo>
                  <a:lnTo>
                    <a:pt x="34" y="0"/>
                  </a:lnTo>
                  <a:lnTo>
                    <a:pt x="40" y="0"/>
                  </a:lnTo>
                  <a:lnTo>
                    <a:pt x="48" y="2"/>
                  </a:lnTo>
                  <a:lnTo>
                    <a:pt x="54" y="6"/>
                  </a:lnTo>
                  <a:lnTo>
                    <a:pt x="58" y="10"/>
                  </a:lnTo>
                  <a:lnTo>
                    <a:pt x="62" y="14"/>
                  </a:lnTo>
                  <a:lnTo>
                    <a:pt x="66" y="20"/>
                  </a:lnTo>
                  <a:lnTo>
                    <a:pt x="68" y="28"/>
                  </a:lnTo>
                  <a:lnTo>
                    <a:pt x="68" y="34"/>
                  </a:lnTo>
                  <a:lnTo>
                    <a:pt x="68"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49"/>
            <p:cNvSpPr>
              <a:spLocks noChangeShapeType="1"/>
            </p:cNvSpPr>
            <p:nvPr/>
          </p:nvSpPr>
          <p:spPr bwMode="auto">
            <a:xfrm>
              <a:off x="2266950" y="4425950"/>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50"/>
            <p:cNvSpPr>
              <a:spLocks noChangeShapeType="1"/>
            </p:cNvSpPr>
            <p:nvPr/>
          </p:nvSpPr>
          <p:spPr bwMode="auto">
            <a:xfrm>
              <a:off x="2266950" y="5464175"/>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51"/>
            <p:cNvSpPr>
              <a:spLocks noChangeShapeType="1"/>
            </p:cNvSpPr>
            <p:nvPr/>
          </p:nvSpPr>
          <p:spPr bwMode="auto">
            <a:xfrm flipV="1">
              <a:off x="2333625" y="4429125"/>
              <a:ext cx="0" cy="103505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p:cNvSpPr>
              <a:spLocks/>
            </p:cNvSpPr>
            <p:nvPr/>
          </p:nvSpPr>
          <p:spPr bwMode="auto">
            <a:xfrm>
              <a:off x="2276475" y="4892675"/>
              <a:ext cx="111125" cy="107950"/>
            </a:xfrm>
            <a:custGeom>
              <a:avLst/>
              <a:gdLst>
                <a:gd name="T0" fmla="*/ 70 w 70"/>
                <a:gd name="T1" fmla="*/ 34 h 68"/>
                <a:gd name="T2" fmla="*/ 70 w 70"/>
                <a:gd name="T3" fmla="*/ 34 h 68"/>
                <a:gd name="T4" fmla="*/ 70 w 70"/>
                <a:gd name="T5" fmla="*/ 42 h 68"/>
                <a:gd name="T6" fmla="*/ 68 w 70"/>
                <a:gd name="T7" fmla="*/ 48 h 68"/>
                <a:gd name="T8" fmla="*/ 64 w 70"/>
                <a:gd name="T9" fmla="*/ 54 h 68"/>
                <a:gd name="T10" fmla="*/ 60 w 70"/>
                <a:gd name="T11" fmla="*/ 58 h 68"/>
                <a:gd name="T12" fmla="*/ 54 w 70"/>
                <a:gd name="T13" fmla="*/ 64 h 68"/>
                <a:gd name="T14" fmla="*/ 48 w 70"/>
                <a:gd name="T15" fmla="*/ 66 h 68"/>
                <a:gd name="T16" fmla="*/ 42 w 70"/>
                <a:gd name="T17" fmla="*/ 68 h 68"/>
                <a:gd name="T18" fmla="*/ 36 w 70"/>
                <a:gd name="T19" fmla="*/ 68 h 68"/>
                <a:gd name="T20" fmla="*/ 36 w 70"/>
                <a:gd name="T21" fmla="*/ 68 h 68"/>
                <a:gd name="T22" fmla="*/ 28 w 70"/>
                <a:gd name="T23" fmla="*/ 68 h 68"/>
                <a:gd name="T24" fmla="*/ 22 w 70"/>
                <a:gd name="T25" fmla="*/ 66 h 68"/>
                <a:gd name="T26" fmla="*/ 16 w 70"/>
                <a:gd name="T27" fmla="*/ 64 h 68"/>
                <a:gd name="T28" fmla="*/ 10 w 70"/>
                <a:gd name="T29" fmla="*/ 58 h 68"/>
                <a:gd name="T30" fmla="*/ 6 w 70"/>
                <a:gd name="T31" fmla="*/ 54 h 68"/>
                <a:gd name="T32" fmla="*/ 4 w 70"/>
                <a:gd name="T33" fmla="*/ 48 h 68"/>
                <a:gd name="T34" fmla="*/ 2 w 70"/>
                <a:gd name="T35" fmla="*/ 42 h 68"/>
                <a:gd name="T36" fmla="*/ 0 w 70"/>
                <a:gd name="T37" fmla="*/ 34 h 68"/>
                <a:gd name="T38" fmla="*/ 0 w 70"/>
                <a:gd name="T39" fmla="*/ 34 h 68"/>
                <a:gd name="T40" fmla="*/ 2 w 70"/>
                <a:gd name="T41" fmla="*/ 28 h 68"/>
                <a:gd name="T42" fmla="*/ 4 w 70"/>
                <a:gd name="T43" fmla="*/ 22 h 68"/>
                <a:gd name="T44" fmla="*/ 6 w 70"/>
                <a:gd name="T45" fmla="*/ 16 h 68"/>
                <a:gd name="T46" fmla="*/ 10 w 70"/>
                <a:gd name="T47" fmla="*/ 10 h 68"/>
                <a:gd name="T48" fmla="*/ 16 w 70"/>
                <a:gd name="T49" fmla="*/ 6 h 68"/>
                <a:gd name="T50" fmla="*/ 22 w 70"/>
                <a:gd name="T51" fmla="*/ 2 h 68"/>
                <a:gd name="T52" fmla="*/ 28 w 70"/>
                <a:gd name="T53" fmla="*/ 0 h 68"/>
                <a:gd name="T54" fmla="*/ 36 w 70"/>
                <a:gd name="T55" fmla="*/ 0 h 68"/>
                <a:gd name="T56" fmla="*/ 36 w 70"/>
                <a:gd name="T57" fmla="*/ 0 h 68"/>
                <a:gd name="T58" fmla="*/ 42 w 70"/>
                <a:gd name="T59" fmla="*/ 0 h 68"/>
                <a:gd name="T60" fmla="*/ 48 w 70"/>
                <a:gd name="T61" fmla="*/ 2 h 68"/>
                <a:gd name="T62" fmla="*/ 54 w 70"/>
                <a:gd name="T63" fmla="*/ 6 h 68"/>
                <a:gd name="T64" fmla="*/ 60 w 70"/>
                <a:gd name="T65" fmla="*/ 10 h 68"/>
                <a:gd name="T66" fmla="*/ 64 w 70"/>
                <a:gd name="T67" fmla="*/ 16 h 68"/>
                <a:gd name="T68" fmla="*/ 68 w 70"/>
                <a:gd name="T69" fmla="*/ 22 h 68"/>
                <a:gd name="T70" fmla="*/ 70 w 70"/>
                <a:gd name="T71" fmla="*/ 28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70" y="42"/>
                  </a:lnTo>
                  <a:lnTo>
                    <a:pt x="68" y="48"/>
                  </a:lnTo>
                  <a:lnTo>
                    <a:pt x="64" y="54"/>
                  </a:lnTo>
                  <a:lnTo>
                    <a:pt x="60" y="58"/>
                  </a:lnTo>
                  <a:lnTo>
                    <a:pt x="54" y="64"/>
                  </a:lnTo>
                  <a:lnTo>
                    <a:pt x="48" y="66"/>
                  </a:lnTo>
                  <a:lnTo>
                    <a:pt x="42" y="68"/>
                  </a:lnTo>
                  <a:lnTo>
                    <a:pt x="36" y="68"/>
                  </a:lnTo>
                  <a:lnTo>
                    <a:pt x="36" y="68"/>
                  </a:lnTo>
                  <a:lnTo>
                    <a:pt x="28" y="68"/>
                  </a:lnTo>
                  <a:lnTo>
                    <a:pt x="22" y="66"/>
                  </a:lnTo>
                  <a:lnTo>
                    <a:pt x="16" y="64"/>
                  </a:lnTo>
                  <a:lnTo>
                    <a:pt x="10" y="58"/>
                  </a:lnTo>
                  <a:lnTo>
                    <a:pt x="6" y="54"/>
                  </a:lnTo>
                  <a:lnTo>
                    <a:pt x="4" y="48"/>
                  </a:lnTo>
                  <a:lnTo>
                    <a:pt x="2" y="42"/>
                  </a:lnTo>
                  <a:lnTo>
                    <a:pt x="0" y="34"/>
                  </a:lnTo>
                  <a:lnTo>
                    <a:pt x="0" y="34"/>
                  </a:lnTo>
                  <a:lnTo>
                    <a:pt x="2" y="28"/>
                  </a:lnTo>
                  <a:lnTo>
                    <a:pt x="4" y="22"/>
                  </a:lnTo>
                  <a:lnTo>
                    <a:pt x="6" y="16"/>
                  </a:lnTo>
                  <a:lnTo>
                    <a:pt x="10" y="10"/>
                  </a:lnTo>
                  <a:lnTo>
                    <a:pt x="16" y="6"/>
                  </a:lnTo>
                  <a:lnTo>
                    <a:pt x="22" y="2"/>
                  </a:lnTo>
                  <a:lnTo>
                    <a:pt x="28" y="0"/>
                  </a:lnTo>
                  <a:lnTo>
                    <a:pt x="36" y="0"/>
                  </a:lnTo>
                  <a:lnTo>
                    <a:pt x="36" y="0"/>
                  </a:lnTo>
                  <a:lnTo>
                    <a:pt x="42" y="0"/>
                  </a:lnTo>
                  <a:lnTo>
                    <a:pt x="48" y="2"/>
                  </a:lnTo>
                  <a:lnTo>
                    <a:pt x="54" y="6"/>
                  </a:lnTo>
                  <a:lnTo>
                    <a:pt x="60" y="10"/>
                  </a:lnTo>
                  <a:lnTo>
                    <a:pt x="64" y="16"/>
                  </a:lnTo>
                  <a:lnTo>
                    <a:pt x="68" y="22"/>
                  </a:lnTo>
                  <a:lnTo>
                    <a:pt x="70" y="28"/>
                  </a:lnTo>
                  <a:lnTo>
                    <a:pt x="70" y="34"/>
                  </a:lnTo>
                  <a:lnTo>
                    <a:pt x="70" y="34"/>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53"/>
            <p:cNvSpPr>
              <a:spLocks noChangeShapeType="1"/>
            </p:cNvSpPr>
            <p:nvPr/>
          </p:nvSpPr>
          <p:spPr bwMode="auto">
            <a:xfrm>
              <a:off x="3330575" y="4406900"/>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54"/>
            <p:cNvSpPr>
              <a:spLocks noChangeShapeType="1"/>
            </p:cNvSpPr>
            <p:nvPr/>
          </p:nvSpPr>
          <p:spPr bwMode="auto">
            <a:xfrm>
              <a:off x="3330575" y="5508625"/>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5"/>
            <p:cNvSpPr>
              <a:spLocks noChangeShapeType="1"/>
            </p:cNvSpPr>
            <p:nvPr/>
          </p:nvSpPr>
          <p:spPr bwMode="auto">
            <a:xfrm flipV="1">
              <a:off x="3397250" y="4410075"/>
              <a:ext cx="0" cy="109855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p:cNvSpPr>
              <a:spLocks/>
            </p:cNvSpPr>
            <p:nvPr/>
          </p:nvSpPr>
          <p:spPr bwMode="auto">
            <a:xfrm>
              <a:off x="3343275" y="4908550"/>
              <a:ext cx="107950" cy="107950"/>
            </a:xfrm>
            <a:custGeom>
              <a:avLst/>
              <a:gdLst>
                <a:gd name="T0" fmla="*/ 68 w 68"/>
                <a:gd name="T1" fmla="*/ 34 h 68"/>
                <a:gd name="T2" fmla="*/ 68 w 68"/>
                <a:gd name="T3" fmla="*/ 34 h 68"/>
                <a:gd name="T4" fmla="*/ 68 w 68"/>
                <a:gd name="T5" fmla="*/ 42 h 68"/>
                <a:gd name="T6" fmla="*/ 66 w 68"/>
                <a:gd name="T7" fmla="*/ 48 h 68"/>
                <a:gd name="T8" fmla="*/ 62 w 68"/>
                <a:gd name="T9" fmla="*/ 54 h 68"/>
                <a:gd name="T10" fmla="*/ 58 w 68"/>
                <a:gd name="T11" fmla="*/ 58 h 68"/>
                <a:gd name="T12" fmla="*/ 54 w 68"/>
                <a:gd name="T13" fmla="*/ 62 h 68"/>
                <a:gd name="T14" fmla="*/ 48 w 68"/>
                <a:gd name="T15" fmla="*/ 66 h 68"/>
                <a:gd name="T16" fmla="*/ 40 w 68"/>
                <a:gd name="T17" fmla="*/ 68 h 68"/>
                <a:gd name="T18" fmla="*/ 34 w 68"/>
                <a:gd name="T19" fmla="*/ 68 h 68"/>
                <a:gd name="T20" fmla="*/ 34 w 68"/>
                <a:gd name="T21" fmla="*/ 68 h 68"/>
                <a:gd name="T22" fmla="*/ 28 w 68"/>
                <a:gd name="T23" fmla="*/ 68 h 68"/>
                <a:gd name="T24" fmla="*/ 20 w 68"/>
                <a:gd name="T25" fmla="*/ 66 h 68"/>
                <a:gd name="T26" fmla="*/ 14 w 68"/>
                <a:gd name="T27" fmla="*/ 62 h 68"/>
                <a:gd name="T28" fmla="*/ 10 w 68"/>
                <a:gd name="T29" fmla="*/ 58 h 68"/>
                <a:gd name="T30" fmla="*/ 6 w 68"/>
                <a:gd name="T31" fmla="*/ 54 h 68"/>
                <a:gd name="T32" fmla="*/ 2 w 68"/>
                <a:gd name="T33" fmla="*/ 48 h 68"/>
                <a:gd name="T34" fmla="*/ 0 w 68"/>
                <a:gd name="T35" fmla="*/ 42 h 68"/>
                <a:gd name="T36" fmla="*/ 0 w 68"/>
                <a:gd name="T37" fmla="*/ 34 h 68"/>
                <a:gd name="T38" fmla="*/ 0 w 68"/>
                <a:gd name="T39" fmla="*/ 34 h 68"/>
                <a:gd name="T40" fmla="*/ 0 w 68"/>
                <a:gd name="T41" fmla="*/ 28 h 68"/>
                <a:gd name="T42" fmla="*/ 2 w 68"/>
                <a:gd name="T43" fmla="*/ 20 h 68"/>
                <a:gd name="T44" fmla="*/ 6 w 68"/>
                <a:gd name="T45" fmla="*/ 14 h 68"/>
                <a:gd name="T46" fmla="*/ 10 w 68"/>
                <a:gd name="T47" fmla="*/ 10 h 68"/>
                <a:gd name="T48" fmla="*/ 14 w 68"/>
                <a:gd name="T49" fmla="*/ 6 h 68"/>
                <a:gd name="T50" fmla="*/ 20 w 68"/>
                <a:gd name="T51" fmla="*/ 2 h 68"/>
                <a:gd name="T52" fmla="*/ 28 w 68"/>
                <a:gd name="T53" fmla="*/ 0 h 68"/>
                <a:gd name="T54" fmla="*/ 34 w 68"/>
                <a:gd name="T55" fmla="*/ 0 h 68"/>
                <a:gd name="T56" fmla="*/ 34 w 68"/>
                <a:gd name="T57" fmla="*/ 0 h 68"/>
                <a:gd name="T58" fmla="*/ 40 w 68"/>
                <a:gd name="T59" fmla="*/ 0 h 68"/>
                <a:gd name="T60" fmla="*/ 48 w 68"/>
                <a:gd name="T61" fmla="*/ 2 h 68"/>
                <a:gd name="T62" fmla="*/ 54 w 68"/>
                <a:gd name="T63" fmla="*/ 6 h 68"/>
                <a:gd name="T64" fmla="*/ 58 w 68"/>
                <a:gd name="T65" fmla="*/ 10 h 68"/>
                <a:gd name="T66" fmla="*/ 62 w 68"/>
                <a:gd name="T67" fmla="*/ 14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2"/>
                  </a:lnTo>
                  <a:lnTo>
                    <a:pt x="66" y="48"/>
                  </a:lnTo>
                  <a:lnTo>
                    <a:pt x="62" y="54"/>
                  </a:lnTo>
                  <a:lnTo>
                    <a:pt x="58" y="58"/>
                  </a:lnTo>
                  <a:lnTo>
                    <a:pt x="54" y="62"/>
                  </a:lnTo>
                  <a:lnTo>
                    <a:pt x="48" y="66"/>
                  </a:lnTo>
                  <a:lnTo>
                    <a:pt x="40" y="68"/>
                  </a:lnTo>
                  <a:lnTo>
                    <a:pt x="34" y="68"/>
                  </a:lnTo>
                  <a:lnTo>
                    <a:pt x="34" y="68"/>
                  </a:lnTo>
                  <a:lnTo>
                    <a:pt x="28" y="68"/>
                  </a:lnTo>
                  <a:lnTo>
                    <a:pt x="20" y="66"/>
                  </a:lnTo>
                  <a:lnTo>
                    <a:pt x="14" y="62"/>
                  </a:lnTo>
                  <a:lnTo>
                    <a:pt x="10" y="58"/>
                  </a:lnTo>
                  <a:lnTo>
                    <a:pt x="6" y="54"/>
                  </a:lnTo>
                  <a:lnTo>
                    <a:pt x="2" y="48"/>
                  </a:lnTo>
                  <a:lnTo>
                    <a:pt x="0" y="42"/>
                  </a:lnTo>
                  <a:lnTo>
                    <a:pt x="0" y="34"/>
                  </a:lnTo>
                  <a:lnTo>
                    <a:pt x="0" y="34"/>
                  </a:lnTo>
                  <a:lnTo>
                    <a:pt x="0" y="28"/>
                  </a:lnTo>
                  <a:lnTo>
                    <a:pt x="2" y="20"/>
                  </a:lnTo>
                  <a:lnTo>
                    <a:pt x="6" y="14"/>
                  </a:lnTo>
                  <a:lnTo>
                    <a:pt x="10" y="10"/>
                  </a:lnTo>
                  <a:lnTo>
                    <a:pt x="14" y="6"/>
                  </a:lnTo>
                  <a:lnTo>
                    <a:pt x="20" y="2"/>
                  </a:lnTo>
                  <a:lnTo>
                    <a:pt x="28" y="0"/>
                  </a:lnTo>
                  <a:lnTo>
                    <a:pt x="34" y="0"/>
                  </a:lnTo>
                  <a:lnTo>
                    <a:pt x="34" y="0"/>
                  </a:lnTo>
                  <a:lnTo>
                    <a:pt x="40" y="0"/>
                  </a:lnTo>
                  <a:lnTo>
                    <a:pt x="48" y="2"/>
                  </a:lnTo>
                  <a:lnTo>
                    <a:pt x="54" y="6"/>
                  </a:lnTo>
                  <a:lnTo>
                    <a:pt x="58" y="10"/>
                  </a:lnTo>
                  <a:lnTo>
                    <a:pt x="62" y="14"/>
                  </a:lnTo>
                  <a:lnTo>
                    <a:pt x="66" y="20"/>
                  </a:lnTo>
                  <a:lnTo>
                    <a:pt x="68" y="28"/>
                  </a:lnTo>
                  <a:lnTo>
                    <a:pt x="68" y="34"/>
                  </a:lnTo>
                  <a:lnTo>
                    <a:pt x="68"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57"/>
            <p:cNvSpPr>
              <a:spLocks noChangeShapeType="1"/>
            </p:cNvSpPr>
            <p:nvPr/>
          </p:nvSpPr>
          <p:spPr bwMode="auto">
            <a:xfrm>
              <a:off x="3524250" y="4397375"/>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8"/>
            <p:cNvSpPr>
              <a:spLocks noChangeShapeType="1"/>
            </p:cNvSpPr>
            <p:nvPr/>
          </p:nvSpPr>
          <p:spPr bwMode="auto">
            <a:xfrm>
              <a:off x="3524250" y="5467350"/>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9"/>
            <p:cNvSpPr>
              <a:spLocks noChangeShapeType="1"/>
            </p:cNvSpPr>
            <p:nvPr/>
          </p:nvSpPr>
          <p:spPr bwMode="auto">
            <a:xfrm flipV="1">
              <a:off x="3590925" y="4400550"/>
              <a:ext cx="0" cy="106680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60"/>
            <p:cNvSpPr>
              <a:spLocks/>
            </p:cNvSpPr>
            <p:nvPr/>
          </p:nvSpPr>
          <p:spPr bwMode="auto">
            <a:xfrm>
              <a:off x="3533775" y="4879975"/>
              <a:ext cx="111125" cy="107950"/>
            </a:xfrm>
            <a:custGeom>
              <a:avLst/>
              <a:gdLst>
                <a:gd name="T0" fmla="*/ 70 w 70"/>
                <a:gd name="T1" fmla="*/ 34 h 68"/>
                <a:gd name="T2" fmla="*/ 70 w 70"/>
                <a:gd name="T3" fmla="*/ 34 h 68"/>
                <a:gd name="T4" fmla="*/ 70 w 70"/>
                <a:gd name="T5" fmla="*/ 42 h 68"/>
                <a:gd name="T6" fmla="*/ 68 w 70"/>
                <a:gd name="T7" fmla="*/ 48 h 68"/>
                <a:gd name="T8" fmla="*/ 64 w 70"/>
                <a:gd name="T9" fmla="*/ 54 h 68"/>
                <a:gd name="T10" fmla="*/ 60 w 70"/>
                <a:gd name="T11" fmla="*/ 58 h 68"/>
                <a:gd name="T12" fmla="*/ 54 w 70"/>
                <a:gd name="T13" fmla="*/ 64 h 68"/>
                <a:gd name="T14" fmla="*/ 48 w 70"/>
                <a:gd name="T15" fmla="*/ 66 h 68"/>
                <a:gd name="T16" fmla="*/ 42 w 70"/>
                <a:gd name="T17" fmla="*/ 68 h 68"/>
                <a:gd name="T18" fmla="*/ 36 w 70"/>
                <a:gd name="T19" fmla="*/ 68 h 68"/>
                <a:gd name="T20" fmla="*/ 36 w 70"/>
                <a:gd name="T21" fmla="*/ 68 h 68"/>
                <a:gd name="T22" fmla="*/ 28 w 70"/>
                <a:gd name="T23" fmla="*/ 68 h 68"/>
                <a:gd name="T24" fmla="*/ 22 w 70"/>
                <a:gd name="T25" fmla="*/ 66 h 68"/>
                <a:gd name="T26" fmla="*/ 16 w 70"/>
                <a:gd name="T27" fmla="*/ 64 h 68"/>
                <a:gd name="T28" fmla="*/ 10 w 70"/>
                <a:gd name="T29" fmla="*/ 58 h 68"/>
                <a:gd name="T30" fmla="*/ 6 w 70"/>
                <a:gd name="T31" fmla="*/ 54 h 68"/>
                <a:gd name="T32" fmla="*/ 4 w 70"/>
                <a:gd name="T33" fmla="*/ 48 h 68"/>
                <a:gd name="T34" fmla="*/ 2 w 70"/>
                <a:gd name="T35" fmla="*/ 42 h 68"/>
                <a:gd name="T36" fmla="*/ 0 w 70"/>
                <a:gd name="T37" fmla="*/ 34 h 68"/>
                <a:gd name="T38" fmla="*/ 0 w 70"/>
                <a:gd name="T39" fmla="*/ 34 h 68"/>
                <a:gd name="T40" fmla="*/ 2 w 70"/>
                <a:gd name="T41" fmla="*/ 28 h 68"/>
                <a:gd name="T42" fmla="*/ 4 w 70"/>
                <a:gd name="T43" fmla="*/ 22 h 68"/>
                <a:gd name="T44" fmla="*/ 6 w 70"/>
                <a:gd name="T45" fmla="*/ 16 h 68"/>
                <a:gd name="T46" fmla="*/ 10 w 70"/>
                <a:gd name="T47" fmla="*/ 10 h 68"/>
                <a:gd name="T48" fmla="*/ 16 w 70"/>
                <a:gd name="T49" fmla="*/ 6 h 68"/>
                <a:gd name="T50" fmla="*/ 22 w 70"/>
                <a:gd name="T51" fmla="*/ 2 h 68"/>
                <a:gd name="T52" fmla="*/ 28 w 70"/>
                <a:gd name="T53" fmla="*/ 0 h 68"/>
                <a:gd name="T54" fmla="*/ 36 w 70"/>
                <a:gd name="T55" fmla="*/ 0 h 68"/>
                <a:gd name="T56" fmla="*/ 36 w 70"/>
                <a:gd name="T57" fmla="*/ 0 h 68"/>
                <a:gd name="T58" fmla="*/ 42 w 70"/>
                <a:gd name="T59" fmla="*/ 0 h 68"/>
                <a:gd name="T60" fmla="*/ 48 w 70"/>
                <a:gd name="T61" fmla="*/ 2 h 68"/>
                <a:gd name="T62" fmla="*/ 54 w 70"/>
                <a:gd name="T63" fmla="*/ 6 h 68"/>
                <a:gd name="T64" fmla="*/ 60 w 70"/>
                <a:gd name="T65" fmla="*/ 10 h 68"/>
                <a:gd name="T66" fmla="*/ 64 w 70"/>
                <a:gd name="T67" fmla="*/ 16 h 68"/>
                <a:gd name="T68" fmla="*/ 68 w 70"/>
                <a:gd name="T69" fmla="*/ 22 h 68"/>
                <a:gd name="T70" fmla="*/ 70 w 70"/>
                <a:gd name="T71" fmla="*/ 28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70" y="42"/>
                  </a:lnTo>
                  <a:lnTo>
                    <a:pt x="68" y="48"/>
                  </a:lnTo>
                  <a:lnTo>
                    <a:pt x="64" y="54"/>
                  </a:lnTo>
                  <a:lnTo>
                    <a:pt x="60" y="58"/>
                  </a:lnTo>
                  <a:lnTo>
                    <a:pt x="54" y="64"/>
                  </a:lnTo>
                  <a:lnTo>
                    <a:pt x="48" y="66"/>
                  </a:lnTo>
                  <a:lnTo>
                    <a:pt x="42" y="68"/>
                  </a:lnTo>
                  <a:lnTo>
                    <a:pt x="36" y="68"/>
                  </a:lnTo>
                  <a:lnTo>
                    <a:pt x="36" y="68"/>
                  </a:lnTo>
                  <a:lnTo>
                    <a:pt x="28" y="68"/>
                  </a:lnTo>
                  <a:lnTo>
                    <a:pt x="22" y="66"/>
                  </a:lnTo>
                  <a:lnTo>
                    <a:pt x="16" y="64"/>
                  </a:lnTo>
                  <a:lnTo>
                    <a:pt x="10" y="58"/>
                  </a:lnTo>
                  <a:lnTo>
                    <a:pt x="6" y="54"/>
                  </a:lnTo>
                  <a:lnTo>
                    <a:pt x="4" y="48"/>
                  </a:lnTo>
                  <a:lnTo>
                    <a:pt x="2" y="42"/>
                  </a:lnTo>
                  <a:lnTo>
                    <a:pt x="0" y="34"/>
                  </a:lnTo>
                  <a:lnTo>
                    <a:pt x="0" y="34"/>
                  </a:lnTo>
                  <a:lnTo>
                    <a:pt x="2" y="28"/>
                  </a:lnTo>
                  <a:lnTo>
                    <a:pt x="4" y="22"/>
                  </a:lnTo>
                  <a:lnTo>
                    <a:pt x="6" y="16"/>
                  </a:lnTo>
                  <a:lnTo>
                    <a:pt x="10" y="10"/>
                  </a:lnTo>
                  <a:lnTo>
                    <a:pt x="16" y="6"/>
                  </a:lnTo>
                  <a:lnTo>
                    <a:pt x="22" y="2"/>
                  </a:lnTo>
                  <a:lnTo>
                    <a:pt x="28" y="0"/>
                  </a:lnTo>
                  <a:lnTo>
                    <a:pt x="36" y="0"/>
                  </a:lnTo>
                  <a:lnTo>
                    <a:pt x="36" y="0"/>
                  </a:lnTo>
                  <a:lnTo>
                    <a:pt x="42" y="0"/>
                  </a:lnTo>
                  <a:lnTo>
                    <a:pt x="48" y="2"/>
                  </a:lnTo>
                  <a:lnTo>
                    <a:pt x="54" y="6"/>
                  </a:lnTo>
                  <a:lnTo>
                    <a:pt x="60" y="10"/>
                  </a:lnTo>
                  <a:lnTo>
                    <a:pt x="64" y="16"/>
                  </a:lnTo>
                  <a:lnTo>
                    <a:pt x="68" y="22"/>
                  </a:lnTo>
                  <a:lnTo>
                    <a:pt x="70" y="28"/>
                  </a:lnTo>
                  <a:lnTo>
                    <a:pt x="70" y="34"/>
                  </a:lnTo>
                  <a:lnTo>
                    <a:pt x="70" y="34"/>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Line 61"/>
            <p:cNvSpPr>
              <a:spLocks noChangeShapeType="1"/>
            </p:cNvSpPr>
            <p:nvPr/>
          </p:nvSpPr>
          <p:spPr bwMode="auto">
            <a:xfrm>
              <a:off x="4578350" y="4387850"/>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62"/>
            <p:cNvSpPr>
              <a:spLocks noChangeShapeType="1"/>
            </p:cNvSpPr>
            <p:nvPr/>
          </p:nvSpPr>
          <p:spPr bwMode="auto">
            <a:xfrm>
              <a:off x="4578350" y="5511800"/>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63"/>
            <p:cNvSpPr>
              <a:spLocks noChangeShapeType="1"/>
            </p:cNvSpPr>
            <p:nvPr/>
          </p:nvSpPr>
          <p:spPr bwMode="auto">
            <a:xfrm flipV="1">
              <a:off x="4645025" y="4391025"/>
              <a:ext cx="0" cy="1120775"/>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64"/>
            <p:cNvSpPr>
              <a:spLocks/>
            </p:cNvSpPr>
            <p:nvPr/>
          </p:nvSpPr>
          <p:spPr bwMode="auto">
            <a:xfrm>
              <a:off x="4591050" y="4889500"/>
              <a:ext cx="107950" cy="107950"/>
            </a:xfrm>
            <a:custGeom>
              <a:avLst/>
              <a:gdLst>
                <a:gd name="T0" fmla="*/ 68 w 68"/>
                <a:gd name="T1" fmla="*/ 34 h 68"/>
                <a:gd name="T2" fmla="*/ 68 w 68"/>
                <a:gd name="T3" fmla="*/ 34 h 68"/>
                <a:gd name="T4" fmla="*/ 68 w 68"/>
                <a:gd name="T5" fmla="*/ 42 h 68"/>
                <a:gd name="T6" fmla="*/ 66 w 68"/>
                <a:gd name="T7" fmla="*/ 48 h 68"/>
                <a:gd name="T8" fmla="*/ 62 w 68"/>
                <a:gd name="T9" fmla="*/ 54 h 68"/>
                <a:gd name="T10" fmla="*/ 58 w 68"/>
                <a:gd name="T11" fmla="*/ 58 h 68"/>
                <a:gd name="T12" fmla="*/ 54 w 68"/>
                <a:gd name="T13" fmla="*/ 62 h 68"/>
                <a:gd name="T14" fmla="*/ 48 w 68"/>
                <a:gd name="T15" fmla="*/ 66 h 68"/>
                <a:gd name="T16" fmla="*/ 40 w 68"/>
                <a:gd name="T17" fmla="*/ 68 h 68"/>
                <a:gd name="T18" fmla="*/ 34 w 68"/>
                <a:gd name="T19" fmla="*/ 68 h 68"/>
                <a:gd name="T20" fmla="*/ 34 w 68"/>
                <a:gd name="T21" fmla="*/ 68 h 68"/>
                <a:gd name="T22" fmla="*/ 28 w 68"/>
                <a:gd name="T23" fmla="*/ 68 h 68"/>
                <a:gd name="T24" fmla="*/ 20 w 68"/>
                <a:gd name="T25" fmla="*/ 66 h 68"/>
                <a:gd name="T26" fmla="*/ 14 w 68"/>
                <a:gd name="T27" fmla="*/ 62 h 68"/>
                <a:gd name="T28" fmla="*/ 10 w 68"/>
                <a:gd name="T29" fmla="*/ 58 h 68"/>
                <a:gd name="T30" fmla="*/ 6 w 68"/>
                <a:gd name="T31" fmla="*/ 54 h 68"/>
                <a:gd name="T32" fmla="*/ 2 w 68"/>
                <a:gd name="T33" fmla="*/ 48 h 68"/>
                <a:gd name="T34" fmla="*/ 0 w 68"/>
                <a:gd name="T35" fmla="*/ 42 h 68"/>
                <a:gd name="T36" fmla="*/ 0 w 68"/>
                <a:gd name="T37" fmla="*/ 34 h 68"/>
                <a:gd name="T38" fmla="*/ 0 w 68"/>
                <a:gd name="T39" fmla="*/ 34 h 68"/>
                <a:gd name="T40" fmla="*/ 0 w 68"/>
                <a:gd name="T41" fmla="*/ 28 h 68"/>
                <a:gd name="T42" fmla="*/ 2 w 68"/>
                <a:gd name="T43" fmla="*/ 20 h 68"/>
                <a:gd name="T44" fmla="*/ 6 w 68"/>
                <a:gd name="T45" fmla="*/ 14 h 68"/>
                <a:gd name="T46" fmla="*/ 10 w 68"/>
                <a:gd name="T47" fmla="*/ 10 h 68"/>
                <a:gd name="T48" fmla="*/ 14 w 68"/>
                <a:gd name="T49" fmla="*/ 6 h 68"/>
                <a:gd name="T50" fmla="*/ 20 w 68"/>
                <a:gd name="T51" fmla="*/ 2 h 68"/>
                <a:gd name="T52" fmla="*/ 28 w 68"/>
                <a:gd name="T53" fmla="*/ 0 h 68"/>
                <a:gd name="T54" fmla="*/ 34 w 68"/>
                <a:gd name="T55" fmla="*/ 0 h 68"/>
                <a:gd name="T56" fmla="*/ 34 w 68"/>
                <a:gd name="T57" fmla="*/ 0 h 68"/>
                <a:gd name="T58" fmla="*/ 40 w 68"/>
                <a:gd name="T59" fmla="*/ 0 h 68"/>
                <a:gd name="T60" fmla="*/ 48 w 68"/>
                <a:gd name="T61" fmla="*/ 2 h 68"/>
                <a:gd name="T62" fmla="*/ 54 w 68"/>
                <a:gd name="T63" fmla="*/ 6 h 68"/>
                <a:gd name="T64" fmla="*/ 58 w 68"/>
                <a:gd name="T65" fmla="*/ 10 h 68"/>
                <a:gd name="T66" fmla="*/ 62 w 68"/>
                <a:gd name="T67" fmla="*/ 14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2"/>
                  </a:lnTo>
                  <a:lnTo>
                    <a:pt x="66" y="48"/>
                  </a:lnTo>
                  <a:lnTo>
                    <a:pt x="62" y="54"/>
                  </a:lnTo>
                  <a:lnTo>
                    <a:pt x="58" y="58"/>
                  </a:lnTo>
                  <a:lnTo>
                    <a:pt x="54" y="62"/>
                  </a:lnTo>
                  <a:lnTo>
                    <a:pt x="48" y="66"/>
                  </a:lnTo>
                  <a:lnTo>
                    <a:pt x="40" y="68"/>
                  </a:lnTo>
                  <a:lnTo>
                    <a:pt x="34" y="68"/>
                  </a:lnTo>
                  <a:lnTo>
                    <a:pt x="34" y="68"/>
                  </a:lnTo>
                  <a:lnTo>
                    <a:pt x="28" y="68"/>
                  </a:lnTo>
                  <a:lnTo>
                    <a:pt x="20" y="66"/>
                  </a:lnTo>
                  <a:lnTo>
                    <a:pt x="14" y="62"/>
                  </a:lnTo>
                  <a:lnTo>
                    <a:pt x="10" y="58"/>
                  </a:lnTo>
                  <a:lnTo>
                    <a:pt x="6" y="54"/>
                  </a:lnTo>
                  <a:lnTo>
                    <a:pt x="2" y="48"/>
                  </a:lnTo>
                  <a:lnTo>
                    <a:pt x="0" y="42"/>
                  </a:lnTo>
                  <a:lnTo>
                    <a:pt x="0" y="34"/>
                  </a:lnTo>
                  <a:lnTo>
                    <a:pt x="0" y="34"/>
                  </a:lnTo>
                  <a:lnTo>
                    <a:pt x="0" y="28"/>
                  </a:lnTo>
                  <a:lnTo>
                    <a:pt x="2" y="20"/>
                  </a:lnTo>
                  <a:lnTo>
                    <a:pt x="6" y="14"/>
                  </a:lnTo>
                  <a:lnTo>
                    <a:pt x="10" y="10"/>
                  </a:lnTo>
                  <a:lnTo>
                    <a:pt x="14" y="6"/>
                  </a:lnTo>
                  <a:lnTo>
                    <a:pt x="20" y="2"/>
                  </a:lnTo>
                  <a:lnTo>
                    <a:pt x="28" y="0"/>
                  </a:lnTo>
                  <a:lnTo>
                    <a:pt x="34" y="0"/>
                  </a:lnTo>
                  <a:lnTo>
                    <a:pt x="34" y="0"/>
                  </a:lnTo>
                  <a:lnTo>
                    <a:pt x="40" y="0"/>
                  </a:lnTo>
                  <a:lnTo>
                    <a:pt x="48" y="2"/>
                  </a:lnTo>
                  <a:lnTo>
                    <a:pt x="54" y="6"/>
                  </a:lnTo>
                  <a:lnTo>
                    <a:pt x="58" y="10"/>
                  </a:lnTo>
                  <a:lnTo>
                    <a:pt x="62" y="14"/>
                  </a:lnTo>
                  <a:lnTo>
                    <a:pt x="66" y="20"/>
                  </a:lnTo>
                  <a:lnTo>
                    <a:pt x="68" y="28"/>
                  </a:lnTo>
                  <a:lnTo>
                    <a:pt x="68" y="34"/>
                  </a:lnTo>
                  <a:lnTo>
                    <a:pt x="68"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65"/>
            <p:cNvSpPr>
              <a:spLocks noChangeShapeType="1"/>
            </p:cNvSpPr>
            <p:nvPr/>
          </p:nvSpPr>
          <p:spPr bwMode="auto">
            <a:xfrm>
              <a:off x="4772025" y="4378325"/>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66"/>
            <p:cNvSpPr>
              <a:spLocks noChangeShapeType="1"/>
            </p:cNvSpPr>
            <p:nvPr/>
          </p:nvSpPr>
          <p:spPr bwMode="auto">
            <a:xfrm>
              <a:off x="4772025" y="5448300"/>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7"/>
            <p:cNvSpPr>
              <a:spLocks noChangeShapeType="1"/>
            </p:cNvSpPr>
            <p:nvPr/>
          </p:nvSpPr>
          <p:spPr bwMode="auto">
            <a:xfrm flipV="1">
              <a:off x="4838700" y="4381500"/>
              <a:ext cx="0" cy="106680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8"/>
            <p:cNvSpPr>
              <a:spLocks/>
            </p:cNvSpPr>
            <p:nvPr/>
          </p:nvSpPr>
          <p:spPr bwMode="auto">
            <a:xfrm>
              <a:off x="4781550" y="4860925"/>
              <a:ext cx="111125" cy="107950"/>
            </a:xfrm>
            <a:custGeom>
              <a:avLst/>
              <a:gdLst>
                <a:gd name="T0" fmla="*/ 70 w 70"/>
                <a:gd name="T1" fmla="*/ 34 h 68"/>
                <a:gd name="T2" fmla="*/ 70 w 70"/>
                <a:gd name="T3" fmla="*/ 34 h 68"/>
                <a:gd name="T4" fmla="*/ 70 w 70"/>
                <a:gd name="T5" fmla="*/ 42 h 68"/>
                <a:gd name="T6" fmla="*/ 68 w 70"/>
                <a:gd name="T7" fmla="*/ 48 h 68"/>
                <a:gd name="T8" fmla="*/ 64 w 70"/>
                <a:gd name="T9" fmla="*/ 54 h 68"/>
                <a:gd name="T10" fmla="*/ 60 w 70"/>
                <a:gd name="T11" fmla="*/ 58 h 68"/>
                <a:gd name="T12" fmla="*/ 54 w 70"/>
                <a:gd name="T13" fmla="*/ 64 h 68"/>
                <a:gd name="T14" fmla="*/ 48 w 70"/>
                <a:gd name="T15" fmla="*/ 66 h 68"/>
                <a:gd name="T16" fmla="*/ 42 w 70"/>
                <a:gd name="T17" fmla="*/ 68 h 68"/>
                <a:gd name="T18" fmla="*/ 36 w 70"/>
                <a:gd name="T19" fmla="*/ 68 h 68"/>
                <a:gd name="T20" fmla="*/ 36 w 70"/>
                <a:gd name="T21" fmla="*/ 68 h 68"/>
                <a:gd name="T22" fmla="*/ 28 w 70"/>
                <a:gd name="T23" fmla="*/ 68 h 68"/>
                <a:gd name="T24" fmla="*/ 22 w 70"/>
                <a:gd name="T25" fmla="*/ 66 h 68"/>
                <a:gd name="T26" fmla="*/ 16 w 70"/>
                <a:gd name="T27" fmla="*/ 64 h 68"/>
                <a:gd name="T28" fmla="*/ 10 w 70"/>
                <a:gd name="T29" fmla="*/ 58 h 68"/>
                <a:gd name="T30" fmla="*/ 6 w 70"/>
                <a:gd name="T31" fmla="*/ 54 h 68"/>
                <a:gd name="T32" fmla="*/ 4 w 70"/>
                <a:gd name="T33" fmla="*/ 48 h 68"/>
                <a:gd name="T34" fmla="*/ 2 w 70"/>
                <a:gd name="T35" fmla="*/ 42 h 68"/>
                <a:gd name="T36" fmla="*/ 0 w 70"/>
                <a:gd name="T37" fmla="*/ 34 h 68"/>
                <a:gd name="T38" fmla="*/ 0 w 70"/>
                <a:gd name="T39" fmla="*/ 34 h 68"/>
                <a:gd name="T40" fmla="*/ 2 w 70"/>
                <a:gd name="T41" fmla="*/ 28 h 68"/>
                <a:gd name="T42" fmla="*/ 4 w 70"/>
                <a:gd name="T43" fmla="*/ 22 h 68"/>
                <a:gd name="T44" fmla="*/ 6 w 70"/>
                <a:gd name="T45" fmla="*/ 16 h 68"/>
                <a:gd name="T46" fmla="*/ 10 w 70"/>
                <a:gd name="T47" fmla="*/ 10 h 68"/>
                <a:gd name="T48" fmla="*/ 16 w 70"/>
                <a:gd name="T49" fmla="*/ 6 h 68"/>
                <a:gd name="T50" fmla="*/ 22 w 70"/>
                <a:gd name="T51" fmla="*/ 2 h 68"/>
                <a:gd name="T52" fmla="*/ 28 w 70"/>
                <a:gd name="T53" fmla="*/ 0 h 68"/>
                <a:gd name="T54" fmla="*/ 36 w 70"/>
                <a:gd name="T55" fmla="*/ 0 h 68"/>
                <a:gd name="T56" fmla="*/ 36 w 70"/>
                <a:gd name="T57" fmla="*/ 0 h 68"/>
                <a:gd name="T58" fmla="*/ 42 w 70"/>
                <a:gd name="T59" fmla="*/ 0 h 68"/>
                <a:gd name="T60" fmla="*/ 48 w 70"/>
                <a:gd name="T61" fmla="*/ 2 h 68"/>
                <a:gd name="T62" fmla="*/ 54 w 70"/>
                <a:gd name="T63" fmla="*/ 6 h 68"/>
                <a:gd name="T64" fmla="*/ 60 w 70"/>
                <a:gd name="T65" fmla="*/ 10 h 68"/>
                <a:gd name="T66" fmla="*/ 64 w 70"/>
                <a:gd name="T67" fmla="*/ 16 h 68"/>
                <a:gd name="T68" fmla="*/ 68 w 70"/>
                <a:gd name="T69" fmla="*/ 22 h 68"/>
                <a:gd name="T70" fmla="*/ 70 w 70"/>
                <a:gd name="T71" fmla="*/ 28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70" y="42"/>
                  </a:lnTo>
                  <a:lnTo>
                    <a:pt x="68" y="48"/>
                  </a:lnTo>
                  <a:lnTo>
                    <a:pt x="64" y="54"/>
                  </a:lnTo>
                  <a:lnTo>
                    <a:pt x="60" y="58"/>
                  </a:lnTo>
                  <a:lnTo>
                    <a:pt x="54" y="64"/>
                  </a:lnTo>
                  <a:lnTo>
                    <a:pt x="48" y="66"/>
                  </a:lnTo>
                  <a:lnTo>
                    <a:pt x="42" y="68"/>
                  </a:lnTo>
                  <a:lnTo>
                    <a:pt x="36" y="68"/>
                  </a:lnTo>
                  <a:lnTo>
                    <a:pt x="36" y="68"/>
                  </a:lnTo>
                  <a:lnTo>
                    <a:pt x="28" y="68"/>
                  </a:lnTo>
                  <a:lnTo>
                    <a:pt x="22" y="66"/>
                  </a:lnTo>
                  <a:lnTo>
                    <a:pt x="16" y="64"/>
                  </a:lnTo>
                  <a:lnTo>
                    <a:pt x="10" y="58"/>
                  </a:lnTo>
                  <a:lnTo>
                    <a:pt x="6" y="54"/>
                  </a:lnTo>
                  <a:lnTo>
                    <a:pt x="4" y="48"/>
                  </a:lnTo>
                  <a:lnTo>
                    <a:pt x="2" y="42"/>
                  </a:lnTo>
                  <a:lnTo>
                    <a:pt x="0" y="34"/>
                  </a:lnTo>
                  <a:lnTo>
                    <a:pt x="0" y="34"/>
                  </a:lnTo>
                  <a:lnTo>
                    <a:pt x="2" y="28"/>
                  </a:lnTo>
                  <a:lnTo>
                    <a:pt x="4" y="22"/>
                  </a:lnTo>
                  <a:lnTo>
                    <a:pt x="6" y="16"/>
                  </a:lnTo>
                  <a:lnTo>
                    <a:pt x="10" y="10"/>
                  </a:lnTo>
                  <a:lnTo>
                    <a:pt x="16" y="6"/>
                  </a:lnTo>
                  <a:lnTo>
                    <a:pt x="22" y="2"/>
                  </a:lnTo>
                  <a:lnTo>
                    <a:pt x="28" y="0"/>
                  </a:lnTo>
                  <a:lnTo>
                    <a:pt x="36" y="0"/>
                  </a:lnTo>
                  <a:lnTo>
                    <a:pt x="36" y="0"/>
                  </a:lnTo>
                  <a:lnTo>
                    <a:pt x="42" y="0"/>
                  </a:lnTo>
                  <a:lnTo>
                    <a:pt x="48" y="2"/>
                  </a:lnTo>
                  <a:lnTo>
                    <a:pt x="54" y="6"/>
                  </a:lnTo>
                  <a:lnTo>
                    <a:pt x="60" y="10"/>
                  </a:lnTo>
                  <a:lnTo>
                    <a:pt x="64" y="16"/>
                  </a:lnTo>
                  <a:lnTo>
                    <a:pt x="68" y="22"/>
                  </a:lnTo>
                  <a:lnTo>
                    <a:pt x="70" y="28"/>
                  </a:lnTo>
                  <a:lnTo>
                    <a:pt x="70" y="34"/>
                  </a:lnTo>
                  <a:lnTo>
                    <a:pt x="70" y="34"/>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Line 69"/>
            <p:cNvSpPr>
              <a:spLocks noChangeShapeType="1"/>
            </p:cNvSpPr>
            <p:nvPr/>
          </p:nvSpPr>
          <p:spPr bwMode="auto">
            <a:xfrm>
              <a:off x="5838825" y="4378325"/>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70"/>
            <p:cNvSpPr>
              <a:spLocks noChangeShapeType="1"/>
            </p:cNvSpPr>
            <p:nvPr/>
          </p:nvSpPr>
          <p:spPr bwMode="auto">
            <a:xfrm>
              <a:off x="5838825" y="5518150"/>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71"/>
            <p:cNvSpPr>
              <a:spLocks noChangeShapeType="1"/>
            </p:cNvSpPr>
            <p:nvPr/>
          </p:nvSpPr>
          <p:spPr bwMode="auto">
            <a:xfrm flipV="1">
              <a:off x="5905500" y="4381500"/>
              <a:ext cx="0" cy="113665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72"/>
            <p:cNvSpPr>
              <a:spLocks/>
            </p:cNvSpPr>
            <p:nvPr/>
          </p:nvSpPr>
          <p:spPr bwMode="auto">
            <a:xfrm>
              <a:off x="5851525" y="4895850"/>
              <a:ext cx="107950" cy="107950"/>
            </a:xfrm>
            <a:custGeom>
              <a:avLst/>
              <a:gdLst>
                <a:gd name="T0" fmla="*/ 68 w 68"/>
                <a:gd name="T1" fmla="*/ 34 h 68"/>
                <a:gd name="T2" fmla="*/ 68 w 68"/>
                <a:gd name="T3" fmla="*/ 34 h 68"/>
                <a:gd name="T4" fmla="*/ 68 w 68"/>
                <a:gd name="T5" fmla="*/ 42 h 68"/>
                <a:gd name="T6" fmla="*/ 66 w 68"/>
                <a:gd name="T7" fmla="*/ 48 h 68"/>
                <a:gd name="T8" fmla="*/ 62 w 68"/>
                <a:gd name="T9" fmla="*/ 54 h 68"/>
                <a:gd name="T10" fmla="*/ 58 w 68"/>
                <a:gd name="T11" fmla="*/ 58 h 68"/>
                <a:gd name="T12" fmla="*/ 54 w 68"/>
                <a:gd name="T13" fmla="*/ 62 h 68"/>
                <a:gd name="T14" fmla="*/ 48 w 68"/>
                <a:gd name="T15" fmla="*/ 66 h 68"/>
                <a:gd name="T16" fmla="*/ 40 w 68"/>
                <a:gd name="T17" fmla="*/ 68 h 68"/>
                <a:gd name="T18" fmla="*/ 34 w 68"/>
                <a:gd name="T19" fmla="*/ 68 h 68"/>
                <a:gd name="T20" fmla="*/ 34 w 68"/>
                <a:gd name="T21" fmla="*/ 68 h 68"/>
                <a:gd name="T22" fmla="*/ 28 w 68"/>
                <a:gd name="T23" fmla="*/ 68 h 68"/>
                <a:gd name="T24" fmla="*/ 20 w 68"/>
                <a:gd name="T25" fmla="*/ 66 h 68"/>
                <a:gd name="T26" fmla="*/ 14 w 68"/>
                <a:gd name="T27" fmla="*/ 62 h 68"/>
                <a:gd name="T28" fmla="*/ 10 w 68"/>
                <a:gd name="T29" fmla="*/ 58 h 68"/>
                <a:gd name="T30" fmla="*/ 6 w 68"/>
                <a:gd name="T31" fmla="*/ 54 h 68"/>
                <a:gd name="T32" fmla="*/ 2 w 68"/>
                <a:gd name="T33" fmla="*/ 48 h 68"/>
                <a:gd name="T34" fmla="*/ 0 w 68"/>
                <a:gd name="T35" fmla="*/ 42 h 68"/>
                <a:gd name="T36" fmla="*/ 0 w 68"/>
                <a:gd name="T37" fmla="*/ 34 h 68"/>
                <a:gd name="T38" fmla="*/ 0 w 68"/>
                <a:gd name="T39" fmla="*/ 34 h 68"/>
                <a:gd name="T40" fmla="*/ 0 w 68"/>
                <a:gd name="T41" fmla="*/ 28 h 68"/>
                <a:gd name="T42" fmla="*/ 2 w 68"/>
                <a:gd name="T43" fmla="*/ 20 h 68"/>
                <a:gd name="T44" fmla="*/ 6 w 68"/>
                <a:gd name="T45" fmla="*/ 14 h 68"/>
                <a:gd name="T46" fmla="*/ 10 w 68"/>
                <a:gd name="T47" fmla="*/ 10 h 68"/>
                <a:gd name="T48" fmla="*/ 14 w 68"/>
                <a:gd name="T49" fmla="*/ 6 h 68"/>
                <a:gd name="T50" fmla="*/ 20 w 68"/>
                <a:gd name="T51" fmla="*/ 2 h 68"/>
                <a:gd name="T52" fmla="*/ 28 w 68"/>
                <a:gd name="T53" fmla="*/ 0 h 68"/>
                <a:gd name="T54" fmla="*/ 34 w 68"/>
                <a:gd name="T55" fmla="*/ 0 h 68"/>
                <a:gd name="T56" fmla="*/ 34 w 68"/>
                <a:gd name="T57" fmla="*/ 0 h 68"/>
                <a:gd name="T58" fmla="*/ 40 w 68"/>
                <a:gd name="T59" fmla="*/ 0 h 68"/>
                <a:gd name="T60" fmla="*/ 48 w 68"/>
                <a:gd name="T61" fmla="*/ 2 h 68"/>
                <a:gd name="T62" fmla="*/ 54 w 68"/>
                <a:gd name="T63" fmla="*/ 6 h 68"/>
                <a:gd name="T64" fmla="*/ 58 w 68"/>
                <a:gd name="T65" fmla="*/ 10 h 68"/>
                <a:gd name="T66" fmla="*/ 62 w 68"/>
                <a:gd name="T67" fmla="*/ 14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2"/>
                  </a:lnTo>
                  <a:lnTo>
                    <a:pt x="66" y="48"/>
                  </a:lnTo>
                  <a:lnTo>
                    <a:pt x="62" y="54"/>
                  </a:lnTo>
                  <a:lnTo>
                    <a:pt x="58" y="58"/>
                  </a:lnTo>
                  <a:lnTo>
                    <a:pt x="54" y="62"/>
                  </a:lnTo>
                  <a:lnTo>
                    <a:pt x="48" y="66"/>
                  </a:lnTo>
                  <a:lnTo>
                    <a:pt x="40" y="68"/>
                  </a:lnTo>
                  <a:lnTo>
                    <a:pt x="34" y="68"/>
                  </a:lnTo>
                  <a:lnTo>
                    <a:pt x="34" y="68"/>
                  </a:lnTo>
                  <a:lnTo>
                    <a:pt x="28" y="68"/>
                  </a:lnTo>
                  <a:lnTo>
                    <a:pt x="20" y="66"/>
                  </a:lnTo>
                  <a:lnTo>
                    <a:pt x="14" y="62"/>
                  </a:lnTo>
                  <a:lnTo>
                    <a:pt x="10" y="58"/>
                  </a:lnTo>
                  <a:lnTo>
                    <a:pt x="6" y="54"/>
                  </a:lnTo>
                  <a:lnTo>
                    <a:pt x="2" y="48"/>
                  </a:lnTo>
                  <a:lnTo>
                    <a:pt x="0" y="42"/>
                  </a:lnTo>
                  <a:lnTo>
                    <a:pt x="0" y="34"/>
                  </a:lnTo>
                  <a:lnTo>
                    <a:pt x="0" y="34"/>
                  </a:lnTo>
                  <a:lnTo>
                    <a:pt x="0" y="28"/>
                  </a:lnTo>
                  <a:lnTo>
                    <a:pt x="2" y="20"/>
                  </a:lnTo>
                  <a:lnTo>
                    <a:pt x="6" y="14"/>
                  </a:lnTo>
                  <a:lnTo>
                    <a:pt x="10" y="10"/>
                  </a:lnTo>
                  <a:lnTo>
                    <a:pt x="14" y="6"/>
                  </a:lnTo>
                  <a:lnTo>
                    <a:pt x="20" y="2"/>
                  </a:lnTo>
                  <a:lnTo>
                    <a:pt x="28" y="0"/>
                  </a:lnTo>
                  <a:lnTo>
                    <a:pt x="34" y="0"/>
                  </a:lnTo>
                  <a:lnTo>
                    <a:pt x="34" y="0"/>
                  </a:lnTo>
                  <a:lnTo>
                    <a:pt x="40" y="0"/>
                  </a:lnTo>
                  <a:lnTo>
                    <a:pt x="48" y="2"/>
                  </a:lnTo>
                  <a:lnTo>
                    <a:pt x="54" y="6"/>
                  </a:lnTo>
                  <a:lnTo>
                    <a:pt x="58" y="10"/>
                  </a:lnTo>
                  <a:lnTo>
                    <a:pt x="62" y="14"/>
                  </a:lnTo>
                  <a:lnTo>
                    <a:pt x="66" y="20"/>
                  </a:lnTo>
                  <a:lnTo>
                    <a:pt x="68" y="28"/>
                  </a:lnTo>
                  <a:lnTo>
                    <a:pt x="68" y="34"/>
                  </a:lnTo>
                  <a:lnTo>
                    <a:pt x="68"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Line 73"/>
            <p:cNvSpPr>
              <a:spLocks noChangeShapeType="1"/>
            </p:cNvSpPr>
            <p:nvPr/>
          </p:nvSpPr>
          <p:spPr bwMode="auto">
            <a:xfrm>
              <a:off x="6032500" y="4368800"/>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74"/>
            <p:cNvSpPr>
              <a:spLocks noChangeShapeType="1"/>
            </p:cNvSpPr>
            <p:nvPr/>
          </p:nvSpPr>
          <p:spPr bwMode="auto">
            <a:xfrm>
              <a:off x="6032500" y="5454650"/>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75"/>
            <p:cNvSpPr>
              <a:spLocks noChangeShapeType="1"/>
            </p:cNvSpPr>
            <p:nvPr/>
          </p:nvSpPr>
          <p:spPr bwMode="auto">
            <a:xfrm flipV="1">
              <a:off x="6099175" y="4371975"/>
              <a:ext cx="0" cy="1082675"/>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6"/>
            <p:cNvSpPr>
              <a:spLocks/>
            </p:cNvSpPr>
            <p:nvPr/>
          </p:nvSpPr>
          <p:spPr bwMode="auto">
            <a:xfrm>
              <a:off x="6042025" y="4860925"/>
              <a:ext cx="111125" cy="107950"/>
            </a:xfrm>
            <a:custGeom>
              <a:avLst/>
              <a:gdLst>
                <a:gd name="T0" fmla="*/ 70 w 70"/>
                <a:gd name="T1" fmla="*/ 34 h 68"/>
                <a:gd name="T2" fmla="*/ 70 w 70"/>
                <a:gd name="T3" fmla="*/ 34 h 68"/>
                <a:gd name="T4" fmla="*/ 70 w 70"/>
                <a:gd name="T5" fmla="*/ 42 h 68"/>
                <a:gd name="T6" fmla="*/ 68 w 70"/>
                <a:gd name="T7" fmla="*/ 48 h 68"/>
                <a:gd name="T8" fmla="*/ 64 w 70"/>
                <a:gd name="T9" fmla="*/ 54 h 68"/>
                <a:gd name="T10" fmla="*/ 60 w 70"/>
                <a:gd name="T11" fmla="*/ 58 h 68"/>
                <a:gd name="T12" fmla="*/ 54 w 70"/>
                <a:gd name="T13" fmla="*/ 64 h 68"/>
                <a:gd name="T14" fmla="*/ 48 w 70"/>
                <a:gd name="T15" fmla="*/ 66 h 68"/>
                <a:gd name="T16" fmla="*/ 42 w 70"/>
                <a:gd name="T17" fmla="*/ 68 h 68"/>
                <a:gd name="T18" fmla="*/ 36 w 70"/>
                <a:gd name="T19" fmla="*/ 68 h 68"/>
                <a:gd name="T20" fmla="*/ 36 w 70"/>
                <a:gd name="T21" fmla="*/ 68 h 68"/>
                <a:gd name="T22" fmla="*/ 28 w 70"/>
                <a:gd name="T23" fmla="*/ 68 h 68"/>
                <a:gd name="T24" fmla="*/ 22 w 70"/>
                <a:gd name="T25" fmla="*/ 66 h 68"/>
                <a:gd name="T26" fmla="*/ 16 w 70"/>
                <a:gd name="T27" fmla="*/ 64 h 68"/>
                <a:gd name="T28" fmla="*/ 10 w 70"/>
                <a:gd name="T29" fmla="*/ 58 h 68"/>
                <a:gd name="T30" fmla="*/ 6 w 70"/>
                <a:gd name="T31" fmla="*/ 54 h 68"/>
                <a:gd name="T32" fmla="*/ 4 w 70"/>
                <a:gd name="T33" fmla="*/ 48 h 68"/>
                <a:gd name="T34" fmla="*/ 2 w 70"/>
                <a:gd name="T35" fmla="*/ 42 h 68"/>
                <a:gd name="T36" fmla="*/ 0 w 70"/>
                <a:gd name="T37" fmla="*/ 34 h 68"/>
                <a:gd name="T38" fmla="*/ 0 w 70"/>
                <a:gd name="T39" fmla="*/ 34 h 68"/>
                <a:gd name="T40" fmla="*/ 2 w 70"/>
                <a:gd name="T41" fmla="*/ 28 h 68"/>
                <a:gd name="T42" fmla="*/ 4 w 70"/>
                <a:gd name="T43" fmla="*/ 22 h 68"/>
                <a:gd name="T44" fmla="*/ 6 w 70"/>
                <a:gd name="T45" fmla="*/ 16 h 68"/>
                <a:gd name="T46" fmla="*/ 10 w 70"/>
                <a:gd name="T47" fmla="*/ 10 h 68"/>
                <a:gd name="T48" fmla="*/ 16 w 70"/>
                <a:gd name="T49" fmla="*/ 6 h 68"/>
                <a:gd name="T50" fmla="*/ 22 w 70"/>
                <a:gd name="T51" fmla="*/ 2 h 68"/>
                <a:gd name="T52" fmla="*/ 28 w 70"/>
                <a:gd name="T53" fmla="*/ 0 h 68"/>
                <a:gd name="T54" fmla="*/ 36 w 70"/>
                <a:gd name="T55" fmla="*/ 0 h 68"/>
                <a:gd name="T56" fmla="*/ 36 w 70"/>
                <a:gd name="T57" fmla="*/ 0 h 68"/>
                <a:gd name="T58" fmla="*/ 42 w 70"/>
                <a:gd name="T59" fmla="*/ 0 h 68"/>
                <a:gd name="T60" fmla="*/ 48 w 70"/>
                <a:gd name="T61" fmla="*/ 2 h 68"/>
                <a:gd name="T62" fmla="*/ 54 w 70"/>
                <a:gd name="T63" fmla="*/ 6 h 68"/>
                <a:gd name="T64" fmla="*/ 60 w 70"/>
                <a:gd name="T65" fmla="*/ 10 h 68"/>
                <a:gd name="T66" fmla="*/ 64 w 70"/>
                <a:gd name="T67" fmla="*/ 16 h 68"/>
                <a:gd name="T68" fmla="*/ 68 w 70"/>
                <a:gd name="T69" fmla="*/ 22 h 68"/>
                <a:gd name="T70" fmla="*/ 70 w 70"/>
                <a:gd name="T71" fmla="*/ 28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70" y="42"/>
                  </a:lnTo>
                  <a:lnTo>
                    <a:pt x="68" y="48"/>
                  </a:lnTo>
                  <a:lnTo>
                    <a:pt x="64" y="54"/>
                  </a:lnTo>
                  <a:lnTo>
                    <a:pt x="60" y="58"/>
                  </a:lnTo>
                  <a:lnTo>
                    <a:pt x="54" y="64"/>
                  </a:lnTo>
                  <a:lnTo>
                    <a:pt x="48" y="66"/>
                  </a:lnTo>
                  <a:lnTo>
                    <a:pt x="42" y="68"/>
                  </a:lnTo>
                  <a:lnTo>
                    <a:pt x="36" y="68"/>
                  </a:lnTo>
                  <a:lnTo>
                    <a:pt x="36" y="68"/>
                  </a:lnTo>
                  <a:lnTo>
                    <a:pt x="28" y="68"/>
                  </a:lnTo>
                  <a:lnTo>
                    <a:pt x="22" y="66"/>
                  </a:lnTo>
                  <a:lnTo>
                    <a:pt x="16" y="64"/>
                  </a:lnTo>
                  <a:lnTo>
                    <a:pt x="10" y="58"/>
                  </a:lnTo>
                  <a:lnTo>
                    <a:pt x="6" y="54"/>
                  </a:lnTo>
                  <a:lnTo>
                    <a:pt x="4" y="48"/>
                  </a:lnTo>
                  <a:lnTo>
                    <a:pt x="2" y="42"/>
                  </a:lnTo>
                  <a:lnTo>
                    <a:pt x="0" y="34"/>
                  </a:lnTo>
                  <a:lnTo>
                    <a:pt x="0" y="34"/>
                  </a:lnTo>
                  <a:lnTo>
                    <a:pt x="2" y="28"/>
                  </a:lnTo>
                  <a:lnTo>
                    <a:pt x="4" y="22"/>
                  </a:lnTo>
                  <a:lnTo>
                    <a:pt x="6" y="16"/>
                  </a:lnTo>
                  <a:lnTo>
                    <a:pt x="10" y="10"/>
                  </a:lnTo>
                  <a:lnTo>
                    <a:pt x="16" y="6"/>
                  </a:lnTo>
                  <a:lnTo>
                    <a:pt x="22" y="2"/>
                  </a:lnTo>
                  <a:lnTo>
                    <a:pt x="28" y="0"/>
                  </a:lnTo>
                  <a:lnTo>
                    <a:pt x="36" y="0"/>
                  </a:lnTo>
                  <a:lnTo>
                    <a:pt x="36" y="0"/>
                  </a:lnTo>
                  <a:lnTo>
                    <a:pt x="42" y="0"/>
                  </a:lnTo>
                  <a:lnTo>
                    <a:pt x="48" y="2"/>
                  </a:lnTo>
                  <a:lnTo>
                    <a:pt x="54" y="6"/>
                  </a:lnTo>
                  <a:lnTo>
                    <a:pt x="60" y="10"/>
                  </a:lnTo>
                  <a:lnTo>
                    <a:pt x="64" y="16"/>
                  </a:lnTo>
                  <a:lnTo>
                    <a:pt x="68" y="22"/>
                  </a:lnTo>
                  <a:lnTo>
                    <a:pt x="70" y="28"/>
                  </a:lnTo>
                  <a:lnTo>
                    <a:pt x="70" y="34"/>
                  </a:lnTo>
                  <a:lnTo>
                    <a:pt x="70" y="34"/>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Line 77"/>
            <p:cNvSpPr>
              <a:spLocks noChangeShapeType="1"/>
            </p:cNvSpPr>
            <p:nvPr/>
          </p:nvSpPr>
          <p:spPr bwMode="auto">
            <a:xfrm>
              <a:off x="7086600" y="4384675"/>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78"/>
            <p:cNvSpPr>
              <a:spLocks noChangeShapeType="1"/>
            </p:cNvSpPr>
            <p:nvPr/>
          </p:nvSpPr>
          <p:spPr bwMode="auto">
            <a:xfrm>
              <a:off x="7086600" y="5537200"/>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9"/>
            <p:cNvSpPr>
              <a:spLocks noChangeShapeType="1"/>
            </p:cNvSpPr>
            <p:nvPr/>
          </p:nvSpPr>
          <p:spPr bwMode="auto">
            <a:xfrm flipV="1">
              <a:off x="7153275" y="4387850"/>
              <a:ext cx="0" cy="114935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p:cNvSpPr>
              <a:spLocks/>
            </p:cNvSpPr>
            <p:nvPr/>
          </p:nvSpPr>
          <p:spPr bwMode="auto">
            <a:xfrm>
              <a:off x="7099300" y="4911725"/>
              <a:ext cx="111125" cy="107950"/>
            </a:xfrm>
            <a:custGeom>
              <a:avLst/>
              <a:gdLst>
                <a:gd name="T0" fmla="*/ 70 w 70"/>
                <a:gd name="T1" fmla="*/ 34 h 68"/>
                <a:gd name="T2" fmla="*/ 70 w 70"/>
                <a:gd name="T3" fmla="*/ 34 h 68"/>
                <a:gd name="T4" fmla="*/ 68 w 70"/>
                <a:gd name="T5" fmla="*/ 40 h 68"/>
                <a:gd name="T6" fmla="*/ 66 w 70"/>
                <a:gd name="T7" fmla="*/ 48 h 68"/>
                <a:gd name="T8" fmla="*/ 64 w 70"/>
                <a:gd name="T9" fmla="*/ 54 h 68"/>
                <a:gd name="T10" fmla="*/ 60 w 70"/>
                <a:gd name="T11" fmla="*/ 58 h 68"/>
                <a:gd name="T12" fmla="*/ 54 w 70"/>
                <a:gd name="T13" fmla="*/ 62 h 68"/>
                <a:gd name="T14" fmla="*/ 48 w 70"/>
                <a:gd name="T15" fmla="*/ 66 h 68"/>
                <a:gd name="T16" fmla="*/ 42 w 70"/>
                <a:gd name="T17" fmla="*/ 68 h 68"/>
                <a:gd name="T18" fmla="*/ 34 w 70"/>
                <a:gd name="T19" fmla="*/ 68 h 68"/>
                <a:gd name="T20" fmla="*/ 34 w 70"/>
                <a:gd name="T21" fmla="*/ 68 h 68"/>
                <a:gd name="T22" fmla="*/ 28 w 70"/>
                <a:gd name="T23" fmla="*/ 68 h 68"/>
                <a:gd name="T24" fmla="*/ 22 w 70"/>
                <a:gd name="T25" fmla="*/ 66 h 68"/>
                <a:gd name="T26" fmla="*/ 16 w 70"/>
                <a:gd name="T27" fmla="*/ 62 h 68"/>
                <a:gd name="T28" fmla="*/ 10 w 70"/>
                <a:gd name="T29" fmla="*/ 58 h 68"/>
                <a:gd name="T30" fmla="*/ 6 w 70"/>
                <a:gd name="T31" fmla="*/ 54 h 68"/>
                <a:gd name="T32" fmla="*/ 2 w 70"/>
                <a:gd name="T33" fmla="*/ 48 h 68"/>
                <a:gd name="T34" fmla="*/ 0 w 70"/>
                <a:gd name="T35" fmla="*/ 40 h 68"/>
                <a:gd name="T36" fmla="*/ 0 w 70"/>
                <a:gd name="T37" fmla="*/ 34 h 68"/>
                <a:gd name="T38" fmla="*/ 0 w 70"/>
                <a:gd name="T39" fmla="*/ 34 h 68"/>
                <a:gd name="T40" fmla="*/ 0 w 70"/>
                <a:gd name="T41" fmla="*/ 26 h 68"/>
                <a:gd name="T42" fmla="*/ 2 w 70"/>
                <a:gd name="T43" fmla="*/ 20 h 68"/>
                <a:gd name="T44" fmla="*/ 6 w 70"/>
                <a:gd name="T45" fmla="*/ 14 h 68"/>
                <a:gd name="T46" fmla="*/ 10 w 70"/>
                <a:gd name="T47" fmla="*/ 10 h 68"/>
                <a:gd name="T48" fmla="*/ 16 w 70"/>
                <a:gd name="T49" fmla="*/ 6 h 68"/>
                <a:gd name="T50" fmla="*/ 22 w 70"/>
                <a:gd name="T51" fmla="*/ 2 h 68"/>
                <a:gd name="T52" fmla="*/ 28 w 70"/>
                <a:gd name="T53" fmla="*/ 0 h 68"/>
                <a:gd name="T54" fmla="*/ 34 w 70"/>
                <a:gd name="T55" fmla="*/ 0 h 68"/>
                <a:gd name="T56" fmla="*/ 34 w 70"/>
                <a:gd name="T57" fmla="*/ 0 h 68"/>
                <a:gd name="T58" fmla="*/ 42 w 70"/>
                <a:gd name="T59" fmla="*/ 0 h 68"/>
                <a:gd name="T60" fmla="*/ 48 w 70"/>
                <a:gd name="T61" fmla="*/ 2 h 68"/>
                <a:gd name="T62" fmla="*/ 54 w 70"/>
                <a:gd name="T63" fmla="*/ 6 h 68"/>
                <a:gd name="T64" fmla="*/ 60 w 70"/>
                <a:gd name="T65" fmla="*/ 10 h 68"/>
                <a:gd name="T66" fmla="*/ 64 w 70"/>
                <a:gd name="T67" fmla="*/ 14 h 68"/>
                <a:gd name="T68" fmla="*/ 66 w 70"/>
                <a:gd name="T69" fmla="*/ 20 h 68"/>
                <a:gd name="T70" fmla="*/ 68 w 70"/>
                <a:gd name="T71" fmla="*/ 26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68" y="40"/>
                  </a:lnTo>
                  <a:lnTo>
                    <a:pt x="66" y="48"/>
                  </a:lnTo>
                  <a:lnTo>
                    <a:pt x="64" y="54"/>
                  </a:lnTo>
                  <a:lnTo>
                    <a:pt x="60" y="58"/>
                  </a:lnTo>
                  <a:lnTo>
                    <a:pt x="54" y="62"/>
                  </a:lnTo>
                  <a:lnTo>
                    <a:pt x="48" y="66"/>
                  </a:lnTo>
                  <a:lnTo>
                    <a:pt x="42" y="68"/>
                  </a:lnTo>
                  <a:lnTo>
                    <a:pt x="34" y="68"/>
                  </a:lnTo>
                  <a:lnTo>
                    <a:pt x="34" y="68"/>
                  </a:lnTo>
                  <a:lnTo>
                    <a:pt x="28" y="68"/>
                  </a:lnTo>
                  <a:lnTo>
                    <a:pt x="22" y="66"/>
                  </a:lnTo>
                  <a:lnTo>
                    <a:pt x="16" y="62"/>
                  </a:lnTo>
                  <a:lnTo>
                    <a:pt x="10" y="58"/>
                  </a:lnTo>
                  <a:lnTo>
                    <a:pt x="6" y="54"/>
                  </a:lnTo>
                  <a:lnTo>
                    <a:pt x="2" y="48"/>
                  </a:lnTo>
                  <a:lnTo>
                    <a:pt x="0" y="40"/>
                  </a:lnTo>
                  <a:lnTo>
                    <a:pt x="0" y="34"/>
                  </a:lnTo>
                  <a:lnTo>
                    <a:pt x="0" y="34"/>
                  </a:lnTo>
                  <a:lnTo>
                    <a:pt x="0" y="26"/>
                  </a:lnTo>
                  <a:lnTo>
                    <a:pt x="2" y="20"/>
                  </a:lnTo>
                  <a:lnTo>
                    <a:pt x="6" y="14"/>
                  </a:lnTo>
                  <a:lnTo>
                    <a:pt x="10" y="10"/>
                  </a:lnTo>
                  <a:lnTo>
                    <a:pt x="16" y="6"/>
                  </a:lnTo>
                  <a:lnTo>
                    <a:pt x="22" y="2"/>
                  </a:lnTo>
                  <a:lnTo>
                    <a:pt x="28" y="0"/>
                  </a:lnTo>
                  <a:lnTo>
                    <a:pt x="34" y="0"/>
                  </a:lnTo>
                  <a:lnTo>
                    <a:pt x="34" y="0"/>
                  </a:lnTo>
                  <a:lnTo>
                    <a:pt x="42" y="0"/>
                  </a:lnTo>
                  <a:lnTo>
                    <a:pt x="48" y="2"/>
                  </a:lnTo>
                  <a:lnTo>
                    <a:pt x="54" y="6"/>
                  </a:lnTo>
                  <a:lnTo>
                    <a:pt x="60" y="10"/>
                  </a:lnTo>
                  <a:lnTo>
                    <a:pt x="64" y="14"/>
                  </a:lnTo>
                  <a:lnTo>
                    <a:pt x="66" y="20"/>
                  </a:lnTo>
                  <a:lnTo>
                    <a:pt x="68" y="26"/>
                  </a:lnTo>
                  <a:lnTo>
                    <a:pt x="70" y="34"/>
                  </a:lnTo>
                  <a:lnTo>
                    <a:pt x="70"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Line 81"/>
            <p:cNvSpPr>
              <a:spLocks noChangeShapeType="1"/>
            </p:cNvSpPr>
            <p:nvPr/>
          </p:nvSpPr>
          <p:spPr bwMode="auto">
            <a:xfrm>
              <a:off x="7280275" y="4362450"/>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82"/>
            <p:cNvSpPr>
              <a:spLocks noChangeShapeType="1"/>
            </p:cNvSpPr>
            <p:nvPr/>
          </p:nvSpPr>
          <p:spPr bwMode="auto">
            <a:xfrm>
              <a:off x="7280275" y="5448300"/>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83"/>
            <p:cNvSpPr>
              <a:spLocks noChangeShapeType="1"/>
            </p:cNvSpPr>
            <p:nvPr/>
          </p:nvSpPr>
          <p:spPr bwMode="auto">
            <a:xfrm flipV="1">
              <a:off x="7346950" y="4365625"/>
              <a:ext cx="0" cy="1082675"/>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84"/>
            <p:cNvSpPr>
              <a:spLocks/>
            </p:cNvSpPr>
            <p:nvPr/>
          </p:nvSpPr>
          <p:spPr bwMode="auto">
            <a:xfrm>
              <a:off x="7292975" y="4854575"/>
              <a:ext cx="107950" cy="107950"/>
            </a:xfrm>
            <a:custGeom>
              <a:avLst/>
              <a:gdLst>
                <a:gd name="T0" fmla="*/ 68 w 68"/>
                <a:gd name="T1" fmla="*/ 34 h 68"/>
                <a:gd name="T2" fmla="*/ 68 w 68"/>
                <a:gd name="T3" fmla="*/ 34 h 68"/>
                <a:gd name="T4" fmla="*/ 68 w 68"/>
                <a:gd name="T5" fmla="*/ 40 h 68"/>
                <a:gd name="T6" fmla="*/ 66 w 68"/>
                <a:gd name="T7" fmla="*/ 48 h 68"/>
                <a:gd name="T8" fmla="*/ 62 w 68"/>
                <a:gd name="T9" fmla="*/ 54 h 68"/>
                <a:gd name="T10" fmla="*/ 58 w 68"/>
                <a:gd name="T11" fmla="*/ 58 h 68"/>
                <a:gd name="T12" fmla="*/ 54 w 68"/>
                <a:gd name="T13" fmla="*/ 62 h 68"/>
                <a:gd name="T14" fmla="*/ 48 w 68"/>
                <a:gd name="T15" fmla="*/ 66 h 68"/>
                <a:gd name="T16" fmla="*/ 40 w 68"/>
                <a:gd name="T17" fmla="*/ 68 h 68"/>
                <a:gd name="T18" fmla="*/ 34 w 68"/>
                <a:gd name="T19" fmla="*/ 68 h 68"/>
                <a:gd name="T20" fmla="*/ 34 w 68"/>
                <a:gd name="T21" fmla="*/ 68 h 68"/>
                <a:gd name="T22" fmla="*/ 28 w 68"/>
                <a:gd name="T23" fmla="*/ 68 h 68"/>
                <a:gd name="T24" fmla="*/ 20 w 68"/>
                <a:gd name="T25" fmla="*/ 66 h 68"/>
                <a:gd name="T26" fmla="*/ 14 w 68"/>
                <a:gd name="T27" fmla="*/ 62 h 68"/>
                <a:gd name="T28" fmla="*/ 10 w 68"/>
                <a:gd name="T29" fmla="*/ 58 h 68"/>
                <a:gd name="T30" fmla="*/ 6 w 68"/>
                <a:gd name="T31" fmla="*/ 54 h 68"/>
                <a:gd name="T32" fmla="*/ 2 w 68"/>
                <a:gd name="T33" fmla="*/ 48 h 68"/>
                <a:gd name="T34" fmla="*/ 0 w 68"/>
                <a:gd name="T35" fmla="*/ 40 h 68"/>
                <a:gd name="T36" fmla="*/ 0 w 68"/>
                <a:gd name="T37" fmla="*/ 34 h 68"/>
                <a:gd name="T38" fmla="*/ 0 w 68"/>
                <a:gd name="T39" fmla="*/ 34 h 68"/>
                <a:gd name="T40" fmla="*/ 0 w 68"/>
                <a:gd name="T41" fmla="*/ 28 h 68"/>
                <a:gd name="T42" fmla="*/ 2 w 68"/>
                <a:gd name="T43" fmla="*/ 20 h 68"/>
                <a:gd name="T44" fmla="*/ 6 w 68"/>
                <a:gd name="T45" fmla="*/ 14 h 68"/>
                <a:gd name="T46" fmla="*/ 10 w 68"/>
                <a:gd name="T47" fmla="*/ 10 h 68"/>
                <a:gd name="T48" fmla="*/ 14 w 68"/>
                <a:gd name="T49" fmla="*/ 6 h 68"/>
                <a:gd name="T50" fmla="*/ 20 w 68"/>
                <a:gd name="T51" fmla="*/ 2 h 68"/>
                <a:gd name="T52" fmla="*/ 28 w 68"/>
                <a:gd name="T53" fmla="*/ 0 h 68"/>
                <a:gd name="T54" fmla="*/ 34 w 68"/>
                <a:gd name="T55" fmla="*/ 0 h 68"/>
                <a:gd name="T56" fmla="*/ 34 w 68"/>
                <a:gd name="T57" fmla="*/ 0 h 68"/>
                <a:gd name="T58" fmla="*/ 40 w 68"/>
                <a:gd name="T59" fmla="*/ 0 h 68"/>
                <a:gd name="T60" fmla="*/ 48 w 68"/>
                <a:gd name="T61" fmla="*/ 2 h 68"/>
                <a:gd name="T62" fmla="*/ 54 w 68"/>
                <a:gd name="T63" fmla="*/ 6 h 68"/>
                <a:gd name="T64" fmla="*/ 58 w 68"/>
                <a:gd name="T65" fmla="*/ 10 h 68"/>
                <a:gd name="T66" fmla="*/ 62 w 68"/>
                <a:gd name="T67" fmla="*/ 14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0"/>
                  </a:lnTo>
                  <a:lnTo>
                    <a:pt x="66" y="48"/>
                  </a:lnTo>
                  <a:lnTo>
                    <a:pt x="62" y="54"/>
                  </a:lnTo>
                  <a:lnTo>
                    <a:pt x="58" y="58"/>
                  </a:lnTo>
                  <a:lnTo>
                    <a:pt x="54" y="62"/>
                  </a:lnTo>
                  <a:lnTo>
                    <a:pt x="48" y="66"/>
                  </a:lnTo>
                  <a:lnTo>
                    <a:pt x="40" y="68"/>
                  </a:lnTo>
                  <a:lnTo>
                    <a:pt x="34" y="68"/>
                  </a:lnTo>
                  <a:lnTo>
                    <a:pt x="34" y="68"/>
                  </a:lnTo>
                  <a:lnTo>
                    <a:pt x="28" y="68"/>
                  </a:lnTo>
                  <a:lnTo>
                    <a:pt x="20" y="66"/>
                  </a:lnTo>
                  <a:lnTo>
                    <a:pt x="14" y="62"/>
                  </a:lnTo>
                  <a:lnTo>
                    <a:pt x="10" y="58"/>
                  </a:lnTo>
                  <a:lnTo>
                    <a:pt x="6" y="54"/>
                  </a:lnTo>
                  <a:lnTo>
                    <a:pt x="2" y="48"/>
                  </a:lnTo>
                  <a:lnTo>
                    <a:pt x="0" y="40"/>
                  </a:lnTo>
                  <a:lnTo>
                    <a:pt x="0" y="34"/>
                  </a:lnTo>
                  <a:lnTo>
                    <a:pt x="0" y="34"/>
                  </a:lnTo>
                  <a:lnTo>
                    <a:pt x="0" y="28"/>
                  </a:lnTo>
                  <a:lnTo>
                    <a:pt x="2" y="20"/>
                  </a:lnTo>
                  <a:lnTo>
                    <a:pt x="6" y="14"/>
                  </a:lnTo>
                  <a:lnTo>
                    <a:pt x="10" y="10"/>
                  </a:lnTo>
                  <a:lnTo>
                    <a:pt x="14" y="6"/>
                  </a:lnTo>
                  <a:lnTo>
                    <a:pt x="20" y="2"/>
                  </a:lnTo>
                  <a:lnTo>
                    <a:pt x="28" y="0"/>
                  </a:lnTo>
                  <a:lnTo>
                    <a:pt x="34" y="0"/>
                  </a:lnTo>
                  <a:lnTo>
                    <a:pt x="34" y="0"/>
                  </a:lnTo>
                  <a:lnTo>
                    <a:pt x="40" y="0"/>
                  </a:lnTo>
                  <a:lnTo>
                    <a:pt x="48" y="2"/>
                  </a:lnTo>
                  <a:lnTo>
                    <a:pt x="54" y="6"/>
                  </a:lnTo>
                  <a:lnTo>
                    <a:pt x="58" y="10"/>
                  </a:lnTo>
                  <a:lnTo>
                    <a:pt x="62" y="14"/>
                  </a:lnTo>
                  <a:lnTo>
                    <a:pt x="66" y="20"/>
                  </a:lnTo>
                  <a:lnTo>
                    <a:pt x="68" y="28"/>
                  </a:lnTo>
                  <a:lnTo>
                    <a:pt x="68" y="34"/>
                  </a:lnTo>
                  <a:lnTo>
                    <a:pt x="68" y="34"/>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Line 85"/>
            <p:cNvSpPr>
              <a:spLocks noChangeShapeType="1"/>
            </p:cNvSpPr>
            <p:nvPr/>
          </p:nvSpPr>
          <p:spPr bwMode="auto">
            <a:xfrm>
              <a:off x="8340725" y="4391025"/>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86"/>
            <p:cNvSpPr>
              <a:spLocks noChangeShapeType="1"/>
            </p:cNvSpPr>
            <p:nvPr/>
          </p:nvSpPr>
          <p:spPr bwMode="auto">
            <a:xfrm>
              <a:off x="8340725" y="5543550"/>
              <a:ext cx="133350" cy="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87"/>
            <p:cNvSpPr>
              <a:spLocks noChangeShapeType="1"/>
            </p:cNvSpPr>
            <p:nvPr/>
          </p:nvSpPr>
          <p:spPr bwMode="auto">
            <a:xfrm flipV="1">
              <a:off x="8407400" y="4394200"/>
              <a:ext cx="0" cy="1149350"/>
            </a:xfrm>
            <a:prstGeom prst="line">
              <a:avLst/>
            </a:prstGeom>
            <a:noFill/>
            <a:ln w="19050">
              <a:solidFill>
                <a:srgbClr val="6DCFF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8"/>
            <p:cNvSpPr>
              <a:spLocks/>
            </p:cNvSpPr>
            <p:nvPr/>
          </p:nvSpPr>
          <p:spPr bwMode="auto">
            <a:xfrm>
              <a:off x="8353425" y="4918075"/>
              <a:ext cx="111125" cy="107950"/>
            </a:xfrm>
            <a:custGeom>
              <a:avLst/>
              <a:gdLst>
                <a:gd name="T0" fmla="*/ 70 w 70"/>
                <a:gd name="T1" fmla="*/ 34 h 68"/>
                <a:gd name="T2" fmla="*/ 70 w 70"/>
                <a:gd name="T3" fmla="*/ 34 h 68"/>
                <a:gd name="T4" fmla="*/ 68 w 70"/>
                <a:gd name="T5" fmla="*/ 40 h 68"/>
                <a:gd name="T6" fmla="*/ 66 w 70"/>
                <a:gd name="T7" fmla="*/ 48 h 68"/>
                <a:gd name="T8" fmla="*/ 64 w 70"/>
                <a:gd name="T9" fmla="*/ 54 h 68"/>
                <a:gd name="T10" fmla="*/ 60 w 70"/>
                <a:gd name="T11" fmla="*/ 58 h 68"/>
                <a:gd name="T12" fmla="*/ 54 w 70"/>
                <a:gd name="T13" fmla="*/ 62 h 68"/>
                <a:gd name="T14" fmla="*/ 48 w 70"/>
                <a:gd name="T15" fmla="*/ 66 h 68"/>
                <a:gd name="T16" fmla="*/ 42 w 70"/>
                <a:gd name="T17" fmla="*/ 68 h 68"/>
                <a:gd name="T18" fmla="*/ 34 w 70"/>
                <a:gd name="T19" fmla="*/ 68 h 68"/>
                <a:gd name="T20" fmla="*/ 34 w 70"/>
                <a:gd name="T21" fmla="*/ 68 h 68"/>
                <a:gd name="T22" fmla="*/ 28 w 70"/>
                <a:gd name="T23" fmla="*/ 68 h 68"/>
                <a:gd name="T24" fmla="*/ 22 w 70"/>
                <a:gd name="T25" fmla="*/ 66 h 68"/>
                <a:gd name="T26" fmla="*/ 16 w 70"/>
                <a:gd name="T27" fmla="*/ 62 h 68"/>
                <a:gd name="T28" fmla="*/ 10 w 70"/>
                <a:gd name="T29" fmla="*/ 58 h 68"/>
                <a:gd name="T30" fmla="*/ 6 w 70"/>
                <a:gd name="T31" fmla="*/ 54 h 68"/>
                <a:gd name="T32" fmla="*/ 2 w 70"/>
                <a:gd name="T33" fmla="*/ 48 h 68"/>
                <a:gd name="T34" fmla="*/ 0 w 70"/>
                <a:gd name="T35" fmla="*/ 40 h 68"/>
                <a:gd name="T36" fmla="*/ 0 w 70"/>
                <a:gd name="T37" fmla="*/ 34 h 68"/>
                <a:gd name="T38" fmla="*/ 0 w 70"/>
                <a:gd name="T39" fmla="*/ 34 h 68"/>
                <a:gd name="T40" fmla="*/ 0 w 70"/>
                <a:gd name="T41" fmla="*/ 26 h 68"/>
                <a:gd name="T42" fmla="*/ 2 w 70"/>
                <a:gd name="T43" fmla="*/ 20 h 68"/>
                <a:gd name="T44" fmla="*/ 6 w 70"/>
                <a:gd name="T45" fmla="*/ 14 h 68"/>
                <a:gd name="T46" fmla="*/ 10 w 70"/>
                <a:gd name="T47" fmla="*/ 10 h 68"/>
                <a:gd name="T48" fmla="*/ 16 w 70"/>
                <a:gd name="T49" fmla="*/ 6 h 68"/>
                <a:gd name="T50" fmla="*/ 22 w 70"/>
                <a:gd name="T51" fmla="*/ 2 h 68"/>
                <a:gd name="T52" fmla="*/ 28 w 70"/>
                <a:gd name="T53" fmla="*/ 0 h 68"/>
                <a:gd name="T54" fmla="*/ 34 w 70"/>
                <a:gd name="T55" fmla="*/ 0 h 68"/>
                <a:gd name="T56" fmla="*/ 34 w 70"/>
                <a:gd name="T57" fmla="*/ 0 h 68"/>
                <a:gd name="T58" fmla="*/ 42 w 70"/>
                <a:gd name="T59" fmla="*/ 0 h 68"/>
                <a:gd name="T60" fmla="*/ 48 w 70"/>
                <a:gd name="T61" fmla="*/ 2 h 68"/>
                <a:gd name="T62" fmla="*/ 54 w 70"/>
                <a:gd name="T63" fmla="*/ 6 h 68"/>
                <a:gd name="T64" fmla="*/ 60 w 70"/>
                <a:gd name="T65" fmla="*/ 10 h 68"/>
                <a:gd name="T66" fmla="*/ 64 w 70"/>
                <a:gd name="T67" fmla="*/ 14 h 68"/>
                <a:gd name="T68" fmla="*/ 66 w 70"/>
                <a:gd name="T69" fmla="*/ 20 h 68"/>
                <a:gd name="T70" fmla="*/ 68 w 70"/>
                <a:gd name="T71" fmla="*/ 26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68" y="40"/>
                  </a:lnTo>
                  <a:lnTo>
                    <a:pt x="66" y="48"/>
                  </a:lnTo>
                  <a:lnTo>
                    <a:pt x="64" y="54"/>
                  </a:lnTo>
                  <a:lnTo>
                    <a:pt x="60" y="58"/>
                  </a:lnTo>
                  <a:lnTo>
                    <a:pt x="54" y="62"/>
                  </a:lnTo>
                  <a:lnTo>
                    <a:pt x="48" y="66"/>
                  </a:lnTo>
                  <a:lnTo>
                    <a:pt x="42" y="68"/>
                  </a:lnTo>
                  <a:lnTo>
                    <a:pt x="34" y="68"/>
                  </a:lnTo>
                  <a:lnTo>
                    <a:pt x="34" y="68"/>
                  </a:lnTo>
                  <a:lnTo>
                    <a:pt x="28" y="68"/>
                  </a:lnTo>
                  <a:lnTo>
                    <a:pt x="22" y="66"/>
                  </a:lnTo>
                  <a:lnTo>
                    <a:pt x="16" y="62"/>
                  </a:lnTo>
                  <a:lnTo>
                    <a:pt x="10" y="58"/>
                  </a:lnTo>
                  <a:lnTo>
                    <a:pt x="6" y="54"/>
                  </a:lnTo>
                  <a:lnTo>
                    <a:pt x="2" y="48"/>
                  </a:lnTo>
                  <a:lnTo>
                    <a:pt x="0" y="40"/>
                  </a:lnTo>
                  <a:lnTo>
                    <a:pt x="0" y="34"/>
                  </a:lnTo>
                  <a:lnTo>
                    <a:pt x="0" y="34"/>
                  </a:lnTo>
                  <a:lnTo>
                    <a:pt x="0" y="26"/>
                  </a:lnTo>
                  <a:lnTo>
                    <a:pt x="2" y="20"/>
                  </a:lnTo>
                  <a:lnTo>
                    <a:pt x="6" y="14"/>
                  </a:lnTo>
                  <a:lnTo>
                    <a:pt x="10" y="10"/>
                  </a:lnTo>
                  <a:lnTo>
                    <a:pt x="16" y="6"/>
                  </a:lnTo>
                  <a:lnTo>
                    <a:pt x="22" y="2"/>
                  </a:lnTo>
                  <a:lnTo>
                    <a:pt x="28" y="0"/>
                  </a:lnTo>
                  <a:lnTo>
                    <a:pt x="34" y="0"/>
                  </a:lnTo>
                  <a:lnTo>
                    <a:pt x="34" y="0"/>
                  </a:lnTo>
                  <a:lnTo>
                    <a:pt x="42" y="0"/>
                  </a:lnTo>
                  <a:lnTo>
                    <a:pt x="48" y="2"/>
                  </a:lnTo>
                  <a:lnTo>
                    <a:pt x="54" y="6"/>
                  </a:lnTo>
                  <a:lnTo>
                    <a:pt x="60" y="10"/>
                  </a:lnTo>
                  <a:lnTo>
                    <a:pt x="64" y="14"/>
                  </a:lnTo>
                  <a:lnTo>
                    <a:pt x="66" y="20"/>
                  </a:lnTo>
                  <a:lnTo>
                    <a:pt x="68" y="26"/>
                  </a:lnTo>
                  <a:lnTo>
                    <a:pt x="70" y="34"/>
                  </a:lnTo>
                  <a:lnTo>
                    <a:pt x="70"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Line 89"/>
            <p:cNvSpPr>
              <a:spLocks noChangeShapeType="1"/>
            </p:cNvSpPr>
            <p:nvPr/>
          </p:nvSpPr>
          <p:spPr bwMode="auto">
            <a:xfrm>
              <a:off x="8534400" y="4356100"/>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90"/>
            <p:cNvSpPr>
              <a:spLocks noChangeShapeType="1"/>
            </p:cNvSpPr>
            <p:nvPr/>
          </p:nvSpPr>
          <p:spPr bwMode="auto">
            <a:xfrm>
              <a:off x="8534400" y="5476875"/>
              <a:ext cx="133350" cy="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91"/>
            <p:cNvSpPr>
              <a:spLocks noChangeShapeType="1"/>
            </p:cNvSpPr>
            <p:nvPr/>
          </p:nvSpPr>
          <p:spPr bwMode="auto">
            <a:xfrm flipV="1">
              <a:off x="8601075" y="4359275"/>
              <a:ext cx="0" cy="1117600"/>
            </a:xfrm>
            <a:prstGeom prst="line">
              <a:avLst/>
            </a:prstGeom>
            <a:noFill/>
            <a:ln w="19050">
              <a:solidFill>
                <a:srgbClr val="F796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92"/>
            <p:cNvSpPr>
              <a:spLocks/>
            </p:cNvSpPr>
            <p:nvPr/>
          </p:nvSpPr>
          <p:spPr bwMode="auto">
            <a:xfrm>
              <a:off x="8547100" y="4860925"/>
              <a:ext cx="107950" cy="107950"/>
            </a:xfrm>
            <a:custGeom>
              <a:avLst/>
              <a:gdLst>
                <a:gd name="T0" fmla="*/ 68 w 68"/>
                <a:gd name="T1" fmla="*/ 34 h 68"/>
                <a:gd name="T2" fmla="*/ 68 w 68"/>
                <a:gd name="T3" fmla="*/ 34 h 68"/>
                <a:gd name="T4" fmla="*/ 68 w 68"/>
                <a:gd name="T5" fmla="*/ 40 h 68"/>
                <a:gd name="T6" fmla="*/ 66 w 68"/>
                <a:gd name="T7" fmla="*/ 48 h 68"/>
                <a:gd name="T8" fmla="*/ 62 w 68"/>
                <a:gd name="T9" fmla="*/ 54 h 68"/>
                <a:gd name="T10" fmla="*/ 58 w 68"/>
                <a:gd name="T11" fmla="*/ 58 h 68"/>
                <a:gd name="T12" fmla="*/ 54 w 68"/>
                <a:gd name="T13" fmla="*/ 62 h 68"/>
                <a:gd name="T14" fmla="*/ 48 w 68"/>
                <a:gd name="T15" fmla="*/ 66 h 68"/>
                <a:gd name="T16" fmla="*/ 40 w 68"/>
                <a:gd name="T17" fmla="*/ 68 h 68"/>
                <a:gd name="T18" fmla="*/ 34 w 68"/>
                <a:gd name="T19" fmla="*/ 68 h 68"/>
                <a:gd name="T20" fmla="*/ 34 w 68"/>
                <a:gd name="T21" fmla="*/ 68 h 68"/>
                <a:gd name="T22" fmla="*/ 28 w 68"/>
                <a:gd name="T23" fmla="*/ 68 h 68"/>
                <a:gd name="T24" fmla="*/ 20 w 68"/>
                <a:gd name="T25" fmla="*/ 66 h 68"/>
                <a:gd name="T26" fmla="*/ 14 w 68"/>
                <a:gd name="T27" fmla="*/ 62 h 68"/>
                <a:gd name="T28" fmla="*/ 10 w 68"/>
                <a:gd name="T29" fmla="*/ 58 h 68"/>
                <a:gd name="T30" fmla="*/ 6 w 68"/>
                <a:gd name="T31" fmla="*/ 54 h 68"/>
                <a:gd name="T32" fmla="*/ 2 w 68"/>
                <a:gd name="T33" fmla="*/ 48 h 68"/>
                <a:gd name="T34" fmla="*/ 0 w 68"/>
                <a:gd name="T35" fmla="*/ 40 h 68"/>
                <a:gd name="T36" fmla="*/ 0 w 68"/>
                <a:gd name="T37" fmla="*/ 34 h 68"/>
                <a:gd name="T38" fmla="*/ 0 w 68"/>
                <a:gd name="T39" fmla="*/ 34 h 68"/>
                <a:gd name="T40" fmla="*/ 0 w 68"/>
                <a:gd name="T41" fmla="*/ 28 h 68"/>
                <a:gd name="T42" fmla="*/ 2 w 68"/>
                <a:gd name="T43" fmla="*/ 20 h 68"/>
                <a:gd name="T44" fmla="*/ 6 w 68"/>
                <a:gd name="T45" fmla="*/ 14 h 68"/>
                <a:gd name="T46" fmla="*/ 10 w 68"/>
                <a:gd name="T47" fmla="*/ 10 h 68"/>
                <a:gd name="T48" fmla="*/ 14 w 68"/>
                <a:gd name="T49" fmla="*/ 6 h 68"/>
                <a:gd name="T50" fmla="*/ 20 w 68"/>
                <a:gd name="T51" fmla="*/ 2 h 68"/>
                <a:gd name="T52" fmla="*/ 28 w 68"/>
                <a:gd name="T53" fmla="*/ 0 h 68"/>
                <a:gd name="T54" fmla="*/ 34 w 68"/>
                <a:gd name="T55" fmla="*/ 0 h 68"/>
                <a:gd name="T56" fmla="*/ 34 w 68"/>
                <a:gd name="T57" fmla="*/ 0 h 68"/>
                <a:gd name="T58" fmla="*/ 40 w 68"/>
                <a:gd name="T59" fmla="*/ 0 h 68"/>
                <a:gd name="T60" fmla="*/ 48 w 68"/>
                <a:gd name="T61" fmla="*/ 2 h 68"/>
                <a:gd name="T62" fmla="*/ 54 w 68"/>
                <a:gd name="T63" fmla="*/ 6 h 68"/>
                <a:gd name="T64" fmla="*/ 58 w 68"/>
                <a:gd name="T65" fmla="*/ 10 h 68"/>
                <a:gd name="T66" fmla="*/ 62 w 68"/>
                <a:gd name="T67" fmla="*/ 14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0"/>
                  </a:lnTo>
                  <a:lnTo>
                    <a:pt x="66" y="48"/>
                  </a:lnTo>
                  <a:lnTo>
                    <a:pt x="62" y="54"/>
                  </a:lnTo>
                  <a:lnTo>
                    <a:pt x="58" y="58"/>
                  </a:lnTo>
                  <a:lnTo>
                    <a:pt x="54" y="62"/>
                  </a:lnTo>
                  <a:lnTo>
                    <a:pt x="48" y="66"/>
                  </a:lnTo>
                  <a:lnTo>
                    <a:pt x="40" y="68"/>
                  </a:lnTo>
                  <a:lnTo>
                    <a:pt x="34" y="68"/>
                  </a:lnTo>
                  <a:lnTo>
                    <a:pt x="34" y="68"/>
                  </a:lnTo>
                  <a:lnTo>
                    <a:pt x="28" y="68"/>
                  </a:lnTo>
                  <a:lnTo>
                    <a:pt x="20" y="66"/>
                  </a:lnTo>
                  <a:lnTo>
                    <a:pt x="14" y="62"/>
                  </a:lnTo>
                  <a:lnTo>
                    <a:pt x="10" y="58"/>
                  </a:lnTo>
                  <a:lnTo>
                    <a:pt x="6" y="54"/>
                  </a:lnTo>
                  <a:lnTo>
                    <a:pt x="2" y="48"/>
                  </a:lnTo>
                  <a:lnTo>
                    <a:pt x="0" y="40"/>
                  </a:lnTo>
                  <a:lnTo>
                    <a:pt x="0" y="34"/>
                  </a:lnTo>
                  <a:lnTo>
                    <a:pt x="0" y="34"/>
                  </a:lnTo>
                  <a:lnTo>
                    <a:pt x="0" y="28"/>
                  </a:lnTo>
                  <a:lnTo>
                    <a:pt x="2" y="20"/>
                  </a:lnTo>
                  <a:lnTo>
                    <a:pt x="6" y="14"/>
                  </a:lnTo>
                  <a:lnTo>
                    <a:pt x="10" y="10"/>
                  </a:lnTo>
                  <a:lnTo>
                    <a:pt x="14" y="6"/>
                  </a:lnTo>
                  <a:lnTo>
                    <a:pt x="20" y="2"/>
                  </a:lnTo>
                  <a:lnTo>
                    <a:pt x="28" y="0"/>
                  </a:lnTo>
                  <a:lnTo>
                    <a:pt x="34" y="0"/>
                  </a:lnTo>
                  <a:lnTo>
                    <a:pt x="34" y="0"/>
                  </a:lnTo>
                  <a:lnTo>
                    <a:pt x="40" y="0"/>
                  </a:lnTo>
                  <a:lnTo>
                    <a:pt x="48" y="2"/>
                  </a:lnTo>
                  <a:lnTo>
                    <a:pt x="54" y="6"/>
                  </a:lnTo>
                  <a:lnTo>
                    <a:pt x="58" y="10"/>
                  </a:lnTo>
                  <a:lnTo>
                    <a:pt x="62" y="14"/>
                  </a:lnTo>
                  <a:lnTo>
                    <a:pt x="66" y="20"/>
                  </a:lnTo>
                  <a:lnTo>
                    <a:pt x="68" y="28"/>
                  </a:lnTo>
                  <a:lnTo>
                    <a:pt x="68" y="34"/>
                  </a:lnTo>
                  <a:lnTo>
                    <a:pt x="68" y="34"/>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6980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Adjuvant CDK4/6i Trials: Study Designs</a:t>
            </a:r>
          </a:p>
        </p:txBody>
      </p:sp>
      <p:sp>
        <p:nvSpPr>
          <p:cNvPr id="4" name="Text Placeholder 3"/>
          <p:cNvSpPr>
            <a:spLocks noGrp="1"/>
          </p:cNvSpPr>
          <p:nvPr>
            <p:ph type="body" sz="quarter" idx="10"/>
          </p:nvPr>
        </p:nvSpPr>
        <p:spPr>
          <a:xfrm>
            <a:off x="572946" y="9572122"/>
            <a:ext cx="17168091" cy="384128"/>
          </a:xfrm>
        </p:spPr>
        <p:txBody>
          <a:bodyPr/>
          <a:lstStyle/>
          <a:p>
            <a:r>
              <a:rPr lang="en-US" sz="1600" dirty="0"/>
              <a:t>NACT = neoadjuvant chemotherapy; QD = every day.</a:t>
            </a:r>
          </a:p>
        </p:txBody>
      </p:sp>
      <p:graphicFrame>
        <p:nvGraphicFramePr>
          <p:cNvPr id="6" name="Table 5"/>
          <p:cNvGraphicFramePr>
            <a:graphicFrameLocks noGrp="1"/>
          </p:cNvGraphicFramePr>
          <p:nvPr>
            <p:extLst>
              <p:ext uri="{D42A27DB-BD31-4B8C-83A1-F6EECF244321}">
                <p14:modId xmlns:p14="http://schemas.microsoft.com/office/powerpoint/2010/main" val="1733734828"/>
              </p:ext>
            </p:extLst>
          </p:nvPr>
        </p:nvGraphicFramePr>
        <p:xfrm>
          <a:off x="1661160" y="2021142"/>
          <a:ext cx="14889480" cy="57607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3177857">
                  <a:extLst>
                    <a:ext uri="{9D8B030D-6E8A-4147-A177-3AD203B41FA5}">
                      <a16:colId xmlns:a16="http://schemas.microsoft.com/office/drawing/2014/main" val="20001"/>
                    </a:ext>
                  </a:extLst>
                </a:gridCol>
                <a:gridCol w="3024823">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gridCol w="2895600">
                  <a:extLst>
                    <a:ext uri="{9D8B030D-6E8A-4147-A177-3AD203B41FA5}">
                      <a16:colId xmlns:a16="http://schemas.microsoft.com/office/drawing/2014/main" val="20004"/>
                    </a:ext>
                  </a:extLst>
                </a:gridCol>
              </a:tblGrid>
              <a:tr h="370840">
                <a:tc>
                  <a:txBody>
                    <a:bodyPr/>
                    <a:lstStyle/>
                    <a:p>
                      <a:endParaRPr lang="en-US" sz="2800"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PENELOPE-B</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PALLAS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NATALEE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monarchE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Agent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800">
                          <a:solidFill>
                            <a:schemeClr val="bg1"/>
                          </a:solidFill>
                          <a:latin typeface="Arial" panose="020B0604020202020204" pitchFamily="34" charset="0"/>
                          <a:cs typeface="Arial" panose="020B0604020202020204" pitchFamily="34" charset="0"/>
                        </a:rPr>
                        <a:t>Palbociclib</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Palbociclib</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Ribociclib</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Abemaciclib</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Sample size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1250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5600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5000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4580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Dose </a:t>
                      </a:r>
                    </a:p>
                    <a:p>
                      <a:r>
                        <a:rPr lang="en-US" sz="2800" b="1" dirty="0">
                          <a:solidFill>
                            <a:schemeClr val="accent2">
                              <a:lumMod val="50000"/>
                            </a:schemeClr>
                          </a:solidFill>
                          <a:latin typeface="Arial" panose="020B0604020202020204" pitchFamily="34" charset="0"/>
                          <a:cs typeface="Arial" panose="020B0604020202020204" pitchFamily="34" charset="0"/>
                        </a:rPr>
                        <a:t>schedule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125 mg QD</a:t>
                      </a:r>
                    </a:p>
                    <a:p>
                      <a:pPr algn="ctr"/>
                      <a:r>
                        <a:rPr lang="en-US" sz="2800" dirty="0">
                          <a:solidFill>
                            <a:schemeClr val="bg1"/>
                          </a:solidFill>
                          <a:latin typeface="Arial" panose="020B0604020202020204" pitchFamily="34" charset="0"/>
                          <a:cs typeface="Arial" panose="020B0604020202020204" pitchFamily="34" charset="0"/>
                        </a:rPr>
                        <a:t>3 </a:t>
                      </a:r>
                      <a:r>
                        <a:rPr lang="en-US" sz="2800" dirty="0" err="1">
                          <a:solidFill>
                            <a:schemeClr val="bg1"/>
                          </a:solidFill>
                          <a:latin typeface="Arial" panose="020B0604020202020204" pitchFamily="34" charset="0"/>
                          <a:cs typeface="Arial" panose="020B0604020202020204" pitchFamily="34" charset="0"/>
                        </a:rPr>
                        <a:t>wk</a:t>
                      </a:r>
                      <a:r>
                        <a:rPr lang="en-US" sz="2800" dirty="0">
                          <a:solidFill>
                            <a:schemeClr val="bg1"/>
                          </a:solidFill>
                          <a:latin typeface="Arial" panose="020B0604020202020204" pitchFamily="34" charset="0"/>
                          <a:cs typeface="Arial" panose="020B0604020202020204" pitchFamily="34" charset="0"/>
                        </a:rPr>
                        <a:t> on/1 </a:t>
                      </a:r>
                      <a:r>
                        <a:rPr lang="en-US" sz="2800" dirty="0" err="1">
                          <a:solidFill>
                            <a:schemeClr val="bg1"/>
                          </a:solidFill>
                          <a:latin typeface="Arial" panose="020B0604020202020204" pitchFamily="34" charset="0"/>
                          <a:cs typeface="Arial" panose="020B0604020202020204" pitchFamily="34" charset="0"/>
                        </a:rPr>
                        <a:t>wk</a:t>
                      </a:r>
                      <a:r>
                        <a:rPr lang="en-US" sz="2800" dirty="0">
                          <a:solidFill>
                            <a:schemeClr val="bg1"/>
                          </a:solidFill>
                          <a:latin typeface="Arial" panose="020B0604020202020204" pitchFamily="34" charset="0"/>
                          <a:cs typeface="Arial" panose="020B0604020202020204" pitchFamily="34" charset="0"/>
                        </a:rPr>
                        <a:t> off</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125 mg QD</a:t>
                      </a:r>
                    </a:p>
                    <a:p>
                      <a:pPr algn="ctr"/>
                      <a:r>
                        <a:rPr lang="en-US" sz="2800" dirty="0">
                          <a:solidFill>
                            <a:schemeClr val="bg1"/>
                          </a:solidFill>
                          <a:latin typeface="Arial" panose="020B0604020202020204" pitchFamily="34" charset="0"/>
                          <a:cs typeface="Arial" panose="020B0604020202020204" pitchFamily="34" charset="0"/>
                        </a:rPr>
                        <a:t>3 </a:t>
                      </a:r>
                      <a:r>
                        <a:rPr lang="en-US" sz="2800" dirty="0" err="1">
                          <a:solidFill>
                            <a:schemeClr val="bg1"/>
                          </a:solidFill>
                          <a:latin typeface="Arial" panose="020B0604020202020204" pitchFamily="34" charset="0"/>
                          <a:cs typeface="Arial" panose="020B0604020202020204" pitchFamily="34" charset="0"/>
                        </a:rPr>
                        <a:t>wk</a:t>
                      </a:r>
                      <a:r>
                        <a:rPr lang="en-US" sz="2800" dirty="0">
                          <a:solidFill>
                            <a:schemeClr val="bg1"/>
                          </a:solidFill>
                          <a:latin typeface="Arial" panose="020B0604020202020204" pitchFamily="34" charset="0"/>
                          <a:cs typeface="Arial" panose="020B0604020202020204" pitchFamily="34" charset="0"/>
                        </a:rPr>
                        <a:t> on/1 </a:t>
                      </a:r>
                      <a:r>
                        <a:rPr lang="en-US" sz="2800" dirty="0" err="1">
                          <a:solidFill>
                            <a:schemeClr val="bg1"/>
                          </a:solidFill>
                          <a:latin typeface="Arial" panose="020B0604020202020204" pitchFamily="34" charset="0"/>
                          <a:cs typeface="Arial" panose="020B0604020202020204" pitchFamily="34" charset="0"/>
                        </a:rPr>
                        <a:t>wk</a:t>
                      </a:r>
                      <a:r>
                        <a:rPr lang="en-US" sz="2800" dirty="0">
                          <a:solidFill>
                            <a:schemeClr val="bg1"/>
                          </a:solidFill>
                          <a:latin typeface="Arial" panose="020B0604020202020204" pitchFamily="34" charset="0"/>
                          <a:cs typeface="Arial" panose="020B0604020202020204" pitchFamily="34" charset="0"/>
                        </a:rPr>
                        <a:t> off</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400 mg QD</a:t>
                      </a:r>
                    </a:p>
                    <a:p>
                      <a:pPr algn="ctr"/>
                      <a:r>
                        <a:rPr lang="en-US" sz="2800" dirty="0">
                          <a:solidFill>
                            <a:schemeClr val="bg1"/>
                          </a:solidFill>
                          <a:latin typeface="Arial" panose="020B0604020202020204" pitchFamily="34" charset="0"/>
                          <a:cs typeface="Arial" panose="020B0604020202020204" pitchFamily="34" charset="0"/>
                        </a:rPr>
                        <a:t>3 </a:t>
                      </a:r>
                      <a:r>
                        <a:rPr lang="en-US" sz="2800" dirty="0" err="1">
                          <a:solidFill>
                            <a:schemeClr val="bg1"/>
                          </a:solidFill>
                          <a:latin typeface="Arial" panose="020B0604020202020204" pitchFamily="34" charset="0"/>
                          <a:cs typeface="Arial" panose="020B0604020202020204" pitchFamily="34" charset="0"/>
                        </a:rPr>
                        <a:t>wk</a:t>
                      </a:r>
                      <a:r>
                        <a:rPr lang="en-US" sz="2800" dirty="0">
                          <a:solidFill>
                            <a:schemeClr val="bg1"/>
                          </a:solidFill>
                          <a:latin typeface="Arial" panose="020B0604020202020204" pitchFamily="34" charset="0"/>
                          <a:cs typeface="Arial" panose="020B0604020202020204" pitchFamily="34" charset="0"/>
                        </a:rPr>
                        <a:t> on/1 </a:t>
                      </a:r>
                      <a:r>
                        <a:rPr lang="en-US" sz="2800" dirty="0" err="1">
                          <a:solidFill>
                            <a:schemeClr val="bg1"/>
                          </a:solidFill>
                          <a:latin typeface="Arial" panose="020B0604020202020204" pitchFamily="34" charset="0"/>
                          <a:cs typeface="Arial" panose="020B0604020202020204" pitchFamily="34" charset="0"/>
                        </a:rPr>
                        <a:t>wk</a:t>
                      </a:r>
                      <a:r>
                        <a:rPr lang="en-US" sz="2800" dirty="0">
                          <a:solidFill>
                            <a:schemeClr val="bg1"/>
                          </a:solidFill>
                          <a:latin typeface="Arial" panose="020B0604020202020204" pitchFamily="34" charset="0"/>
                          <a:cs typeface="Arial" panose="020B0604020202020204" pitchFamily="34" charset="0"/>
                        </a:rPr>
                        <a:t> off</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150 mg BID,</a:t>
                      </a:r>
                    </a:p>
                    <a:p>
                      <a:pPr algn="ctr"/>
                      <a:r>
                        <a:rPr lang="en-US" sz="2800" dirty="0">
                          <a:solidFill>
                            <a:schemeClr val="bg1"/>
                          </a:solidFill>
                          <a:latin typeface="Arial" panose="020B0604020202020204" pitchFamily="34" charset="0"/>
                          <a:cs typeface="Arial" panose="020B0604020202020204" pitchFamily="34" charset="0"/>
                        </a:rPr>
                        <a:t>continuous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Duration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1 year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2 years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3 years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2 years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Eligibility</a:t>
                      </a:r>
                    </a:p>
                    <a:p>
                      <a:endParaRPr lang="en-US" sz="2800" b="1" dirty="0">
                        <a:solidFill>
                          <a:schemeClr val="accent2">
                            <a:lumMod val="50000"/>
                          </a:schemeClr>
                        </a:solidFill>
                        <a:latin typeface="Arial" panose="020B0604020202020204" pitchFamily="34" charset="0"/>
                        <a:cs typeface="Arial" panose="020B0604020202020204" pitchFamily="34" charset="0"/>
                      </a:endParaRPr>
                    </a:p>
                    <a:p>
                      <a:pPr marL="344488" indent="0"/>
                      <a:r>
                        <a:rPr lang="en-US" sz="2800" b="1" dirty="0">
                          <a:solidFill>
                            <a:schemeClr val="accent2">
                              <a:lumMod val="50000"/>
                            </a:schemeClr>
                          </a:solidFill>
                          <a:latin typeface="Arial" panose="020B0604020202020204" pitchFamily="34" charset="0"/>
                          <a:cs typeface="Arial" panose="020B0604020202020204" pitchFamily="34" charset="0"/>
                        </a:rPr>
                        <a:t>Lower-risk</a:t>
                      </a:r>
                    </a:p>
                    <a:p>
                      <a:pPr marL="344488" indent="0"/>
                      <a:r>
                        <a:rPr lang="en-US" sz="2800" b="1" dirty="0">
                          <a:solidFill>
                            <a:schemeClr val="accent2">
                              <a:lumMod val="50000"/>
                            </a:schemeClr>
                          </a:solidFill>
                          <a:latin typeface="Arial" panose="020B0604020202020204" pitchFamily="34" charset="0"/>
                          <a:cs typeface="Arial" panose="020B0604020202020204" pitchFamily="34" charset="0"/>
                        </a:rPr>
                        <a:t>group</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Residual disease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post-NACT</a:t>
                      </a:r>
                    </a:p>
                    <a:p>
                      <a:pPr algn="ctr"/>
                      <a:r>
                        <a:rPr lang="en-US" sz="2800" dirty="0">
                          <a:solidFill>
                            <a:schemeClr val="bg1"/>
                          </a:solidFill>
                          <a:latin typeface="Arial" panose="020B0604020202020204" pitchFamily="34" charset="0"/>
                          <a:cs typeface="Arial" panose="020B0604020202020204" pitchFamily="34" charset="0"/>
                        </a:rPr>
                        <a:t>CPS-EG ≥2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with </a:t>
                      </a:r>
                      <a:r>
                        <a:rPr lang="en-US" sz="2800" dirty="0" err="1">
                          <a:solidFill>
                            <a:schemeClr val="bg1"/>
                          </a:solidFill>
                          <a:latin typeface="Arial" panose="020B0604020202020204" pitchFamily="34" charset="0"/>
                          <a:cs typeface="Arial" panose="020B0604020202020204" pitchFamily="34" charset="0"/>
                        </a:rPr>
                        <a:t>ypN</a:t>
                      </a:r>
                      <a:r>
                        <a:rPr lang="en-US" sz="2800" dirty="0">
                          <a:solidFill>
                            <a:schemeClr val="bg1"/>
                          </a:solidFill>
                          <a:latin typeface="Arial" panose="020B0604020202020204" pitchFamily="34" charset="0"/>
                          <a:cs typeface="Arial" panose="020B0604020202020204" pitchFamily="34" charset="0"/>
                        </a:rPr>
                        <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Stage IIA</a:t>
                      </a:r>
                    </a:p>
                    <a:p>
                      <a:pPr algn="ctr"/>
                      <a:r>
                        <a:rPr lang="en-US" sz="2800" dirty="0">
                          <a:solidFill>
                            <a:schemeClr val="bg1"/>
                          </a:solidFill>
                          <a:latin typeface="Arial" panose="020B0604020202020204" pitchFamily="34" charset="0"/>
                          <a:cs typeface="Arial" panose="020B0604020202020204" pitchFamily="34" charset="0"/>
                        </a:rPr>
                        <a:t>(capped at 1000)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Stage IIA:</a:t>
                      </a:r>
                    </a:p>
                    <a:p>
                      <a:pPr algn="ctr"/>
                      <a:r>
                        <a:rPr lang="en-US" sz="2800" dirty="0">
                          <a:solidFill>
                            <a:schemeClr val="bg1"/>
                          </a:solidFill>
                          <a:latin typeface="Arial" panose="020B0604020202020204" pitchFamily="34" charset="0"/>
                          <a:cs typeface="Arial" panose="020B0604020202020204" pitchFamily="34" charset="0"/>
                        </a:rPr>
                        <a:t>N1 or N0 with</a:t>
                      </a:r>
                    </a:p>
                    <a:p>
                      <a:pPr algn="ctr"/>
                      <a:r>
                        <a:rPr lang="en-US" sz="2800" dirty="0">
                          <a:solidFill>
                            <a:schemeClr val="bg1"/>
                          </a:solidFill>
                          <a:latin typeface="Arial" panose="020B0604020202020204" pitchFamily="34" charset="0"/>
                          <a:cs typeface="Arial" panose="020B0604020202020204" pitchFamily="34" charset="0"/>
                        </a:rPr>
                        <a:t>G2/Ki67 &gt;20%</a:t>
                      </a:r>
                    </a:p>
                    <a:p>
                      <a:pPr algn="ctr"/>
                      <a:r>
                        <a:rPr lang="en-US" sz="2800" dirty="0">
                          <a:solidFill>
                            <a:schemeClr val="bg1"/>
                          </a:solidFill>
                          <a:latin typeface="Arial" panose="020B0604020202020204" pitchFamily="34" charset="0"/>
                          <a:cs typeface="Arial" panose="020B0604020202020204" pitchFamily="34" charset="0"/>
                        </a:rPr>
                        <a:t>G2/high risk G3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de-DE" sz="2800" dirty="0">
                          <a:solidFill>
                            <a:schemeClr val="bg1"/>
                          </a:solidFill>
                          <a:latin typeface="Arial" panose="020B0604020202020204" pitchFamily="34" charset="0"/>
                          <a:cs typeface="Arial" panose="020B0604020202020204" pitchFamily="34" charset="0"/>
                        </a:rPr>
                        <a:t>1–3 +LN w/1:</a:t>
                      </a:r>
                    </a:p>
                    <a:p>
                      <a:pPr algn="ctr"/>
                      <a:r>
                        <a:rPr lang="de-DE" sz="2800" dirty="0">
                          <a:solidFill>
                            <a:schemeClr val="bg1"/>
                          </a:solidFill>
                          <a:latin typeface="Arial" panose="020B0604020202020204" pitchFamily="34" charset="0"/>
                          <a:cs typeface="Arial" panose="020B0604020202020204" pitchFamily="34" charset="0"/>
                        </a:rPr>
                        <a:t>T size ≥5 cm</a:t>
                      </a:r>
                    </a:p>
                    <a:p>
                      <a:pPr algn="ctr"/>
                      <a:r>
                        <a:rPr lang="de-DE" sz="2800" dirty="0">
                          <a:solidFill>
                            <a:schemeClr val="bg1"/>
                          </a:solidFill>
                          <a:latin typeface="Arial" panose="020B0604020202020204" pitchFamily="34" charset="0"/>
                          <a:cs typeface="Arial" panose="020B0604020202020204" pitchFamily="34" charset="0"/>
                        </a:rPr>
                        <a:t>Grade 3</a:t>
                      </a:r>
                    </a:p>
                    <a:p>
                      <a:pPr algn="ctr"/>
                      <a:r>
                        <a:rPr lang="de-DE" sz="2800" dirty="0">
                          <a:solidFill>
                            <a:schemeClr val="bg1"/>
                          </a:solidFill>
                          <a:latin typeface="Arial" panose="020B0604020202020204" pitchFamily="34" charset="0"/>
                          <a:cs typeface="Arial" panose="020B0604020202020204" pitchFamily="34" charset="0"/>
                        </a:rPr>
                        <a:t>Ki67 ≥20%</a:t>
                      </a:r>
                      <a:endParaRPr lang="en-US" sz="28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344488" indent="0"/>
                      <a:r>
                        <a:rPr lang="en-US" sz="2800" b="1" dirty="0">
                          <a:solidFill>
                            <a:schemeClr val="accent2">
                              <a:lumMod val="50000"/>
                            </a:schemeClr>
                          </a:solidFill>
                          <a:latin typeface="Arial" panose="020B0604020202020204" pitchFamily="34" charset="0"/>
                          <a:cs typeface="Arial" panose="020B0604020202020204" pitchFamily="34" charset="0"/>
                        </a:rPr>
                        <a:t>Higher-risk</a:t>
                      </a:r>
                    </a:p>
                    <a:p>
                      <a:pPr marL="344488" indent="0"/>
                      <a:r>
                        <a:rPr lang="en-US" sz="2800" b="1" dirty="0">
                          <a:solidFill>
                            <a:schemeClr val="accent2">
                              <a:lumMod val="50000"/>
                            </a:schemeClr>
                          </a:solidFill>
                          <a:latin typeface="Arial" panose="020B0604020202020204" pitchFamily="34" charset="0"/>
                          <a:cs typeface="Arial" panose="020B0604020202020204" pitchFamily="34" charset="0"/>
                        </a:rPr>
                        <a:t>group</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CPS-EG ≥3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Stage IIB/III</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Stage IIB/III</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≥4 + LN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Rectangle 6"/>
          <p:cNvSpPr/>
          <p:nvPr/>
        </p:nvSpPr>
        <p:spPr>
          <a:xfrm>
            <a:off x="1661160" y="5027680"/>
            <a:ext cx="14889480" cy="1814051"/>
          </a:xfrm>
          <a:prstGeom prst="rect">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700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monarchE</a:t>
            </a:r>
            <a:r>
              <a:rPr lang="en-US" dirty="0"/>
              <a:t>: Safety</a:t>
            </a:r>
          </a:p>
        </p:txBody>
      </p:sp>
      <p:sp>
        <p:nvSpPr>
          <p:cNvPr id="3" name="Text Placeholder 2"/>
          <p:cNvSpPr>
            <a:spLocks noGrp="1"/>
          </p:cNvSpPr>
          <p:nvPr>
            <p:ph type="body" sz="quarter" idx="10"/>
          </p:nvPr>
        </p:nvSpPr>
        <p:spPr>
          <a:xfrm>
            <a:off x="574390" y="9607055"/>
            <a:ext cx="17168091" cy="384128"/>
          </a:xfrm>
        </p:spPr>
        <p:txBody>
          <a:bodyPr/>
          <a:lstStyle/>
          <a:p>
            <a:r>
              <a:rPr lang="en-US" dirty="0"/>
              <a:t>Johnston S, et al. </a:t>
            </a:r>
            <a:r>
              <a:rPr lang="en-US" i="1" dirty="0"/>
              <a:t>Cancer Res. </a:t>
            </a:r>
            <a:r>
              <a:rPr lang="en-US" dirty="0"/>
              <a:t>2023;83(5 suppl): abstract GS1-09. </a:t>
            </a:r>
          </a:p>
        </p:txBody>
      </p:sp>
      <p:sp>
        <p:nvSpPr>
          <p:cNvPr id="5" name="Text Placeholder 4"/>
          <p:cNvSpPr>
            <a:spLocks noGrp="1"/>
          </p:cNvSpPr>
          <p:nvPr>
            <p:ph type="body" sz="quarter" idx="11"/>
          </p:nvPr>
        </p:nvSpPr>
        <p:spPr>
          <a:xfrm>
            <a:off x="649859" y="9270156"/>
            <a:ext cx="17172432" cy="384048"/>
          </a:xfrm>
        </p:spPr>
        <p:txBody>
          <a:bodyPr/>
          <a:lstStyle/>
          <a:p>
            <a:r>
              <a:rPr lang="en-US" dirty="0"/>
              <a:t>PE = pulmonary embolism. </a:t>
            </a:r>
          </a:p>
        </p:txBody>
      </p:sp>
      <p:graphicFrame>
        <p:nvGraphicFramePr>
          <p:cNvPr id="11" name="Table 10"/>
          <p:cNvGraphicFramePr>
            <a:graphicFrameLocks noGrp="1"/>
          </p:cNvGraphicFramePr>
          <p:nvPr>
            <p:extLst>
              <p:ext uri="{D42A27DB-BD31-4B8C-83A1-F6EECF244321}">
                <p14:modId xmlns:p14="http://schemas.microsoft.com/office/powerpoint/2010/main" val="294085270"/>
              </p:ext>
            </p:extLst>
          </p:nvPr>
        </p:nvGraphicFramePr>
        <p:xfrm>
          <a:off x="4544305" y="7275431"/>
          <a:ext cx="8252215" cy="1975104"/>
        </p:xfrm>
        <a:graphic>
          <a:graphicData uri="http://schemas.openxmlformats.org/drawingml/2006/table">
            <a:tbl>
              <a:tblPr firstRow="1" bandRow="1">
                <a:tableStyleId>{5C22544A-7EE6-4342-B048-85BDC9FD1C3A}</a:tableStyleId>
              </a:tblPr>
              <a:tblGrid>
                <a:gridCol w="3151239">
                  <a:extLst>
                    <a:ext uri="{9D8B030D-6E8A-4147-A177-3AD203B41FA5}">
                      <a16:colId xmlns:a16="http://schemas.microsoft.com/office/drawing/2014/main" val="20000"/>
                    </a:ext>
                  </a:extLst>
                </a:gridCol>
                <a:gridCol w="2860696">
                  <a:extLst>
                    <a:ext uri="{9D8B030D-6E8A-4147-A177-3AD203B41FA5}">
                      <a16:colId xmlns:a16="http://schemas.microsoft.com/office/drawing/2014/main" val="20001"/>
                    </a:ext>
                  </a:extLst>
                </a:gridCol>
                <a:gridCol w="2240280">
                  <a:extLst>
                    <a:ext uri="{9D8B030D-6E8A-4147-A177-3AD203B41FA5}">
                      <a16:colId xmlns:a16="http://schemas.microsoft.com/office/drawing/2014/main" val="20002"/>
                    </a:ext>
                  </a:extLst>
                </a:gridCol>
              </a:tblGrid>
              <a:tr h="717908">
                <a:tc>
                  <a:txBody>
                    <a:bodyPr/>
                    <a:lstStyle/>
                    <a:p>
                      <a:pPr algn="ctr"/>
                      <a:r>
                        <a:rPr lang="en-US" sz="2400" dirty="0">
                          <a:latin typeface="Arial" panose="020B0604020202020204" pitchFamily="34" charset="0"/>
                          <a:cs typeface="Arial" panose="020B0604020202020204" pitchFamily="34" charset="0"/>
                        </a:rPr>
                        <a:t>Other events of interest, any grade</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latin typeface="Arial" panose="020B0604020202020204" pitchFamily="34" charset="0"/>
                          <a:cs typeface="Arial" panose="020B0604020202020204" pitchFamily="34" charset="0"/>
                        </a:rPr>
                        <a:t>Abemaciclib + ET</a:t>
                      </a:r>
                    </a:p>
                    <a:p>
                      <a:pPr algn="ctr"/>
                      <a:r>
                        <a:rPr lang="en-US" sz="2400" dirty="0">
                          <a:latin typeface="Arial" panose="020B0604020202020204" pitchFamily="34" charset="0"/>
                          <a:cs typeface="Arial" panose="020B0604020202020204" pitchFamily="34" charset="0"/>
                        </a:rPr>
                        <a:t>n = 2791 (%)</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2400" dirty="0">
                          <a:latin typeface="Arial" panose="020B0604020202020204" pitchFamily="34" charset="0"/>
                          <a:cs typeface="Arial" panose="020B0604020202020204" pitchFamily="34" charset="0"/>
                        </a:rPr>
                        <a:t>ET alone</a:t>
                      </a:r>
                    </a:p>
                    <a:p>
                      <a:pPr algn="ctr"/>
                      <a:r>
                        <a:rPr lang="en-US" sz="2400" dirty="0">
                          <a:latin typeface="Arial" panose="020B0604020202020204" pitchFamily="34" charset="0"/>
                          <a:cs typeface="Arial" panose="020B0604020202020204" pitchFamily="34" charset="0"/>
                        </a:rPr>
                        <a:t>n = 2800 (%)</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98838">
                <a:tc>
                  <a:txBody>
                    <a:bodyPr/>
                    <a:lstStyle/>
                    <a:p>
                      <a:pPr algn="ctr"/>
                      <a:r>
                        <a:rPr lang="en-US" sz="2400" dirty="0">
                          <a:solidFill>
                            <a:schemeClr val="bg1"/>
                          </a:solidFill>
                          <a:latin typeface="Arial" panose="020B0604020202020204" pitchFamily="34" charset="0"/>
                          <a:cs typeface="Arial" panose="020B0604020202020204" pitchFamily="34" charset="0"/>
                        </a:rPr>
                        <a:t>VTE</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latin typeface="Arial" panose="020B0604020202020204" pitchFamily="34" charset="0"/>
                          <a:cs typeface="Arial" panose="020B0604020202020204" pitchFamily="34" charset="0"/>
                        </a:rPr>
                        <a:t>2.5</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latin typeface="Arial" panose="020B0604020202020204" pitchFamily="34" charset="0"/>
                          <a:cs typeface="Arial" panose="020B0604020202020204" pitchFamily="34" charset="0"/>
                        </a:rPr>
                        <a:t>0.7</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98838">
                <a:tc>
                  <a:txBody>
                    <a:bodyPr/>
                    <a:lstStyle/>
                    <a:p>
                      <a:pPr algn="ctr"/>
                      <a:r>
                        <a:rPr lang="en-US" sz="2400" dirty="0">
                          <a:solidFill>
                            <a:schemeClr val="bg1"/>
                          </a:solidFill>
                          <a:latin typeface="Arial" panose="020B0604020202020204" pitchFamily="34" charset="0"/>
                          <a:cs typeface="Arial" panose="020B0604020202020204" pitchFamily="34" charset="0"/>
                        </a:rPr>
                        <a:t>PE</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latin typeface="Arial" panose="020B0604020202020204" pitchFamily="34" charset="0"/>
                          <a:cs typeface="Arial" panose="020B0604020202020204" pitchFamily="34" charset="0"/>
                        </a:rPr>
                        <a:t>1.0</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latin typeface="Arial" panose="020B0604020202020204" pitchFamily="34" charset="0"/>
                          <a:cs typeface="Arial" panose="020B0604020202020204" pitchFamily="34" charset="0"/>
                        </a:rPr>
                        <a:t>0.1</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98838">
                <a:tc>
                  <a:txBody>
                    <a:bodyPr/>
                    <a:lstStyle/>
                    <a:p>
                      <a:pPr algn="ctr"/>
                      <a:r>
                        <a:rPr lang="en-US" sz="2400" dirty="0">
                          <a:solidFill>
                            <a:schemeClr val="bg1"/>
                          </a:solidFill>
                          <a:latin typeface="Arial" panose="020B0604020202020204" pitchFamily="34" charset="0"/>
                          <a:cs typeface="Arial" panose="020B0604020202020204" pitchFamily="34" charset="0"/>
                        </a:rPr>
                        <a:t>ILD</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latin typeface="Arial" panose="020B0604020202020204" pitchFamily="34" charset="0"/>
                          <a:cs typeface="Arial" panose="020B0604020202020204" pitchFamily="34" charset="0"/>
                        </a:rPr>
                        <a:t>3.3</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dirty="0">
                          <a:solidFill>
                            <a:schemeClr val="bg1"/>
                          </a:solidFill>
                          <a:latin typeface="Arial" panose="020B0604020202020204" pitchFamily="34" charset="0"/>
                          <a:cs typeface="Arial" panose="020B0604020202020204" pitchFamily="34" charset="0"/>
                        </a:rPr>
                        <a:t>1.3</a:t>
                      </a:r>
                    </a:p>
                  </a:txBody>
                  <a:tcPr marT="18288" marB="1828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1112" name="Group 1111"/>
          <p:cNvGrpSpPr/>
          <p:nvPr/>
        </p:nvGrpSpPr>
        <p:grpSpPr>
          <a:xfrm>
            <a:off x="840658" y="1329482"/>
            <a:ext cx="17019638" cy="8084798"/>
            <a:chOff x="840658" y="1527602"/>
            <a:chExt cx="17019638" cy="8084798"/>
          </a:xfrm>
        </p:grpSpPr>
        <p:sp>
          <p:nvSpPr>
            <p:cNvPr id="4" name="Rounded Rectangle 3"/>
            <p:cNvSpPr/>
            <p:nvPr/>
          </p:nvSpPr>
          <p:spPr>
            <a:xfrm>
              <a:off x="840658" y="7282123"/>
              <a:ext cx="2771222" cy="1457632"/>
            </a:xfrm>
            <a:prstGeom prst="roundRect">
              <a:avLst>
                <a:gd name="adj" fmla="val 7778"/>
              </a:avLst>
            </a:prstGeom>
            <a:solidFill>
              <a:schemeClr val="accent2">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Median duration</a:t>
              </a:r>
            </a:p>
            <a:p>
              <a:pPr algn="ctr"/>
              <a:r>
                <a:rPr lang="en-US" sz="2800" b="1" dirty="0"/>
                <a:t>of abemaciclib = </a:t>
              </a:r>
            </a:p>
            <a:p>
              <a:pPr algn="ctr"/>
              <a:r>
                <a:rPr lang="en-US" sz="2800" b="1" dirty="0"/>
                <a:t>23.7 </a:t>
              </a:r>
              <a:r>
                <a:rPr lang="en-US" sz="2800" b="1" dirty="0" err="1"/>
                <a:t>mo</a:t>
              </a:r>
              <a:endParaRPr lang="en-US" sz="2800" b="1" dirty="0"/>
            </a:p>
          </p:txBody>
        </p:sp>
        <p:sp>
          <p:nvSpPr>
            <p:cNvPr id="8" name="Rounded Rectangle 7"/>
            <p:cNvSpPr/>
            <p:nvPr/>
          </p:nvSpPr>
          <p:spPr>
            <a:xfrm>
              <a:off x="840658" y="2190750"/>
              <a:ext cx="2462981" cy="4799986"/>
            </a:xfrm>
            <a:prstGeom prst="roundRect">
              <a:avLst>
                <a:gd name="adj" fmla="val 7778"/>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Safety</a:t>
              </a:r>
            </a:p>
          </p:txBody>
        </p:sp>
        <p:sp>
          <p:nvSpPr>
            <p:cNvPr id="9" name="Rectangle 8"/>
            <p:cNvSpPr/>
            <p:nvPr/>
          </p:nvSpPr>
          <p:spPr>
            <a:xfrm>
              <a:off x="3377381" y="2495340"/>
              <a:ext cx="3200399" cy="3985706"/>
            </a:xfrm>
            <a:prstGeom prst="rect">
              <a:avLst/>
            </a:prstGeom>
          </p:spPr>
          <p:txBody>
            <a:bodyPr wrap="square">
              <a:spAutoFit/>
            </a:bodyPr>
            <a:lstStyle/>
            <a:p>
              <a:pPr algn="r">
                <a:spcAft>
                  <a:spcPts val="600"/>
                </a:spcAft>
              </a:pPr>
              <a:r>
                <a:rPr lang="en-US" sz="2800" b="1" dirty="0">
                  <a:solidFill>
                    <a:schemeClr val="bg1"/>
                  </a:solidFill>
                </a:rPr>
                <a:t>≥20% in either arm</a:t>
              </a:r>
            </a:p>
            <a:p>
              <a:pPr algn="r">
                <a:spcAft>
                  <a:spcPts val="2400"/>
                </a:spcAft>
              </a:pPr>
              <a:r>
                <a:rPr lang="en-US" sz="2800" b="1" dirty="0">
                  <a:solidFill>
                    <a:schemeClr val="bg1"/>
                  </a:solidFill>
                </a:rPr>
                <a:t>Diarrhea</a:t>
              </a:r>
            </a:p>
            <a:p>
              <a:pPr algn="r">
                <a:spcAft>
                  <a:spcPts val="2400"/>
                </a:spcAft>
              </a:pPr>
              <a:r>
                <a:rPr lang="en-US" sz="2800" b="1" dirty="0">
                  <a:solidFill>
                    <a:schemeClr val="bg1"/>
                  </a:solidFill>
                </a:rPr>
                <a:t>Arthralgia</a:t>
              </a:r>
            </a:p>
            <a:p>
              <a:pPr algn="r">
                <a:spcAft>
                  <a:spcPts val="2400"/>
                </a:spcAft>
              </a:pPr>
              <a:r>
                <a:rPr lang="en-US" sz="2800" b="1" dirty="0">
                  <a:solidFill>
                    <a:schemeClr val="bg1"/>
                  </a:solidFill>
                </a:rPr>
                <a:t>Leukopenia</a:t>
              </a:r>
            </a:p>
            <a:p>
              <a:pPr algn="r">
                <a:spcAft>
                  <a:spcPts val="2400"/>
                </a:spcAft>
              </a:pPr>
              <a:r>
                <a:rPr lang="en-US" sz="2800" b="1" dirty="0">
                  <a:solidFill>
                    <a:schemeClr val="bg1"/>
                  </a:solidFill>
                </a:rPr>
                <a:t>Nausea</a:t>
              </a:r>
            </a:p>
            <a:p>
              <a:pPr algn="r">
                <a:spcAft>
                  <a:spcPts val="2000"/>
                </a:spcAft>
              </a:pPr>
              <a:r>
                <a:rPr lang="en-US" sz="2800" b="1" dirty="0">
                  <a:solidFill>
                    <a:schemeClr val="bg1"/>
                  </a:solidFill>
                </a:rPr>
                <a:t>Anemia</a:t>
              </a:r>
            </a:p>
          </p:txBody>
        </p:sp>
        <p:sp>
          <p:nvSpPr>
            <p:cNvPr id="10" name="Rectangle 9"/>
            <p:cNvSpPr/>
            <p:nvPr/>
          </p:nvSpPr>
          <p:spPr>
            <a:xfrm>
              <a:off x="13524271" y="6950133"/>
              <a:ext cx="4336025" cy="2662267"/>
            </a:xfrm>
            <a:prstGeom prst="rect">
              <a:avLst/>
            </a:prstGeom>
          </p:spPr>
          <p:txBody>
            <a:bodyPr wrap="square">
              <a:spAutoFit/>
            </a:bodyPr>
            <a:lstStyle/>
            <a:p>
              <a:pPr>
                <a:spcAft>
                  <a:spcPts val="600"/>
                </a:spcAft>
              </a:pPr>
              <a:r>
                <a:rPr lang="en-US" sz="2800" b="1" dirty="0">
                  <a:solidFill>
                    <a:schemeClr val="bg1"/>
                  </a:solidFill>
                </a:rPr>
                <a:t>Abemaciclib dose adjustments due to AEs</a:t>
              </a:r>
            </a:p>
            <a:p>
              <a:pPr marL="457200" indent="-457200">
                <a:spcAft>
                  <a:spcPts val="600"/>
                </a:spcAft>
                <a:buFont typeface="Arial" panose="020B0604020202020204" pitchFamily="34" charset="0"/>
                <a:buChar char="•"/>
              </a:pPr>
              <a:r>
                <a:rPr lang="en-US" sz="2400" b="1" dirty="0">
                  <a:solidFill>
                    <a:schemeClr val="bg1"/>
                  </a:solidFill>
                </a:rPr>
                <a:t>Dose holds = 61.7%</a:t>
              </a:r>
            </a:p>
            <a:p>
              <a:pPr marL="457200" indent="-457200">
                <a:spcAft>
                  <a:spcPts val="600"/>
                </a:spcAft>
                <a:buFont typeface="Arial" panose="020B0604020202020204" pitchFamily="34" charset="0"/>
                <a:buChar char="•"/>
              </a:pPr>
              <a:r>
                <a:rPr lang="en-US" sz="2400" b="1" dirty="0">
                  <a:solidFill>
                    <a:schemeClr val="bg1"/>
                  </a:solidFill>
                </a:rPr>
                <a:t>Dose reductions = 43.6%</a:t>
              </a:r>
            </a:p>
            <a:p>
              <a:pPr marL="457200" indent="-457200">
                <a:spcAft>
                  <a:spcPts val="600"/>
                </a:spcAft>
                <a:buFont typeface="Arial" panose="020B0604020202020204" pitchFamily="34" charset="0"/>
                <a:buChar char="•"/>
              </a:pPr>
              <a:r>
                <a:rPr lang="en-US" sz="2400" b="1" dirty="0">
                  <a:solidFill>
                    <a:schemeClr val="bg1"/>
                  </a:solidFill>
                </a:rPr>
                <a:t>Discontinuations = 18.5% [8.9% after dose reduction]</a:t>
              </a:r>
            </a:p>
          </p:txBody>
        </p:sp>
        <p:sp>
          <p:nvSpPr>
            <p:cNvPr id="13" name="Rectangle 12"/>
            <p:cNvSpPr/>
            <p:nvPr/>
          </p:nvSpPr>
          <p:spPr>
            <a:xfrm>
              <a:off x="7374194" y="1527602"/>
              <a:ext cx="3008670" cy="830997"/>
            </a:xfrm>
            <a:prstGeom prst="rect">
              <a:avLst/>
            </a:prstGeom>
          </p:spPr>
          <p:txBody>
            <a:bodyPr wrap="square">
              <a:spAutoFit/>
            </a:bodyPr>
            <a:lstStyle/>
            <a:p>
              <a:pPr lvl="0" algn="ctr" defTabSz="571433"/>
              <a:r>
                <a:rPr lang="en-US" sz="2400" b="1" dirty="0">
                  <a:solidFill>
                    <a:schemeClr val="accent5"/>
                  </a:solidFill>
                  <a:latin typeface="Arial" panose="020B0604020202020204" pitchFamily="34" charset="0"/>
                  <a:cs typeface="Arial" panose="020B0604020202020204" pitchFamily="34" charset="0"/>
                </a:rPr>
                <a:t>Abemaciclib + ET</a:t>
              </a:r>
            </a:p>
            <a:p>
              <a:pPr lvl="0" algn="ctr" defTabSz="571433"/>
              <a:r>
                <a:rPr lang="en-US" sz="2400" b="1" dirty="0">
                  <a:solidFill>
                    <a:schemeClr val="accent5"/>
                  </a:solidFill>
                  <a:latin typeface="Arial" panose="020B0604020202020204" pitchFamily="34" charset="0"/>
                  <a:cs typeface="Arial" panose="020B0604020202020204" pitchFamily="34" charset="0"/>
                </a:rPr>
                <a:t>n = 2791 (%)</a:t>
              </a:r>
            </a:p>
          </p:txBody>
        </p:sp>
        <p:sp>
          <p:nvSpPr>
            <p:cNvPr id="14" name="Rectangle 13"/>
            <p:cNvSpPr/>
            <p:nvPr/>
          </p:nvSpPr>
          <p:spPr>
            <a:xfrm>
              <a:off x="11769214" y="1527602"/>
              <a:ext cx="3008670" cy="830997"/>
            </a:xfrm>
            <a:prstGeom prst="rect">
              <a:avLst/>
            </a:prstGeom>
          </p:spPr>
          <p:txBody>
            <a:bodyPr wrap="square">
              <a:spAutoFit/>
            </a:bodyPr>
            <a:lstStyle/>
            <a:p>
              <a:pPr lvl="0" algn="ctr" defTabSz="571433"/>
              <a:r>
                <a:rPr lang="en-US" sz="2400" b="1" dirty="0">
                  <a:solidFill>
                    <a:schemeClr val="accent6"/>
                  </a:solidFill>
                  <a:latin typeface="Arial" panose="020B0604020202020204" pitchFamily="34" charset="0"/>
                  <a:cs typeface="Arial" panose="020B0604020202020204" pitchFamily="34" charset="0"/>
                </a:rPr>
                <a:t>ET alone</a:t>
              </a:r>
            </a:p>
            <a:p>
              <a:pPr lvl="0" algn="ctr" defTabSz="571433"/>
              <a:r>
                <a:rPr lang="en-US" sz="2400" b="1" dirty="0">
                  <a:solidFill>
                    <a:schemeClr val="accent6"/>
                  </a:solidFill>
                  <a:latin typeface="Arial" panose="020B0604020202020204" pitchFamily="34" charset="0"/>
                  <a:cs typeface="Arial" panose="020B0604020202020204" pitchFamily="34" charset="0"/>
                </a:rPr>
                <a:t>n = 2800 (%)</a:t>
              </a:r>
            </a:p>
          </p:txBody>
        </p:sp>
        <p:grpSp>
          <p:nvGrpSpPr>
            <p:cNvPr id="15" name="Group 5"/>
            <p:cNvGrpSpPr>
              <a:grpSpLocks noChangeAspect="1"/>
            </p:cNvGrpSpPr>
            <p:nvPr/>
          </p:nvGrpSpPr>
          <p:grpSpPr bwMode="auto">
            <a:xfrm>
              <a:off x="6238875" y="2536825"/>
              <a:ext cx="10817225" cy="4537075"/>
              <a:chOff x="3930" y="1598"/>
              <a:chExt cx="6814" cy="2858"/>
            </a:xfrm>
          </p:grpSpPr>
          <p:sp>
            <p:nvSpPr>
              <p:cNvPr id="17" name="Rectangle 6"/>
              <p:cNvSpPr>
                <a:spLocks noChangeArrowheads="1"/>
              </p:cNvSpPr>
              <p:nvPr/>
            </p:nvSpPr>
            <p:spPr bwMode="auto">
              <a:xfrm>
                <a:off x="7434" y="3580"/>
                <a:ext cx="580" cy="156"/>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7"/>
              <p:cNvSpPr>
                <a:spLocks noChangeArrowheads="1"/>
              </p:cNvSpPr>
              <p:nvPr/>
            </p:nvSpPr>
            <p:spPr bwMode="auto">
              <a:xfrm>
                <a:off x="7378" y="3122"/>
                <a:ext cx="228" cy="15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8"/>
              <p:cNvSpPr>
                <a:spLocks noChangeArrowheads="1"/>
              </p:cNvSpPr>
              <p:nvPr/>
            </p:nvSpPr>
            <p:spPr bwMode="auto">
              <a:xfrm>
                <a:off x="7398" y="2894"/>
                <a:ext cx="106" cy="156"/>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9"/>
              <p:cNvSpPr>
                <a:spLocks noChangeArrowheads="1"/>
              </p:cNvSpPr>
              <p:nvPr/>
            </p:nvSpPr>
            <p:spPr bwMode="auto">
              <a:xfrm>
                <a:off x="7396" y="2670"/>
                <a:ext cx="74" cy="156"/>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0"/>
              <p:cNvSpPr>
                <a:spLocks noChangeArrowheads="1"/>
              </p:cNvSpPr>
              <p:nvPr/>
            </p:nvSpPr>
            <p:spPr bwMode="auto">
              <a:xfrm>
                <a:off x="7672" y="2438"/>
                <a:ext cx="792" cy="156"/>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1"/>
              <p:cNvSpPr>
                <a:spLocks noChangeArrowheads="1"/>
              </p:cNvSpPr>
              <p:nvPr/>
            </p:nvSpPr>
            <p:spPr bwMode="auto">
              <a:xfrm>
                <a:off x="7386" y="1980"/>
                <a:ext cx="184" cy="156"/>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2"/>
              <p:cNvSpPr>
                <a:spLocks noChangeArrowheads="1"/>
              </p:cNvSpPr>
              <p:nvPr/>
            </p:nvSpPr>
            <p:spPr bwMode="auto">
              <a:xfrm>
                <a:off x="7302" y="3808"/>
                <a:ext cx="110" cy="156"/>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3"/>
              <p:cNvSpPr>
                <a:spLocks noChangeArrowheads="1"/>
              </p:cNvSpPr>
              <p:nvPr/>
            </p:nvSpPr>
            <p:spPr bwMode="auto">
              <a:xfrm>
                <a:off x="7412" y="3580"/>
                <a:ext cx="580" cy="156"/>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4"/>
              <p:cNvSpPr>
                <a:spLocks noChangeArrowheads="1"/>
              </p:cNvSpPr>
              <p:nvPr/>
            </p:nvSpPr>
            <p:spPr bwMode="auto">
              <a:xfrm>
                <a:off x="7354" y="3352"/>
                <a:ext cx="216" cy="156"/>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5"/>
              <p:cNvSpPr>
                <a:spLocks noChangeArrowheads="1"/>
              </p:cNvSpPr>
              <p:nvPr/>
            </p:nvSpPr>
            <p:spPr bwMode="auto">
              <a:xfrm>
                <a:off x="7354" y="3122"/>
                <a:ext cx="228" cy="158"/>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6"/>
              <p:cNvSpPr>
                <a:spLocks noChangeArrowheads="1"/>
              </p:cNvSpPr>
              <p:nvPr/>
            </p:nvSpPr>
            <p:spPr bwMode="auto">
              <a:xfrm>
                <a:off x="7364" y="2894"/>
                <a:ext cx="106" cy="156"/>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7"/>
              <p:cNvSpPr>
                <a:spLocks noChangeArrowheads="1"/>
              </p:cNvSpPr>
              <p:nvPr/>
            </p:nvSpPr>
            <p:spPr bwMode="auto">
              <a:xfrm>
                <a:off x="7360" y="2670"/>
                <a:ext cx="76" cy="156"/>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8"/>
              <p:cNvSpPr>
                <a:spLocks noChangeArrowheads="1"/>
              </p:cNvSpPr>
              <p:nvPr/>
            </p:nvSpPr>
            <p:spPr bwMode="auto">
              <a:xfrm>
                <a:off x="7640" y="2438"/>
                <a:ext cx="792" cy="156"/>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9"/>
              <p:cNvSpPr>
                <a:spLocks noChangeArrowheads="1"/>
              </p:cNvSpPr>
              <p:nvPr/>
            </p:nvSpPr>
            <p:spPr bwMode="auto">
              <a:xfrm>
                <a:off x="7402" y="2208"/>
                <a:ext cx="452" cy="158"/>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0"/>
              <p:cNvSpPr>
                <a:spLocks noChangeArrowheads="1"/>
              </p:cNvSpPr>
              <p:nvPr/>
            </p:nvSpPr>
            <p:spPr bwMode="auto">
              <a:xfrm>
                <a:off x="7352" y="1980"/>
                <a:ext cx="184" cy="156"/>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21"/>
              <p:cNvSpPr>
                <a:spLocks noChangeArrowheads="1"/>
              </p:cNvSpPr>
              <p:nvPr/>
            </p:nvSpPr>
            <p:spPr bwMode="auto">
              <a:xfrm>
                <a:off x="6482" y="3808"/>
                <a:ext cx="566" cy="156"/>
              </a:xfrm>
              <a:prstGeom prst="rect">
                <a:avLst/>
              </a:prstGeom>
              <a:solidFill>
                <a:srgbClr val="72A0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22"/>
              <p:cNvSpPr>
                <a:spLocks noChangeArrowheads="1"/>
              </p:cNvSpPr>
              <p:nvPr/>
            </p:nvSpPr>
            <p:spPr bwMode="auto">
              <a:xfrm>
                <a:off x="6138" y="3122"/>
                <a:ext cx="754" cy="158"/>
              </a:xfrm>
              <a:prstGeom prst="rect">
                <a:avLst/>
              </a:prstGeom>
              <a:solidFill>
                <a:srgbClr val="72A0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23"/>
              <p:cNvSpPr>
                <a:spLocks noChangeArrowheads="1"/>
              </p:cNvSpPr>
              <p:nvPr/>
            </p:nvSpPr>
            <p:spPr bwMode="auto">
              <a:xfrm>
                <a:off x="6074" y="2894"/>
                <a:ext cx="598" cy="156"/>
              </a:xfrm>
              <a:prstGeom prst="rect">
                <a:avLst/>
              </a:prstGeom>
              <a:solidFill>
                <a:srgbClr val="72A0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24"/>
              <p:cNvSpPr>
                <a:spLocks noChangeArrowheads="1"/>
              </p:cNvSpPr>
              <p:nvPr/>
            </p:nvSpPr>
            <p:spPr bwMode="auto">
              <a:xfrm>
                <a:off x="5818" y="2666"/>
                <a:ext cx="754" cy="156"/>
              </a:xfrm>
              <a:prstGeom prst="rect">
                <a:avLst/>
              </a:prstGeom>
              <a:solidFill>
                <a:srgbClr val="72A0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25"/>
              <p:cNvSpPr>
                <a:spLocks noChangeArrowheads="1"/>
              </p:cNvSpPr>
              <p:nvPr/>
            </p:nvSpPr>
            <p:spPr bwMode="auto">
              <a:xfrm>
                <a:off x="5982" y="2208"/>
                <a:ext cx="698" cy="158"/>
              </a:xfrm>
              <a:prstGeom prst="rect">
                <a:avLst/>
              </a:prstGeom>
              <a:solidFill>
                <a:srgbClr val="72A0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26"/>
              <p:cNvSpPr>
                <a:spLocks noChangeArrowheads="1"/>
              </p:cNvSpPr>
              <p:nvPr/>
            </p:nvSpPr>
            <p:spPr bwMode="auto">
              <a:xfrm>
                <a:off x="4610" y="1980"/>
                <a:ext cx="1418" cy="156"/>
              </a:xfrm>
              <a:prstGeom prst="rect">
                <a:avLst/>
              </a:prstGeom>
              <a:solidFill>
                <a:srgbClr val="72A0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Rectangle 27"/>
              <p:cNvSpPr>
                <a:spLocks noChangeArrowheads="1"/>
              </p:cNvSpPr>
              <p:nvPr/>
            </p:nvSpPr>
            <p:spPr bwMode="auto">
              <a:xfrm>
                <a:off x="6546" y="3808"/>
                <a:ext cx="566" cy="156"/>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28"/>
              <p:cNvSpPr>
                <a:spLocks noChangeArrowheads="1"/>
              </p:cNvSpPr>
              <p:nvPr/>
            </p:nvSpPr>
            <p:spPr bwMode="auto">
              <a:xfrm>
                <a:off x="6806" y="3580"/>
                <a:ext cx="382" cy="156"/>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29"/>
              <p:cNvSpPr>
                <a:spLocks noChangeArrowheads="1"/>
              </p:cNvSpPr>
              <p:nvPr/>
            </p:nvSpPr>
            <p:spPr bwMode="auto">
              <a:xfrm>
                <a:off x="6322" y="3352"/>
                <a:ext cx="658" cy="156"/>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30"/>
              <p:cNvSpPr>
                <a:spLocks noChangeArrowheads="1"/>
              </p:cNvSpPr>
              <p:nvPr/>
            </p:nvSpPr>
            <p:spPr bwMode="auto">
              <a:xfrm>
                <a:off x="6194" y="3122"/>
                <a:ext cx="754" cy="158"/>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31"/>
              <p:cNvSpPr>
                <a:spLocks noChangeArrowheads="1"/>
              </p:cNvSpPr>
              <p:nvPr/>
            </p:nvSpPr>
            <p:spPr bwMode="auto">
              <a:xfrm>
                <a:off x="6454" y="2894"/>
                <a:ext cx="598" cy="156"/>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32"/>
              <p:cNvSpPr>
                <a:spLocks noChangeArrowheads="1"/>
              </p:cNvSpPr>
              <p:nvPr/>
            </p:nvSpPr>
            <p:spPr bwMode="auto">
              <a:xfrm>
                <a:off x="6386" y="2666"/>
                <a:ext cx="754" cy="156"/>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Rectangle 33"/>
              <p:cNvSpPr>
                <a:spLocks noChangeArrowheads="1"/>
              </p:cNvSpPr>
              <p:nvPr/>
            </p:nvSpPr>
            <p:spPr bwMode="auto">
              <a:xfrm>
                <a:off x="6422" y="2438"/>
                <a:ext cx="602" cy="156"/>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34"/>
              <p:cNvSpPr>
                <a:spLocks noChangeArrowheads="1"/>
              </p:cNvSpPr>
              <p:nvPr/>
            </p:nvSpPr>
            <p:spPr bwMode="auto">
              <a:xfrm>
                <a:off x="6134" y="2208"/>
                <a:ext cx="698" cy="158"/>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Rectangle 35"/>
              <p:cNvSpPr>
                <a:spLocks noChangeArrowheads="1"/>
              </p:cNvSpPr>
              <p:nvPr/>
            </p:nvSpPr>
            <p:spPr bwMode="auto">
              <a:xfrm>
                <a:off x="4894" y="1980"/>
                <a:ext cx="1418" cy="156"/>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Line 36"/>
              <p:cNvSpPr>
                <a:spLocks noChangeShapeType="1"/>
              </p:cNvSpPr>
              <p:nvPr/>
            </p:nvSpPr>
            <p:spPr bwMode="auto">
              <a:xfrm>
                <a:off x="3942" y="4046"/>
                <a:ext cx="6712"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Line 37"/>
              <p:cNvSpPr>
                <a:spLocks noChangeShapeType="1"/>
              </p:cNvSpPr>
              <p:nvPr/>
            </p:nvSpPr>
            <p:spPr bwMode="auto">
              <a:xfrm>
                <a:off x="4102"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38"/>
              <p:cNvSpPr>
                <a:spLocks noChangeArrowheads="1"/>
              </p:cNvSpPr>
              <p:nvPr/>
            </p:nvSpPr>
            <p:spPr bwMode="auto">
              <a:xfrm>
                <a:off x="3930" y="4122"/>
                <a:ext cx="46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100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3" name="Line 39"/>
              <p:cNvSpPr>
                <a:spLocks noChangeShapeType="1"/>
              </p:cNvSpPr>
              <p:nvPr/>
            </p:nvSpPr>
            <p:spPr bwMode="auto">
              <a:xfrm>
                <a:off x="10454"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40"/>
              <p:cNvSpPr>
                <a:spLocks noChangeArrowheads="1"/>
              </p:cNvSpPr>
              <p:nvPr/>
            </p:nvSpPr>
            <p:spPr bwMode="auto">
              <a:xfrm>
                <a:off x="10282" y="4122"/>
                <a:ext cx="46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100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5" name="Line 41"/>
              <p:cNvSpPr>
                <a:spLocks noChangeShapeType="1"/>
              </p:cNvSpPr>
              <p:nvPr/>
            </p:nvSpPr>
            <p:spPr bwMode="auto">
              <a:xfrm>
                <a:off x="9814"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42"/>
              <p:cNvSpPr>
                <a:spLocks noChangeArrowheads="1"/>
              </p:cNvSpPr>
              <p:nvPr/>
            </p:nvSpPr>
            <p:spPr bwMode="auto">
              <a:xfrm>
                <a:off x="9700" y="412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80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Line 43"/>
              <p:cNvSpPr>
                <a:spLocks noChangeShapeType="1"/>
              </p:cNvSpPr>
              <p:nvPr/>
            </p:nvSpPr>
            <p:spPr bwMode="auto">
              <a:xfrm>
                <a:off x="4734"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44"/>
              <p:cNvSpPr>
                <a:spLocks noChangeArrowheads="1"/>
              </p:cNvSpPr>
              <p:nvPr/>
            </p:nvSpPr>
            <p:spPr bwMode="auto">
              <a:xfrm>
                <a:off x="4620" y="412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80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9" name="Line 45"/>
              <p:cNvSpPr>
                <a:spLocks noChangeShapeType="1"/>
              </p:cNvSpPr>
              <p:nvPr/>
            </p:nvSpPr>
            <p:spPr bwMode="auto">
              <a:xfrm>
                <a:off x="5374"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46"/>
              <p:cNvSpPr>
                <a:spLocks noChangeArrowheads="1"/>
              </p:cNvSpPr>
              <p:nvPr/>
            </p:nvSpPr>
            <p:spPr bwMode="auto">
              <a:xfrm>
                <a:off x="5260" y="412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60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1" name="Line 47"/>
              <p:cNvSpPr>
                <a:spLocks noChangeShapeType="1"/>
              </p:cNvSpPr>
              <p:nvPr/>
            </p:nvSpPr>
            <p:spPr bwMode="auto">
              <a:xfrm>
                <a:off x="9190"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48"/>
              <p:cNvSpPr>
                <a:spLocks noChangeArrowheads="1"/>
              </p:cNvSpPr>
              <p:nvPr/>
            </p:nvSpPr>
            <p:spPr bwMode="auto">
              <a:xfrm>
                <a:off x="9076" y="412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60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3" name="Line 49"/>
              <p:cNvSpPr>
                <a:spLocks noChangeShapeType="1"/>
              </p:cNvSpPr>
              <p:nvPr/>
            </p:nvSpPr>
            <p:spPr bwMode="auto">
              <a:xfrm>
                <a:off x="8542"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50"/>
              <p:cNvSpPr>
                <a:spLocks noChangeArrowheads="1"/>
              </p:cNvSpPr>
              <p:nvPr/>
            </p:nvSpPr>
            <p:spPr bwMode="auto">
              <a:xfrm>
                <a:off x="8428" y="412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40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Line 51"/>
              <p:cNvSpPr>
                <a:spLocks noChangeShapeType="1"/>
              </p:cNvSpPr>
              <p:nvPr/>
            </p:nvSpPr>
            <p:spPr bwMode="auto">
              <a:xfrm>
                <a:off x="6006"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52"/>
              <p:cNvSpPr>
                <a:spLocks noChangeArrowheads="1"/>
              </p:cNvSpPr>
              <p:nvPr/>
            </p:nvSpPr>
            <p:spPr bwMode="auto">
              <a:xfrm>
                <a:off x="5892" y="412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40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7" name="Line 53"/>
              <p:cNvSpPr>
                <a:spLocks noChangeShapeType="1"/>
              </p:cNvSpPr>
              <p:nvPr/>
            </p:nvSpPr>
            <p:spPr bwMode="auto">
              <a:xfrm>
                <a:off x="6646"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54"/>
              <p:cNvSpPr>
                <a:spLocks noChangeArrowheads="1"/>
              </p:cNvSpPr>
              <p:nvPr/>
            </p:nvSpPr>
            <p:spPr bwMode="auto">
              <a:xfrm>
                <a:off x="6532" y="412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20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59" name="Line 55"/>
              <p:cNvSpPr>
                <a:spLocks noChangeShapeType="1"/>
              </p:cNvSpPr>
              <p:nvPr/>
            </p:nvSpPr>
            <p:spPr bwMode="auto">
              <a:xfrm>
                <a:off x="7910"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56"/>
              <p:cNvSpPr>
                <a:spLocks noChangeArrowheads="1"/>
              </p:cNvSpPr>
              <p:nvPr/>
            </p:nvSpPr>
            <p:spPr bwMode="auto">
              <a:xfrm>
                <a:off x="7796" y="412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20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Line 57"/>
              <p:cNvSpPr>
                <a:spLocks noChangeShapeType="1"/>
              </p:cNvSpPr>
              <p:nvPr/>
            </p:nvSpPr>
            <p:spPr bwMode="auto">
              <a:xfrm>
                <a:off x="7278" y="4046"/>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58"/>
              <p:cNvSpPr>
                <a:spLocks noChangeArrowheads="1"/>
              </p:cNvSpPr>
              <p:nvPr/>
            </p:nvSpPr>
            <p:spPr bwMode="auto">
              <a:xfrm>
                <a:off x="7220" y="4122"/>
                <a:ext cx="23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3" name="Rectangle 59"/>
              <p:cNvSpPr>
                <a:spLocks noChangeArrowheads="1"/>
              </p:cNvSpPr>
              <p:nvPr/>
            </p:nvSpPr>
            <p:spPr bwMode="auto">
              <a:xfrm>
                <a:off x="6196" y="3764"/>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25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4" name="Rectangle 60"/>
              <p:cNvSpPr>
                <a:spLocks noChangeArrowheads="1"/>
              </p:cNvSpPr>
              <p:nvPr/>
            </p:nvSpPr>
            <p:spPr bwMode="auto">
              <a:xfrm>
                <a:off x="7554" y="3764"/>
                <a:ext cx="23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5" name="Rectangle 61"/>
              <p:cNvSpPr>
                <a:spLocks noChangeArrowheads="1"/>
              </p:cNvSpPr>
              <p:nvPr/>
            </p:nvSpPr>
            <p:spPr bwMode="auto">
              <a:xfrm>
                <a:off x="6500" y="353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15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6" name="Rectangle 62"/>
              <p:cNvSpPr>
                <a:spLocks noChangeArrowheads="1"/>
              </p:cNvSpPr>
              <p:nvPr/>
            </p:nvSpPr>
            <p:spPr bwMode="auto">
              <a:xfrm>
                <a:off x="8098" y="353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23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7" name="Rectangle 63"/>
              <p:cNvSpPr>
                <a:spLocks noChangeArrowheads="1"/>
              </p:cNvSpPr>
              <p:nvPr/>
            </p:nvSpPr>
            <p:spPr bwMode="auto">
              <a:xfrm>
                <a:off x="6048" y="3302"/>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30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8" name="Rectangle 64"/>
              <p:cNvSpPr>
                <a:spLocks noChangeArrowheads="1"/>
              </p:cNvSpPr>
              <p:nvPr/>
            </p:nvSpPr>
            <p:spPr bwMode="auto">
              <a:xfrm>
                <a:off x="7682" y="3302"/>
                <a:ext cx="23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69" name="Rectangle 65"/>
              <p:cNvSpPr>
                <a:spLocks noChangeArrowheads="1"/>
              </p:cNvSpPr>
              <p:nvPr/>
            </p:nvSpPr>
            <p:spPr bwMode="auto">
              <a:xfrm>
                <a:off x="5838" y="3070"/>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36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0" name="Rectangle 66"/>
              <p:cNvSpPr>
                <a:spLocks noChangeArrowheads="1"/>
              </p:cNvSpPr>
              <p:nvPr/>
            </p:nvSpPr>
            <p:spPr bwMode="auto">
              <a:xfrm>
                <a:off x="7664" y="3070"/>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1" name="Rectangle 67"/>
              <p:cNvSpPr>
                <a:spLocks noChangeArrowheads="1"/>
              </p:cNvSpPr>
              <p:nvPr/>
            </p:nvSpPr>
            <p:spPr bwMode="auto">
              <a:xfrm>
                <a:off x="5748" y="2840"/>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38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2" name="Rectangle 68"/>
              <p:cNvSpPr>
                <a:spLocks noChangeArrowheads="1"/>
              </p:cNvSpPr>
              <p:nvPr/>
            </p:nvSpPr>
            <p:spPr bwMode="auto">
              <a:xfrm>
                <a:off x="7610" y="2840"/>
                <a:ext cx="23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3" name="Rectangle 69"/>
              <p:cNvSpPr>
                <a:spLocks noChangeArrowheads="1"/>
              </p:cNvSpPr>
              <p:nvPr/>
            </p:nvSpPr>
            <p:spPr bwMode="auto">
              <a:xfrm>
                <a:off x="5502" y="2608"/>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46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4" name="Rectangle 70"/>
              <p:cNvSpPr>
                <a:spLocks noChangeArrowheads="1"/>
              </p:cNvSpPr>
              <p:nvPr/>
            </p:nvSpPr>
            <p:spPr bwMode="auto">
              <a:xfrm>
                <a:off x="7592" y="2608"/>
                <a:ext cx="23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5" name="Rectangle 71"/>
              <p:cNvSpPr>
                <a:spLocks noChangeArrowheads="1"/>
              </p:cNvSpPr>
              <p:nvPr/>
            </p:nvSpPr>
            <p:spPr bwMode="auto">
              <a:xfrm>
                <a:off x="5656" y="2146"/>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41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6" name="Rectangle 72"/>
              <p:cNvSpPr>
                <a:spLocks noChangeArrowheads="1"/>
              </p:cNvSpPr>
              <p:nvPr/>
            </p:nvSpPr>
            <p:spPr bwMode="auto">
              <a:xfrm>
                <a:off x="7914" y="2146"/>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18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7" name="Rectangle 73"/>
              <p:cNvSpPr>
                <a:spLocks noChangeArrowheads="1"/>
              </p:cNvSpPr>
              <p:nvPr/>
            </p:nvSpPr>
            <p:spPr bwMode="auto">
              <a:xfrm>
                <a:off x="6122" y="2378"/>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27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8" name="Rectangle 74"/>
              <p:cNvSpPr>
                <a:spLocks noChangeArrowheads="1"/>
              </p:cNvSpPr>
              <p:nvPr/>
            </p:nvSpPr>
            <p:spPr bwMode="auto">
              <a:xfrm>
                <a:off x="8524" y="2378"/>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38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79" name="Rectangle 75"/>
              <p:cNvSpPr>
                <a:spLocks noChangeArrowheads="1"/>
              </p:cNvSpPr>
              <p:nvPr/>
            </p:nvSpPr>
            <p:spPr bwMode="auto">
              <a:xfrm>
                <a:off x="4314" y="1916"/>
                <a:ext cx="34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84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0" name="Rectangle 76"/>
              <p:cNvSpPr>
                <a:spLocks noChangeArrowheads="1"/>
              </p:cNvSpPr>
              <p:nvPr/>
            </p:nvSpPr>
            <p:spPr bwMode="auto">
              <a:xfrm>
                <a:off x="4926" y="1598"/>
                <a:ext cx="48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G3+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1" name="Rectangle 77"/>
              <p:cNvSpPr>
                <a:spLocks noChangeArrowheads="1"/>
              </p:cNvSpPr>
              <p:nvPr/>
            </p:nvSpPr>
            <p:spPr bwMode="auto">
              <a:xfrm>
                <a:off x="7700" y="1916"/>
                <a:ext cx="23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2" name="Rectangle 78"/>
              <p:cNvSpPr>
                <a:spLocks noChangeArrowheads="1"/>
              </p:cNvSpPr>
              <p:nvPr/>
            </p:nvSpPr>
            <p:spPr bwMode="auto">
              <a:xfrm>
                <a:off x="4684" y="1668"/>
                <a:ext cx="186" cy="142"/>
              </a:xfrm>
              <a:prstGeom prst="rect">
                <a:avLst/>
              </a:prstGeom>
              <a:solidFill>
                <a:srgbClr val="72A0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Rectangle 79"/>
              <p:cNvSpPr>
                <a:spLocks noChangeArrowheads="1"/>
              </p:cNvSpPr>
              <p:nvPr/>
            </p:nvSpPr>
            <p:spPr bwMode="auto">
              <a:xfrm>
                <a:off x="9108" y="1598"/>
                <a:ext cx="48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G3+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4" name="Rectangle 80"/>
              <p:cNvSpPr>
                <a:spLocks noChangeArrowheads="1"/>
              </p:cNvSpPr>
              <p:nvPr/>
            </p:nvSpPr>
            <p:spPr bwMode="auto">
              <a:xfrm>
                <a:off x="8866" y="1668"/>
                <a:ext cx="184" cy="14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Rectangle 81"/>
              <p:cNvSpPr>
                <a:spLocks noChangeArrowheads="1"/>
              </p:cNvSpPr>
              <p:nvPr/>
            </p:nvSpPr>
            <p:spPr bwMode="auto">
              <a:xfrm>
                <a:off x="5672" y="1598"/>
                <a:ext cx="37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G2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6" name="Rectangle 82"/>
              <p:cNvSpPr>
                <a:spLocks noChangeArrowheads="1"/>
              </p:cNvSpPr>
              <p:nvPr/>
            </p:nvSpPr>
            <p:spPr bwMode="auto">
              <a:xfrm>
                <a:off x="5438" y="1668"/>
                <a:ext cx="184" cy="142"/>
              </a:xfrm>
              <a:prstGeom prst="rect">
                <a:avLst/>
              </a:prstGeom>
              <a:solidFill>
                <a:srgbClr val="B8CF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83"/>
              <p:cNvSpPr>
                <a:spLocks noChangeArrowheads="1"/>
              </p:cNvSpPr>
              <p:nvPr/>
            </p:nvSpPr>
            <p:spPr bwMode="auto">
              <a:xfrm>
                <a:off x="8442" y="1598"/>
                <a:ext cx="37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G2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88" name="Rectangle 84"/>
              <p:cNvSpPr>
                <a:spLocks noChangeArrowheads="1"/>
              </p:cNvSpPr>
              <p:nvPr/>
            </p:nvSpPr>
            <p:spPr bwMode="auto">
              <a:xfrm>
                <a:off x="8206" y="1668"/>
                <a:ext cx="186" cy="142"/>
              </a:xfrm>
              <a:prstGeom prst="rect">
                <a:avLst/>
              </a:prstGeom>
              <a:solidFill>
                <a:srgbClr val="F79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85"/>
              <p:cNvSpPr>
                <a:spLocks noChangeArrowheads="1"/>
              </p:cNvSpPr>
              <p:nvPr/>
            </p:nvSpPr>
            <p:spPr bwMode="auto">
              <a:xfrm>
                <a:off x="6328" y="1598"/>
                <a:ext cx="37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G1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0" name="Rectangle 86"/>
              <p:cNvSpPr>
                <a:spLocks noChangeArrowheads="1"/>
              </p:cNvSpPr>
              <p:nvPr/>
            </p:nvSpPr>
            <p:spPr bwMode="auto">
              <a:xfrm>
                <a:off x="6092" y="1668"/>
                <a:ext cx="186" cy="142"/>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87"/>
              <p:cNvSpPr>
                <a:spLocks noChangeArrowheads="1"/>
              </p:cNvSpPr>
              <p:nvPr/>
            </p:nvSpPr>
            <p:spPr bwMode="auto">
              <a:xfrm>
                <a:off x="6710" y="3808"/>
                <a:ext cx="566" cy="156"/>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Rectangle 88"/>
              <p:cNvSpPr>
                <a:spLocks noChangeArrowheads="1"/>
              </p:cNvSpPr>
              <p:nvPr/>
            </p:nvSpPr>
            <p:spPr bwMode="auto">
              <a:xfrm>
                <a:off x="6894" y="3580"/>
                <a:ext cx="382" cy="156"/>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89"/>
              <p:cNvSpPr>
                <a:spLocks noChangeArrowheads="1"/>
              </p:cNvSpPr>
              <p:nvPr/>
            </p:nvSpPr>
            <p:spPr bwMode="auto">
              <a:xfrm>
                <a:off x="6618" y="3352"/>
                <a:ext cx="658" cy="156"/>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90"/>
              <p:cNvSpPr>
                <a:spLocks noChangeArrowheads="1"/>
              </p:cNvSpPr>
              <p:nvPr/>
            </p:nvSpPr>
            <p:spPr bwMode="auto">
              <a:xfrm>
                <a:off x="6522" y="3122"/>
                <a:ext cx="754" cy="158"/>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91"/>
              <p:cNvSpPr>
                <a:spLocks noChangeArrowheads="1"/>
              </p:cNvSpPr>
              <p:nvPr/>
            </p:nvSpPr>
            <p:spPr bwMode="auto">
              <a:xfrm>
                <a:off x="7022" y="2894"/>
                <a:ext cx="254" cy="156"/>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92"/>
              <p:cNvSpPr>
                <a:spLocks noChangeArrowheads="1"/>
              </p:cNvSpPr>
              <p:nvPr/>
            </p:nvSpPr>
            <p:spPr bwMode="auto">
              <a:xfrm>
                <a:off x="7098" y="2666"/>
                <a:ext cx="178" cy="156"/>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Rectangle 93"/>
              <p:cNvSpPr>
                <a:spLocks noChangeArrowheads="1"/>
              </p:cNvSpPr>
              <p:nvPr/>
            </p:nvSpPr>
            <p:spPr bwMode="auto">
              <a:xfrm>
                <a:off x="6674" y="2438"/>
                <a:ext cx="602" cy="156"/>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94"/>
              <p:cNvSpPr>
                <a:spLocks noChangeArrowheads="1"/>
              </p:cNvSpPr>
              <p:nvPr/>
            </p:nvSpPr>
            <p:spPr bwMode="auto">
              <a:xfrm>
                <a:off x="6578" y="2208"/>
                <a:ext cx="698" cy="158"/>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Rectangle 95"/>
              <p:cNvSpPr>
                <a:spLocks noChangeArrowheads="1"/>
              </p:cNvSpPr>
              <p:nvPr/>
            </p:nvSpPr>
            <p:spPr bwMode="auto">
              <a:xfrm>
                <a:off x="5858" y="1980"/>
                <a:ext cx="1418" cy="156"/>
              </a:xfrm>
              <a:prstGeom prst="rect">
                <a:avLst/>
              </a:prstGeom>
              <a:solidFill>
                <a:srgbClr val="E3EC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Rectangle 96"/>
              <p:cNvSpPr>
                <a:spLocks noChangeArrowheads="1"/>
              </p:cNvSpPr>
              <p:nvPr/>
            </p:nvSpPr>
            <p:spPr bwMode="auto">
              <a:xfrm>
                <a:off x="7282" y="3808"/>
                <a:ext cx="110" cy="156"/>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Rectangle 97"/>
              <p:cNvSpPr>
                <a:spLocks noChangeArrowheads="1"/>
              </p:cNvSpPr>
              <p:nvPr/>
            </p:nvSpPr>
            <p:spPr bwMode="auto">
              <a:xfrm>
                <a:off x="7282" y="3580"/>
                <a:ext cx="580" cy="156"/>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Rectangle 98"/>
              <p:cNvSpPr>
                <a:spLocks noChangeArrowheads="1"/>
              </p:cNvSpPr>
              <p:nvPr/>
            </p:nvSpPr>
            <p:spPr bwMode="auto">
              <a:xfrm>
                <a:off x="7282" y="3352"/>
                <a:ext cx="216" cy="156"/>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Rectangle 99"/>
              <p:cNvSpPr>
                <a:spLocks noChangeArrowheads="1"/>
              </p:cNvSpPr>
              <p:nvPr/>
            </p:nvSpPr>
            <p:spPr bwMode="auto">
              <a:xfrm>
                <a:off x="7282" y="3122"/>
                <a:ext cx="228" cy="158"/>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Rectangle 100"/>
              <p:cNvSpPr>
                <a:spLocks noChangeArrowheads="1"/>
              </p:cNvSpPr>
              <p:nvPr/>
            </p:nvSpPr>
            <p:spPr bwMode="auto">
              <a:xfrm>
                <a:off x="7284" y="2894"/>
                <a:ext cx="96" cy="156"/>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Rectangle 101"/>
              <p:cNvSpPr>
                <a:spLocks noChangeArrowheads="1"/>
              </p:cNvSpPr>
              <p:nvPr/>
            </p:nvSpPr>
            <p:spPr bwMode="auto">
              <a:xfrm>
                <a:off x="7284" y="2666"/>
                <a:ext cx="76" cy="156"/>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Rectangle 102"/>
              <p:cNvSpPr>
                <a:spLocks noChangeArrowheads="1"/>
              </p:cNvSpPr>
              <p:nvPr/>
            </p:nvSpPr>
            <p:spPr bwMode="auto">
              <a:xfrm>
                <a:off x="7282" y="2438"/>
                <a:ext cx="792" cy="156"/>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103"/>
              <p:cNvSpPr>
                <a:spLocks noChangeArrowheads="1"/>
              </p:cNvSpPr>
              <p:nvPr/>
            </p:nvSpPr>
            <p:spPr bwMode="auto">
              <a:xfrm>
                <a:off x="7282" y="2208"/>
                <a:ext cx="452" cy="158"/>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Rectangle 104"/>
              <p:cNvSpPr>
                <a:spLocks noChangeArrowheads="1"/>
              </p:cNvSpPr>
              <p:nvPr/>
            </p:nvSpPr>
            <p:spPr bwMode="auto">
              <a:xfrm>
                <a:off x="7282" y="1980"/>
                <a:ext cx="184" cy="156"/>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Rectangle 105"/>
              <p:cNvSpPr>
                <a:spLocks noChangeArrowheads="1"/>
              </p:cNvSpPr>
              <p:nvPr/>
            </p:nvSpPr>
            <p:spPr bwMode="auto">
              <a:xfrm>
                <a:off x="7702" y="1598"/>
                <a:ext cx="37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itchFamily="34" charset="0"/>
                    <a:cs typeface="Arial" pitchFamily="34" charset="0"/>
                  </a:rPr>
                  <a:t>G1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0" name="Rectangle 106"/>
              <p:cNvSpPr>
                <a:spLocks noChangeArrowheads="1"/>
              </p:cNvSpPr>
              <p:nvPr/>
            </p:nvSpPr>
            <p:spPr bwMode="auto">
              <a:xfrm>
                <a:off x="7466" y="1668"/>
                <a:ext cx="186" cy="142"/>
              </a:xfrm>
              <a:prstGeom prst="rect">
                <a:avLst/>
              </a:prstGeom>
              <a:solidFill>
                <a:srgbClr val="FAC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Line 107"/>
              <p:cNvSpPr>
                <a:spLocks noChangeShapeType="1"/>
              </p:cNvSpPr>
              <p:nvPr/>
            </p:nvSpPr>
            <p:spPr bwMode="auto">
              <a:xfrm>
                <a:off x="7278" y="1894"/>
                <a:ext cx="0" cy="215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315081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NATALEE: Safety and Tolerability</a:t>
            </a:r>
          </a:p>
        </p:txBody>
      </p:sp>
      <p:sp>
        <p:nvSpPr>
          <p:cNvPr id="5" name="Text Placeholder 4"/>
          <p:cNvSpPr>
            <a:spLocks noGrp="1"/>
          </p:cNvSpPr>
          <p:nvPr>
            <p:ph type="body" sz="quarter" idx="10"/>
          </p:nvPr>
        </p:nvSpPr>
        <p:spPr>
          <a:xfrm>
            <a:off x="559636" y="9616169"/>
            <a:ext cx="17168091" cy="384128"/>
          </a:xfrm>
        </p:spPr>
        <p:txBody>
          <a:bodyPr/>
          <a:lstStyle/>
          <a:p>
            <a:r>
              <a:rPr lang="en-US" dirty="0" err="1"/>
              <a:t>Slamon</a:t>
            </a:r>
            <a:r>
              <a:rPr lang="en-US" dirty="0"/>
              <a:t> DJ, et al. </a:t>
            </a:r>
            <a:r>
              <a:rPr lang="en-US" i="1" dirty="0"/>
              <a:t>J Clin Oncol. </a:t>
            </a:r>
            <a:r>
              <a:rPr lang="en-US" dirty="0"/>
              <a:t>2023;41(17 suppl): abstract LBAS00.</a:t>
            </a:r>
          </a:p>
        </p:txBody>
      </p:sp>
      <p:sp>
        <p:nvSpPr>
          <p:cNvPr id="6" name="Rectangle 5"/>
          <p:cNvSpPr/>
          <p:nvPr/>
        </p:nvSpPr>
        <p:spPr>
          <a:xfrm>
            <a:off x="11338561" y="1670131"/>
            <a:ext cx="5943599" cy="7263527"/>
          </a:xfrm>
          <a:prstGeom prst="rect">
            <a:avLst/>
          </a:prstGeom>
        </p:spPr>
        <p:txBody>
          <a:bodyPr wrap="square">
            <a:spAutoFit/>
          </a:bodyPr>
          <a:lstStyle/>
          <a:p>
            <a:pPr marL="457200" indent="-457200">
              <a:spcAft>
                <a:spcPts val="1200"/>
              </a:spcAft>
              <a:buFont typeface="Arial" panose="020B0604020202020204" pitchFamily="34" charset="0"/>
              <a:buChar char="•"/>
            </a:pPr>
            <a:r>
              <a:rPr lang="en-US" sz="3600" dirty="0">
                <a:solidFill>
                  <a:schemeClr val="bg1"/>
                </a:solidFill>
              </a:rPr>
              <a:t>19% of patients discontinued ribociclib due to AE</a:t>
            </a:r>
          </a:p>
          <a:p>
            <a:pPr marL="457200" indent="-457200">
              <a:spcAft>
                <a:spcPts val="1200"/>
              </a:spcAft>
              <a:buFont typeface="Arial" panose="020B0604020202020204" pitchFamily="34" charset="0"/>
              <a:buChar char="•"/>
            </a:pPr>
            <a:r>
              <a:rPr lang="en-US" sz="3600" dirty="0">
                <a:solidFill>
                  <a:schemeClr val="bg1"/>
                </a:solidFill>
              </a:rPr>
              <a:t>Most common AE leading to discontinuation:</a:t>
            </a:r>
          </a:p>
          <a:p>
            <a:pPr marL="1093890" lvl="1" indent="-457200">
              <a:spcAft>
                <a:spcPts val="1200"/>
              </a:spcAft>
              <a:buFont typeface="Calibri" panose="020F0502020204030204" pitchFamily="34" charset="0"/>
              <a:buChar char="–"/>
            </a:pPr>
            <a:r>
              <a:rPr lang="en-US" sz="3200" dirty="0">
                <a:solidFill>
                  <a:schemeClr val="bg1"/>
                </a:solidFill>
              </a:rPr>
              <a:t>Liver related: 8.9% vs 0.1%</a:t>
            </a:r>
          </a:p>
          <a:p>
            <a:pPr marL="1093890" lvl="1" indent="-457200">
              <a:spcAft>
                <a:spcPts val="1200"/>
              </a:spcAft>
              <a:buFont typeface="Calibri" panose="020F0502020204030204" pitchFamily="34" charset="0"/>
              <a:buChar char="–"/>
            </a:pPr>
            <a:r>
              <a:rPr lang="en-US" sz="3200" dirty="0">
                <a:solidFill>
                  <a:schemeClr val="bg1"/>
                </a:solidFill>
              </a:rPr>
              <a:t>Arthralgia: 1.3% vs 1.9%</a:t>
            </a:r>
          </a:p>
          <a:p>
            <a:pPr marL="457200" indent="-457200">
              <a:spcAft>
                <a:spcPts val="1200"/>
              </a:spcAft>
              <a:buFont typeface="Arial" panose="020B0604020202020204" pitchFamily="34" charset="0"/>
              <a:buChar char="•"/>
            </a:pPr>
            <a:r>
              <a:rPr lang="en-US" sz="3600" dirty="0">
                <a:solidFill>
                  <a:schemeClr val="bg1"/>
                </a:solidFill>
              </a:rPr>
              <a:t>Most of the AE discontinuations of </a:t>
            </a:r>
            <a:r>
              <a:rPr lang="en-US" sz="3600" dirty="0" err="1">
                <a:solidFill>
                  <a:schemeClr val="bg1"/>
                </a:solidFill>
              </a:rPr>
              <a:t>Ribo</a:t>
            </a:r>
            <a:r>
              <a:rPr lang="en-US" sz="3600" dirty="0">
                <a:solidFill>
                  <a:schemeClr val="bg1"/>
                </a:solidFill>
              </a:rPr>
              <a:t> occurred early in treatment</a:t>
            </a:r>
          </a:p>
          <a:p>
            <a:pPr marL="1093890" lvl="1" indent="-457200">
              <a:spcAft>
                <a:spcPts val="1200"/>
              </a:spcAft>
              <a:buFont typeface="Calibri" panose="020F0502020204030204" pitchFamily="34" charset="0"/>
              <a:buChar char="–"/>
            </a:pPr>
            <a:r>
              <a:rPr lang="en-US" sz="3200" dirty="0">
                <a:solidFill>
                  <a:schemeClr val="bg1"/>
                </a:solidFill>
              </a:rPr>
              <a:t>Median time of these discontinuations was 4 </a:t>
            </a:r>
            <a:r>
              <a:rPr lang="en-US" sz="3200" dirty="0" err="1">
                <a:solidFill>
                  <a:schemeClr val="bg1"/>
                </a:solidFill>
              </a:rPr>
              <a:t>mo</a:t>
            </a:r>
            <a:endParaRPr lang="en-US" sz="3200" dirty="0">
              <a:solidFill>
                <a:schemeClr val="bg1"/>
              </a:solidFill>
            </a:endParaRPr>
          </a:p>
        </p:txBody>
      </p:sp>
      <p:graphicFrame>
        <p:nvGraphicFramePr>
          <p:cNvPr id="7" name="Table 6">
            <a:extLst>
              <a:ext uri="{FF2B5EF4-FFF2-40B4-BE49-F238E27FC236}">
                <a16:creationId xmlns:a16="http://schemas.microsoft.com/office/drawing/2014/main" id="{569E10FD-84A6-2ED9-8D5A-009BD1245287}"/>
              </a:ext>
            </a:extLst>
          </p:cNvPr>
          <p:cNvGraphicFramePr>
            <a:graphicFrameLocks noGrp="1"/>
          </p:cNvGraphicFramePr>
          <p:nvPr>
            <p:extLst>
              <p:ext uri="{D42A27DB-BD31-4B8C-83A1-F6EECF244321}">
                <p14:modId xmlns:p14="http://schemas.microsoft.com/office/powerpoint/2010/main" val="2163559531"/>
              </p:ext>
            </p:extLst>
          </p:nvPr>
        </p:nvGraphicFramePr>
        <p:xfrm>
          <a:off x="1005840" y="1569720"/>
          <a:ext cx="9829800" cy="7351561"/>
        </p:xfrm>
        <a:graphic>
          <a:graphicData uri="http://schemas.openxmlformats.org/drawingml/2006/table">
            <a:tbl>
              <a:tblPr firstRow="1" bandRow="1">
                <a:tableStyleId>{3B4B98B0-60AC-42C2-AFA5-B58CD77FA1E5}</a:tableStyleId>
              </a:tblPr>
              <a:tblGrid>
                <a:gridCol w="3945258">
                  <a:extLst>
                    <a:ext uri="{9D8B030D-6E8A-4147-A177-3AD203B41FA5}">
                      <a16:colId xmlns:a16="http://schemas.microsoft.com/office/drawing/2014/main" val="20000"/>
                    </a:ext>
                  </a:extLst>
                </a:gridCol>
                <a:gridCol w="1480182">
                  <a:extLst>
                    <a:ext uri="{9D8B030D-6E8A-4147-A177-3AD203B41FA5}">
                      <a16:colId xmlns:a16="http://schemas.microsoft.com/office/drawing/2014/main" val="20001"/>
                    </a:ext>
                  </a:extLst>
                </a:gridCol>
                <a:gridCol w="1371600">
                  <a:extLst>
                    <a:ext uri="{9D8B030D-6E8A-4147-A177-3AD203B41FA5}">
                      <a16:colId xmlns:a16="http://schemas.microsoft.com/office/drawing/2014/main" val="118345389"/>
                    </a:ext>
                  </a:extLst>
                </a:gridCol>
                <a:gridCol w="1478280">
                  <a:extLst>
                    <a:ext uri="{9D8B030D-6E8A-4147-A177-3AD203B41FA5}">
                      <a16:colId xmlns:a16="http://schemas.microsoft.com/office/drawing/2014/main" val="3785669449"/>
                    </a:ext>
                  </a:extLst>
                </a:gridCol>
                <a:gridCol w="1554480">
                  <a:extLst>
                    <a:ext uri="{9D8B030D-6E8A-4147-A177-3AD203B41FA5}">
                      <a16:colId xmlns:a16="http://schemas.microsoft.com/office/drawing/2014/main" val="2463914793"/>
                    </a:ext>
                  </a:extLst>
                </a:gridCol>
              </a:tblGrid>
              <a:tr h="786384">
                <a:tc>
                  <a:txBody>
                    <a:bodyPr/>
                    <a:lstStyle/>
                    <a:p>
                      <a:endParaRPr lang="en-US" sz="2600" dirty="0">
                        <a:solidFill>
                          <a:schemeClr val="bg1"/>
                        </a:solidFill>
                        <a:latin typeface="Arial" panose="020B0604020202020204" pitchFamily="34" charset="0"/>
                        <a:cs typeface="Arial" panose="020B0604020202020204" pitchFamily="34" charset="0"/>
                      </a:endParaRP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gridSpan="2">
                  <a:txBody>
                    <a:bodyPr/>
                    <a:lstStyle/>
                    <a:p>
                      <a:pPr algn="ctr"/>
                      <a:r>
                        <a:rPr lang="en-US" sz="2600" dirty="0" err="1">
                          <a:solidFill>
                            <a:schemeClr val="bg1"/>
                          </a:solidFill>
                          <a:latin typeface="Arial" panose="020B0604020202020204" pitchFamily="34" charset="0"/>
                          <a:cs typeface="Arial" panose="020B0604020202020204" pitchFamily="34" charset="0"/>
                        </a:rPr>
                        <a:t>Ribo</a:t>
                      </a:r>
                      <a:r>
                        <a:rPr lang="en-US" sz="2600" dirty="0">
                          <a:solidFill>
                            <a:schemeClr val="bg1"/>
                          </a:solidFill>
                          <a:latin typeface="Arial" panose="020B0604020202020204" pitchFamily="34" charset="0"/>
                          <a:cs typeface="Arial" panose="020B0604020202020204" pitchFamily="34" charset="0"/>
                        </a:rPr>
                        <a:t> + NSAI </a:t>
                      </a:r>
                      <a:br>
                        <a:rPr lang="en-US" sz="2600" dirty="0">
                          <a:solidFill>
                            <a:schemeClr val="bg1"/>
                          </a:solidFill>
                          <a:latin typeface="Arial" panose="020B0604020202020204" pitchFamily="34" charset="0"/>
                          <a:cs typeface="Arial" panose="020B0604020202020204" pitchFamily="34" charset="0"/>
                        </a:rPr>
                      </a:br>
                      <a:r>
                        <a:rPr lang="en-US" sz="2600" dirty="0">
                          <a:solidFill>
                            <a:schemeClr val="bg1"/>
                          </a:solidFill>
                          <a:latin typeface="Arial" panose="020B0604020202020204" pitchFamily="34" charset="0"/>
                          <a:cs typeface="Arial" panose="020B0604020202020204" pitchFamily="34" charset="0"/>
                        </a:rPr>
                        <a:t>n = 2524</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gridSpan="2">
                  <a:txBody>
                    <a:bodyPr/>
                    <a:lstStyle/>
                    <a:p>
                      <a:pPr algn="ctr"/>
                      <a:r>
                        <a:rPr lang="en-US" sz="2600">
                          <a:solidFill>
                            <a:schemeClr val="bg1"/>
                          </a:solidFill>
                          <a:latin typeface="Arial" panose="020B0604020202020204" pitchFamily="34" charset="0"/>
                          <a:cs typeface="Arial" panose="020B0604020202020204" pitchFamily="34" charset="0"/>
                        </a:rPr>
                        <a:t>NSAI alone </a:t>
                      </a:r>
                      <a:br>
                        <a:rPr lang="en-US" sz="2600">
                          <a:solidFill>
                            <a:schemeClr val="bg1"/>
                          </a:solidFill>
                          <a:latin typeface="Arial" panose="020B0604020202020204" pitchFamily="34" charset="0"/>
                          <a:cs typeface="Arial" panose="020B0604020202020204" pitchFamily="34" charset="0"/>
                        </a:rPr>
                      </a:br>
                      <a:r>
                        <a:rPr lang="en-US" sz="2600">
                          <a:solidFill>
                            <a:schemeClr val="bg1"/>
                          </a:solidFill>
                          <a:latin typeface="Arial" panose="020B0604020202020204" pitchFamily="34" charset="0"/>
                          <a:cs typeface="Arial" panose="020B0604020202020204" pitchFamily="34" charset="0"/>
                        </a:rPr>
                        <a:t>n = 2444</a:t>
                      </a:r>
                      <a:endParaRPr lang="en-US" sz="2600" dirty="0">
                        <a:solidFill>
                          <a:schemeClr val="bg1"/>
                        </a:solidFill>
                        <a:latin typeface="Arial" panose="020B0604020202020204" pitchFamily="34" charset="0"/>
                        <a:cs typeface="Arial" panose="020B0604020202020204" pitchFamily="34" charset="0"/>
                      </a:endParaRP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702384">
                <a:tc>
                  <a:txBody>
                    <a:bodyPr/>
                    <a:lstStyle/>
                    <a:p>
                      <a:pPr marL="0" indent="0"/>
                      <a:r>
                        <a:rPr lang="en-US" sz="2400" b="1" dirty="0">
                          <a:solidFill>
                            <a:schemeClr val="bg2">
                              <a:lumMod val="10000"/>
                            </a:schemeClr>
                          </a:solidFill>
                          <a:latin typeface="Arial" panose="020B0604020202020204" pitchFamily="34" charset="0"/>
                          <a:cs typeface="Arial" panose="020B0604020202020204" pitchFamily="34" charset="0"/>
                        </a:rPr>
                        <a:t>AESIs, %</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400" b="1" dirty="0">
                          <a:solidFill>
                            <a:schemeClr val="bg2">
                              <a:lumMod val="10000"/>
                            </a:schemeClr>
                          </a:solidFill>
                          <a:latin typeface="Arial" panose="020B0604020202020204" pitchFamily="34" charset="0"/>
                          <a:cs typeface="Arial" panose="020B0604020202020204" pitchFamily="34" charset="0"/>
                        </a:rPr>
                        <a:t>Any grade</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400" b="1" dirty="0">
                          <a:solidFill>
                            <a:schemeClr val="bg2">
                              <a:lumMod val="10000"/>
                            </a:schemeClr>
                          </a:solidFill>
                          <a:latin typeface="Arial" panose="020B0604020202020204" pitchFamily="34" charset="0"/>
                          <a:cs typeface="Arial" panose="020B0604020202020204" pitchFamily="34" charset="0"/>
                        </a:rPr>
                        <a:t>Grade</a:t>
                      </a:r>
                    </a:p>
                    <a:p>
                      <a:pPr algn="ctr"/>
                      <a:r>
                        <a:rPr lang="en-US" sz="2400" b="1" dirty="0">
                          <a:solidFill>
                            <a:schemeClr val="bg2">
                              <a:lumMod val="10000"/>
                            </a:schemeClr>
                          </a:solidFill>
                          <a:latin typeface="Arial" panose="020B0604020202020204" pitchFamily="34" charset="0"/>
                          <a:cs typeface="Arial" panose="020B0604020202020204" pitchFamily="34" charset="0"/>
                        </a:rPr>
                        <a:t> ≥3</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400" b="1" dirty="0">
                          <a:solidFill>
                            <a:schemeClr val="bg2">
                              <a:lumMod val="10000"/>
                            </a:schemeClr>
                          </a:solidFill>
                          <a:latin typeface="Arial" panose="020B0604020202020204" pitchFamily="34" charset="0"/>
                          <a:cs typeface="Arial" panose="020B0604020202020204" pitchFamily="34" charset="0"/>
                        </a:rPr>
                        <a:t>Any </a:t>
                      </a:r>
                    </a:p>
                    <a:p>
                      <a:pPr algn="ctr"/>
                      <a:r>
                        <a:rPr lang="en-US" sz="2400" b="1" dirty="0">
                          <a:solidFill>
                            <a:schemeClr val="bg2">
                              <a:lumMod val="10000"/>
                            </a:schemeClr>
                          </a:solidFill>
                          <a:latin typeface="Arial" panose="020B0604020202020204" pitchFamily="34" charset="0"/>
                          <a:cs typeface="Arial" panose="020B0604020202020204" pitchFamily="34" charset="0"/>
                        </a:rPr>
                        <a:t>grade</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400" b="1" dirty="0">
                          <a:solidFill>
                            <a:schemeClr val="bg2">
                              <a:lumMod val="10000"/>
                            </a:schemeClr>
                          </a:solidFill>
                          <a:latin typeface="Arial" panose="020B0604020202020204" pitchFamily="34" charset="0"/>
                          <a:cs typeface="Arial" panose="020B0604020202020204" pitchFamily="34" charset="0"/>
                        </a:rPr>
                        <a:t>Grade</a:t>
                      </a:r>
                    </a:p>
                    <a:p>
                      <a:pPr algn="ctr"/>
                      <a:r>
                        <a:rPr lang="en-US" sz="2400" b="1" dirty="0">
                          <a:solidFill>
                            <a:schemeClr val="bg2">
                              <a:lumMod val="10000"/>
                            </a:schemeClr>
                          </a:solidFill>
                          <a:latin typeface="Arial" panose="020B0604020202020204" pitchFamily="34" charset="0"/>
                          <a:cs typeface="Arial" panose="020B0604020202020204" pitchFamily="34" charset="0"/>
                        </a:rPr>
                        <a:t>≥3</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3397988"/>
                  </a:ext>
                </a:extLst>
              </a:tr>
              <a:tr h="837629">
                <a:tc>
                  <a:txBody>
                    <a:bodyPr/>
                    <a:lstStyle/>
                    <a:p>
                      <a:pPr marL="111125" indent="0"/>
                      <a:r>
                        <a:rPr lang="en-US" sz="2400" b="1" dirty="0">
                          <a:solidFill>
                            <a:schemeClr val="accent2">
                              <a:lumMod val="50000"/>
                            </a:schemeClr>
                          </a:solidFill>
                          <a:latin typeface="Arial" panose="020B0604020202020204" pitchFamily="34" charset="0"/>
                          <a:cs typeface="Arial" panose="020B0604020202020204" pitchFamily="34" charset="0"/>
                        </a:rPr>
                        <a:t>Neutropenia</a:t>
                      </a:r>
                      <a:endParaRPr lang="en-US" sz="2400" b="1" baseline="30000" dirty="0">
                        <a:solidFill>
                          <a:schemeClr val="accent2">
                            <a:lumMod val="50000"/>
                          </a:schemeClr>
                        </a:solidFill>
                        <a:latin typeface="Arial" panose="020B0604020202020204" pitchFamily="34" charset="0"/>
                        <a:cs typeface="Arial" panose="020B0604020202020204" pitchFamily="34" charset="0"/>
                      </a:endParaRPr>
                    </a:p>
                    <a:p>
                      <a:pPr marL="568325" lvl="1" indent="0"/>
                      <a:r>
                        <a:rPr lang="en-US" sz="2400" b="1" baseline="0" dirty="0">
                          <a:solidFill>
                            <a:schemeClr val="accent2">
                              <a:lumMod val="50000"/>
                            </a:schemeClr>
                          </a:solidFill>
                          <a:latin typeface="Arial" panose="020B0604020202020204" pitchFamily="34" charset="0"/>
                          <a:cs typeface="Arial" panose="020B0604020202020204" pitchFamily="34" charset="0"/>
                        </a:rPr>
                        <a:t>Febrile neutropenia</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lnSpc>
                          <a:spcPct val="107000"/>
                        </a:lnSpc>
                        <a:spcBef>
                          <a:spcPts val="0"/>
                        </a:spcBef>
                        <a:spcAft>
                          <a:spcPts val="0"/>
                        </a:spcAft>
                      </a:pPr>
                      <a:r>
                        <a:rPr lang="en-US" sz="2400" dirty="0">
                          <a:solidFill>
                            <a:schemeClr val="bg1"/>
                          </a:solidFill>
                          <a:effectLst/>
                          <a:latin typeface="Arial" panose="020B0604020202020204" pitchFamily="34" charset="0"/>
                          <a:ea typeface="DengXian" panose="02010600030101010101" pitchFamily="2" charset="-122"/>
                          <a:cs typeface="Arial" panose="020B0604020202020204" pitchFamily="34" charset="0"/>
                        </a:rPr>
                        <a:t>62.1</a:t>
                      </a:r>
                    </a:p>
                    <a:p>
                      <a:pPr marL="0" marR="0" algn="ctr">
                        <a:lnSpc>
                          <a:spcPct val="107000"/>
                        </a:lnSpc>
                        <a:spcBef>
                          <a:spcPts val="0"/>
                        </a:spcBef>
                        <a:spcAft>
                          <a:spcPts val="0"/>
                        </a:spcAft>
                      </a:pPr>
                      <a:r>
                        <a:rPr lang="en-US" sz="2400" dirty="0">
                          <a:solidFill>
                            <a:schemeClr val="bg1"/>
                          </a:solidFill>
                          <a:effectLst/>
                          <a:latin typeface="Arial" panose="020B0604020202020204" pitchFamily="34" charset="0"/>
                          <a:ea typeface="DengXian" panose="02010600030101010101" pitchFamily="2" charset="-122"/>
                          <a:cs typeface="Arial" panose="020B0604020202020204" pitchFamily="34" charset="0"/>
                        </a:rPr>
                        <a:t>0.3</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43.8</a:t>
                      </a:r>
                    </a:p>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0.3</a:t>
                      </a:r>
                      <a:endParaRPr lang="en-US" sz="24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4.5</a:t>
                      </a:r>
                    </a:p>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0</a:t>
                      </a:r>
                      <a:endParaRPr lang="en-US" sz="24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0.8</a:t>
                      </a:r>
                    </a:p>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0</a:t>
                      </a:r>
                      <a:endParaRPr lang="en-US" sz="2400" dirty="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505564"/>
                  </a:ext>
                </a:extLst>
              </a:tr>
              <a:tr h="449165">
                <a:tc>
                  <a:txBody>
                    <a:bodyPr/>
                    <a:lstStyle/>
                    <a:p>
                      <a:pPr marL="111125" indent="0"/>
                      <a:r>
                        <a:rPr lang="en-US" sz="2400" b="1" dirty="0">
                          <a:solidFill>
                            <a:schemeClr val="accent2">
                              <a:lumMod val="50000"/>
                            </a:schemeClr>
                          </a:solidFill>
                          <a:latin typeface="Arial" panose="020B0604020202020204" pitchFamily="34" charset="0"/>
                          <a:cs typeface="Arial" panose="020B0604020202020204" pitchFamily="34" charset="0"/>
                        </a:rPr>
                        <a:t>Liver-related AEs </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25.4</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8.3</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10.6</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1.5</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806088"/>
                  </a:ext>
                </a:extLst>
              </a:tr>
              <a:tr h="837629">
                <a:tc>
                  <a:txBody>
                    <a:bodyPr/>
                    <a:lstStyle/>
                    <a:p>
                      <a:pPr marL="111125" indent="0"/>
                      <a:r>
                        <a:rPr lang="en-US" sz="2400" b="1" dirty="0">
                          <a:solidFill>
                            <a:schemeClr val="accent2">
                              <a:lumMod val="50000"/>
                            </a:schemeClr>
                          </a:solidFill>
                          <a:latin typeface="Arial" panose="020B0604020202020204" pitchFamily="34" charset="0"/>
                          <a:cs typeface="Arial" panose="020B0604020202020204" pitchFamily="34" charset="0"/>
                        </a:rPr>
                        <a:t>QT interval prolongation</a:t>
                      </a:r>
                      <a:endParaRPr lang="en-US" sz="2400" b="1" baseline="30000" dirty="0">
                        <a:solidFill>
                          <a:schemeClr val="accent2">
                            <a:lumMod val="50000"/>
                          </a:schemeClr>
                        </a:solidFill>
                        <a:latin typeface="Arial" panose="020B0604020202020204" pitchFamily="34" charset="0"/>
                        <a:cs typeface="Arial" panose="020B0604020202020204" pitchFamily="34" charset="0"/>
                      </a:endParaRPr>
                    </a:p>
                    <a:p>
                      <a:pPr marL="573088" indent="0"/>
                      <a:r>
                        <a:rPr lang="en-US" sz="2400" b="1" baseline="0" dirty="0">
                          <a:solidFill>
                            <a:schemeClr val="accent2">
                              <a:lumMod val="50000"/>
                            </a:schemeClr>
                          </a:solidFill>
                          <a:latin typeface="Arial" panose="020B0604020202020204" pitchFamily="34" charset="0"/>
                          <a:cs typeface="Arial" panose="020B0604020202020204" pitchFamily="34" charset="0"/>
                        </a:rPr>
                        <a:t>EKG QT prolonged</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5.2</a:t>
                      </a:r>
                    </a:p>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4.2</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1.0</a:t>
                      </a:r>
                    </a:p>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0.2</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1.2</a:t>
                      </a:r>
                    </a:p>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0.7</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0.5</a:t>
                      </a:r>
                    </a:p>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0</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2505632"/>
                  </a:ext>
                </a:extLst>
              </a:tr>
              <a:tr h="449165">
                <a:tc>
                  <a:txBody>
                    <a:bodyPr/>
                    <a:lstStyle/>
                    <a:p>
                      <a:pPr marL="111125" indent="0"/>
                      <a:r>
                        <a:rPr lang="en-US" sz="2400" b="1" dirty="0">
                          <a:solidFill>
                            <a:schemeClr val="accent2">
                              <a:lumMod val="50000"/>
                            </a:schemeClr>
                          </a:solidFill>
                          <a:latin typeface="Arial" panose="020B0604020202020204" pitchFamily="34" charset="0"/>
                          <a:cs typeface="Arial" panose="020B0604020202020204" pitchFamily="34" charset="0"/>
                        </a:rPr>
                        <a:t>ILD pneumonitis</a:t>
                      </a:r>
                      <a:endParaRPr lang="en-US" sz="2400" b="1" baseline="30000" dirty="0">
                        <a:solidFill>
                          <a:schemeClr val="accent2">
                            <a:lumMod val="50000"/>
                          </a:schemeClr>
                        </a:solidFill>
                        <a:latin typeface="Arial" panose="020B0604020202020204" pitchFamily="34" charset="0"/>
                        <a:cs typeface="Arial" panose="020B0604020202020204" pitchFamily="34" charset="0"/>
                      </a:endParaRP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rPr>
                        <a:t>1.5</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dirty="0">
                          <a:solidFill>
                            <a:schemeClr val="bg1"/>
                          </a:solidFill>
                          <a:effectLst/>
                          <a:latin typeface="Arial" panose="020B0604020202020204" pitchFamily="34" charset="0"/>
                          <a:ea typeface="DengXian" panose="02010600030101010101" pitchFamily="2" charset="-122"/>
                          <a:cs typeface="Arial" panose="020B0604020202020204" pitchFamily="34" charset="0"/>
                        </a:rPr>
                        <a:t>0</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dirty="0">
                          <a:solidFill>
                            <a:schemeClr val="bg1"/>
                          </a:solidFill>
                          <a:effectLst/>
                          <a:latin typeface="Arial" panose="020B0604020202020204" pitchFamily="34" charset="0"/>
                          <a:ea typeface="DengXian" panose="02010600030101010101" pitchFamily="2" charset="-122"/>
                          <a:cs typeface="Arial" panose="020B0604020202020204" pitchFamily="34" charset="0"/>
                        </a:rPr>
                        <a:t>0.8</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dirty="0">
                          <a:solidFill>
                            <a:schemeClr val="bg1"/>
                          </a:solidFill>
                          <a:effectLst/>
                          <a:latin typeface="Arial" panose="020B0604020202020204" pitchFamily="34" charset="0"/>
                          <a:ea typeface="DengXian" panose="02010600030101010101" pitchFamily="2" charset="-122"/>
                          <a:cs typeface="Arial" panose="020B0604020202020204" pitchFamily="34" charset="0"/>
                        </a:rPr>
                        <a:t>0.1</a:t>
                      </a: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5825385"/>
                  </a:ext>
                </a:extLst>
              </a:tr>
              <a:tr h="44916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Other clinically relevant AEs,%</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pPr algn="ctr"/>
                      <a:endParaRPr lang="en-US" sz="1600" b="1">
                        <a:solidFill>
                          <a:srgbClr val="05416B"/>
                        </a:solidFill>
                        <a:latin typeface="Arial Narrow" panose="020B0606020202030204" pitchFamily="34" charset="0"/>
                      </a:endParaRPr>
                    </a:p>
                  </a:txBody>
                  <a:tcPr marL="91424" marR="91424" marT="18282" marB="18282" anchor="ctr">
                    <a:lnT w="12700" cap="flat" cmpd="sng" algn="ctr">
                      <a:solidFill>
                        <a:schemeClr val="tx1"/>
                      </a:solidFill>
                      <a:prstDash val="solid"/>
                      <a:round/>
                      <a:headEnd type="none" w="med" len="med"/>
                      <a:tailEnd type="none" w="med" len="med"/>
                    </a:lnT>
                    <a:lnB w="12700" cap="flat" cmpd="sng" algn="ctr">
                      <a:solidFill>
                        <a:srgbClr val="05416B"/>
                      </a:solidFill>
                      <a:prstDash val="solid"/>
                      <a:round/>
                      <a:headEnd type="none" w="med" len="med"/>
                      <a:tailEnd type="none" w="med" len="med"/>
                    </a:lnB>
                    <a:solidFill>
                      <a:schemeClr val="bg1">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0760449"/>
                  </a:ext>
                </a:extLst>
              </a:tr>
              <a:tr h="449165">
                <a:tc>
                  <a:txBody>
                    <a:bodyPr/>
                    <a:lstStyle/>
                    <a:p>
                      <a:pPr marL="109728" lvl="1"/>
                      <a:r>
                        <a:rPr lang="en-US" sz="2400" b="1" dirty="0">
                          <a:solidFill>
                            <a:schemeClr val="accent2">
                              <a:lumMod val="50000"/>
                            </a:schemeClr>
                          </a:solidFill>
                          <a:latin typeface="Arial" panose="020B0604020202020204" pitchFamily="34" charset="0"/>
                          <a:cs typeface="Arial" panose="020B0604020202020204" pitchFamily="34" charset="0"/>
                        </a:rPr>
                        <a:t>Arthralgia </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36.5</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1.0</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42.5</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5416B"/>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1.3</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5416B"/>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449165">
                <a:tc>
                  <a:txBody>
                    <a:bodyPr/>
                    <a:lstStyle/>
                    <a:p>
                      <a:pPr marL="111125" indent="0"/>
                      <a:r>
                        <a:rPr lang="en-US" sz="2400" b="1" dirty="0">
                          <a:solidFill>
                            <a:schemeClr val="accent2">
                              <a:lumMod val="50000"/>
                            </a:schemeClr>
                          </a:solidFill>
                          <a:latin typeface="Arial" panose="020B0604020202020204" pitchFamily="34" charset="0"/>
                          <a:cs typeface="Arial" panose="020B0604020202020204" pitchFamily="34" charset="0"/>
                        </a:rPr>
                        <a:t>Nausea</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23.0</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0.2</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7.5</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0.04</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449165">
                <a:tc>
                  <a:txBody>
                    <a:bodyPr/>
                    <a:lstStyle/>
                    <a:p>
                      <a:pPr marL="111125" indent="0"/>
                      <a:r>
                        <a:rPr lang="en-US" sz="2400" b="1" dirty="0">
                          <a:solidFill>
                            <a:schemeClr val="accent2">
                              <a:lumMod val="50000"/>
                            </a:schemeClr>
                          </a:solidFill>
                          <a:latin typeface="Arial" panose="020B0604020202020204" pitchFamily="34" charset="0"/>
                          <a:cs typeface="Arial" panose="020B0604020202020204" pitchFamily="34" charset="0"/>
                        </a:rPr>
                        <a:t>Headache</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22.0</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0.4</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16.5</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0.2</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449165">
                <a:tc>
                  <a:txBody>
                    <a:bodyPr/>
                    <a:lstStyle/>
                    <a:p>
                      <a:pPr marL="111125" indent="0"/>
                      <a:r>
                        <a:rPr lang="en-US" sz="2400" b="1" dirty="0">
                          <a:solidFill>
                            <a:schemeClr val="accent2">
                              <a:lumMod val="50000"/>
                            </a:schemeClr>
                          </a:solidFill>
                          <a:latin typeface="Arial" panose="020B0604020202020204" pitchFamily="34" charset="0"/>
                          <a:cs typeface="Arial" panose="020B0604020202020204" pitchFamily="34" charset="0"/>
                        </a:rPr>
                        <a:t>Fatigue</a:t>
                      </a:r>
                    </a:p>
                  </a:txBody>
                  <a:tcPr marL="137136" marR="137136"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21.9</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0.7</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12.7</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0.2</a:t>
                      </a:r>
                      <a:endParaRPr lang="en-US" sz="2400">
                        <a:solidFill>
                          <a:schemeClr val="bg1"/>
                        </a:solidFill>
                        <a:effectLst/>
                        <a:latin typeface="Arial" panose="020B0604020202020204" pitchFamily="34" charset="0"/>
                        <a:ea typeface="DengXian" panose="02010600030101010101" pitchFamily="2" charset="-122"/>
                        <a:cs typeface="Arial" panose="020B0604020202020204" pitchFamily="34" charset="0"/>
                      </a:endParaRPr>
                    </a:p>
                  </a:txBody>
                  <a:tcPr marL="0" marR="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449210">
                <a:tc>
                  <a:txBody>
                    <a:bodyPr/>
                    <a:lstStyle/>
                    <a:p>
                      <a:pPr marL="111125" marR="0" indent="0" algn="l" defTabSz="914400" rtl="0" eaLnBrk="1" latinLnBrk="0" hangingPunct="1">
                        <a:spcBef>
                          <a:spcPts val="0"/>
                        </a:spcBef>
                        <a:spcAft>
                          <a:spcPts val="0"/>
                        </a:spcAft>
                      </a:pPr>
                      <a:r>
                        <a:rPr lang="en-US" sz="2400" b="1" kern="1200" dirty="0">
                          <a:solidFill>
                            <a:schemeClr val="accent2">
                              <a:lumMod val="50000"/>
                            </a:schemeClr>
                          </a:solidFill>
                          <a:latin typeface="Arial" panose="020B0604020202020204" pitchFamily="34" charset="0"/>
                          <a:ea typeface="+mn-ea"/>
                          <a:cs typeface="Arial" panose="020B0604020202020204" pitchFamily="34" charset="0"/>
                        </a:rPr>
                        <a:t>Diarrhea </a:t>
                      </a:r>
                    </a:p>
                  </a:txBody>
                  <a:tcPr marL="137160" marR="13716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latinLnBrk="0" hangingPunct="1">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14.2</a:t>
                      </a:r>
                    </a:p>
                  </a:txBody>
                  <a:tcPr marL="14288" marR="14288"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indent="0" algn="ctr" defTabSz="914400" rtl="0" eaLnBrk="1" latinLnBrk="0" hangingPunct="1">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0.6</a:t>
                      </a:r>
                    </a:p>
                  </a:txBody>
                  <a:tcPr marL="14288" marR="14288"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indent="0" algn="ctr" defTabSz="914400" rtl="0" eaLnBrk="1" latinLnBrk="0" hangingPunct="1">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5.4</a:t>
                      </a:r>
                    </a:p>
                  </a:txBody>
                  <a:tcPr marL="14288" marR="14288"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indent="0" algn="ctr" defTabSz="914400" rtl="0" eaLnBrk="1" latinLnBrk="0" hangingPunct="1">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0.1</a:t>
                      </a:r>
                    </a:p>
                  </a:txBody>
                  <a:tcPr marL="14288" marR="14288"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84038834"/>
                  </a:ext>
                </a:extLst>
              </a:tr>
              <a:tr h="449210">
                <a:tc>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2">
                              <a:lumMod val="50000"/>
                            </a:schemeClr>
                          </a:solidFill>
                          <a:latin typeface="Arial" panose="020B0604020202020204" pitchFamily="34" charset="0"/>
                          <a:cs typeface="Arial" panose="020B0604020202020204" pitchFamily="34" charset="0"/>
                        </a:rPr>
                        <a:t>VTE</a:t>
                      </a:r>
                    </a:p>
                  </a:txBody>
                  <a:tcPr marL="137160" marR="137160"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latinLnBrk="0" hangingPunct="1">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1.4</a:t>
                      </a:r>
                    </a:p>
                  </a:txBody>
                  <a:tcPr marL="14288" marR="14288"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indent="0" algn="ctr" defTabSz="914400" rtl="0" eaLnBrk="1" latinLnBrk="0" hangingPunct="1">
                        <a:spcBef>
                          <a:spcPts val="0"/>
                        </a:spcBef>
                        <a:spcAft>
                          <a:spcPts val="0"/>
                        </a:spcAft>
                      </a:pPr>
                      <a:r>
                        <a:rPr lang="en-US" sz="2400" kern="1200" dirty="0">
                          <a:solidFill>
                            <a:schemeClr val="bg1"/>
                          </a:solidFill>
                          <a:latin typeface="Arial" panose="020B0604020202020204" pitchFamily="34" charset="0"/>
                          <a:ea typeface="+mn-ea"/>
                          <a:cs typeface="Arial" panose="020B0604020202020204" pitchFamily="34" charset="0"/>
                        </a:rPr>
                        <a:t>0.6</a:t>
                      </a:r>
                    </a:p>
                  </a:txBody>
                  <a:tcPr marL="14288" marR="14288"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indent="0" algn="ctr" defTabSz="914400" rtl="0" eaLnBrk="1" latinLnBrk="0" hangingPunct="1">
                        <a:spcBef>
                          <a:spcPts val="0"/>
                        </a:spcBef>
                        <a:spcAft>
                          <a:spcPts val="0"/>
                        </a:spcAft>
                      </a:pPr>
                      <a:r>
                        <a:rPr lang="en-US" sz="2400" kern="1200" dirty="0">
                          <a:solidFill>
                            <a:schemeClr val="bg1"/>
                          </a:solidFill>
                          <a:latin typeface="Arial" panose="020B0604020202020204" pitchFamily="34" charset="0"/>
                          <a:ea typeface="+mn-ea"/>
                          <a:cs typeface="Arial" panose="020B0604020202020204" pitchFamily="34" charset="0"/>
                        </a:rPr>
                        <a:t>0.6</a:t>
                      </a:r>
                    </a:p>
                  </a:txBody>
                  <a:tcPr marL="14288" marR="14288"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0" marR="0" indent="0" algn="ctr" defTabSz="914400" rtl="0" eaLnBrk="1" latinLnBrk="0" hangingPunct="1">
                        <a:spcBef>
                          <a:spcPts val="0"/>
                        </a:spcBef>
                        <a:spcAft>
                          <a:spcPts val="0"/>
                        </a:spcAft>
                      </a:pPr>
                      <a:r>
                        <a:rPr lang="en-US" sz="2400" kern="1200" dirty="0">
                          <a:solidFill>
                            <a:schemeClr val="bg1"/>
                          </a:solidFill>
                          <a:latin typeface="Arial" panose="020B0604020202020204" pitchFamily="34" charset="0"/>
                          <a:ea typeface="+mn-ea"/>
                          <a:cs typeface="Arial" panose="020B0604020202020204" pitchFamily="34" charset="0"/>
                        </a:rPr>
                        <a:t>0.2</a:t>
                      </a:r>
                    </a:p>
                  </a:txBody>
                  <a:tcPr marL="14288" marR="14288" marT="27432" marB="2743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61514317"/>
                  </a:ext>
                </a:extLst>
              </a:tr>
            </a:tbl>
          </a:graphicData>
        </a:graphic>
      </p:graphicFrame>
      <p:sp>
        <p:nvSpPr>
          <p:cNvPr id="8" name="Rectangle 7">
            <a:extLst>
              <a:ext uri="{FF2B5EF4-FFF2-40B4-BE49-F238E27FC236}">
                <a16:creationId xmlns:a16="http://schemas.microsoft.com/office/drawing/2014/main" id="{4F3A6647-D15E-9303-0201-4B474A4ED97F}"/>
              </a:ext>
            </a:extLst>
          </p:cNvPr>
          <p:cNvSpPr/>
          <p:nvPr/>
        </p:nvSpPr>
        <p:spPr>
          <a:xfrm>
            <a:off x="1003719" y="3197401"/>
            <a:ext cx="9829801" cy="2589445"/>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defTabSz="1371600">
              <a:defRPr/>
            </a:pPr>
            <a:endParaRPr lang="en-US" sz="2700">
              <a:solidFill>
                <a:prstClr val="white"/>
              </a:solidFill>
              <a:latin typeface="Arial" panose="020B0604020202020204"/>
            </a:endParaRPr>
          </a:p>
        </p:txBody>
      </p:sp>
      <p:sp>
        <p:nvSpPr>
          <p:cNvPr id="2" name="TextBox 1">
            <a:extLst>
              <a:ext uri="{FF2B5EF4-FFF2-40B4-BE49-F238E27FC236}">
                <a16:creationId xmlns:a16="http://schemas.microsoft.com/office/drawing/2014/main" id="{085F7B1C-E9AF-BFB8-2F73-E4F689110E1E}"/>
              </a:ext>
            </a:extLst>
          </p:cNvPr>
          <p:cNvSpPr txBox="1"/>
          <p:nvPr/>
        </p:nvSpPr>
        <p:spPr>
          <a:xfrm>
            <a:off x="590116" y="9308095"/>
            <a:ext cx="3551485" cy="338554"/>
          </a:xfrm>
          <a:prstGeom prst="rect">
            <a:avLst/>
          </a:prstGeom>
          <a:noFill/>
        </p:spPr>
        <p:txBody>
          <a:bodyPr wrap="none" rtlCol="0">
            <a:spAutoFit/>
          </a:bodyPr>
          <a:lstStyle/>
          <a:p>
            <a:r>
              <a:rPr lang="en-US" sz="1600" b="1" dirty="0">
                <a:solidFill>
                  <a:schemeClr val="bg1"/>
                </a:solidFill>
              </a:rPr>
              <a:t>AESI = adverse event of special interest.</a:t>
            </a:r>
          </a:p>
        </p:txBody>
      </p:sp>
    </p:spTree>
    <p:extLst>
      <p:ext uri="{BB962C8B-B14F-4D97-AF65-F5344CB8AC3E}">
        <p14:creationId xmlns:p14="http://schemas.microsoft.com/office/powerpoint/2010/main" val="624598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2EE41E9-7E82-C683-F162-6B4EBC86D508}"/>
              </a:ext>
            </a:extLst>
          </p:cNvPr>
          <p:cNvSpPr>
            <a:spLocks noGrp="1"/>
          </p:cNvSpPr>
          <p:nvPr>
            <p:ph type="title"/>
          </p:nvPr>
        </p:nvSpPr>
        <p:spPr>
          <a:xfrm>
            <a:off x="1" y="330750"/>
            <a:ext cx="18313982" cy="1015909"/>
          </a:xfrm>
        </p:spPr>
        <p:txBody>
          <a:bodyPr/>
          <a:lstStyle/>
          <a:p>
            <a:r>
              <a:rPr lang="en-US" dirty="0"/>
              <a:t>Diarrhea Grades</a:t>
            </a:r>
          </a:p>
        </p:txBody>
      </p:sp>
      <p:sp>
        <p:nvSpPr>
          <p:cNvPr id="7" name="Text Placeholder 6"/>
          <p:cNvSpPr>
            <a:spLocks noGrp="1"/>
          </p:cNvSpPr>
          <p:nvPr>
            <p:ph type="body" sz="quarter" idx="10"/>
          </p:nvPr>
        </p:nvSpPr>
        <p:spPr>
          <a:xfrm>
            <a:off x="586078" y="9172132"/>
            <a:ext cx="17168091" cy="817755"/>
          </a:xfrm>
        </p:spPr>
        <p:txBody>
          <a:bodyPr/>
          <a:lstStyle/>
          <a:p>
            <a:r>
              <a:rPr lang="en-US" dirty="0"/>
              <a:t>US Department of Health and Human Services. Common Terminology Criteria for Adverse Events (CTCAE) V5.0 2017 (https://ctep.cancer.gov/protocoldevelopment/electronic_applications/docs/ctcae_v5_quick_reference_5x7. pdf). Accessed 11/17/23. </a:t>
            </a:r>
          </a:p>
        </p:txBody>
      </p:sp>
      <p:sp>
        <p:nvSpPr>
          <p:cNvPr id="10" name="TextBox 9">
            <a:extLst>
              <a:ext uri="{FF2B5EF4-FFF2-40B4-BE49-F238E27FC236}">
                <a16:creationId xmlns:a16="http://schemas.microsoft.com/office/drawing/2014/main" id="{ED6A8F44-608A-C802-1383-F9F0092FEA17}"/>
              </a:ext>
            </a:extLst>
          </p:cNvPr>
          <p:cNvSpPr txBox="1"/>
          <p:nvPr/>
        </p:nvSpPr>
        <p:spPr>
          <a:xfrm>
            <a:off x="601666" y="1243943"/>
            <a:ext cx="17113248" cy="1246496"/>
          </a:xfrm>
          <a:prstGeom prst="rect">
            <a:avLst/>
          </a:prstGeom>
          <a:noFill/>
        </p:spPr>
        <p:txBody>
          <a:bodyPr wrap="square" lIns="137160" tIns="68580" rIns="137160" bIns="68580" rtlCol="0">
            <a:spAutoFit/>
          </a:bodyPr>
          <a:lstStyle/>
          <a:p>
            <a:pPr algn="ctr"/>
            <a:r>
              <a:rPr lang="en-US" sz="3600" b="1" dirty="0">
                <a:solidFill>
                  <a:schemeClr val="accent2"/>
                </a:solidFill>
              </a:rPr>
              <a:t>Diarrhea: A disorder characterized by </a:t>
            </a:r>
            <a:br>
              <a:rPr lang="en-US" sz="3600" b="1" dirty="0">
                <a:solidFill>
                  <a:schemeClr val="accent2"/>
                </a:solidFill>
              </a:rPr>
            </a:br>
            <a:r>
              <a:rPr lang="en-US" sz="3600" b="1" dirty="0">
                <a:solidFill>
                  <a:schemeClr val="accent2"/>
                </a:solidFill>
              </a:rPr>
              <a:t>an increase in frequency and/or loose or watery bowel movements</a:t>
            </a:r>
          </a:p>
        </p:txBody>
      </p:sp>
      <p:graphicFrame>
        <p:nvGraphicFramePr>
          <p:cNvPr id="8" name="Table 7"/>
          <p:cNvGraphicFramePr>
            <a:graphicFrameLocks noGrp="1"/>
          </p:cNvGraphicFramePr>
          <p:nvPr>
            <p:extLst>
              <p:ext uri="{D42A27DB-BD31-4B8C-83A1-F6EECF244321}">
                <p14:modId xmlns:p14="http://schemas.microsoft.com/office/powerpoint/2010/main" val="2503140680"/>
              </p:ext>
            </p:extLst>
          </p:nvPr>
        </p:nvGraphicFramePr>
        <p:xfrm>
          <a:off x="1036320" y="2835257"/>
          <a:ext cx="16230600" cy="6083824"/>
        </p:xfrm>
        <a:graphic>
          <a:graphicData uri="http://schemas.openxmlformats.org/drawingml/2006/table">
            <a:tbl>
              <a:tblPr firstRow="1" bandRow="1">
                <a:tableStyleId>{5C22544A-7EE6-4342-B048-85BDC9FD1C3A}</a:tableStyleId>
              </a:tblPr>
              <a:tblGrid>
                <a:gridCol w="2331817">
                  <a:extLst>
                    <a:ext uri="{9D8B030D-6E8A-4147-A177-3AD203B41FA5}">
                      <a16:colId xmlns:a16="http://schemas.microsoft.com/office/drawing/2014/main" val="20000"/>
                    </a:ext>
                  </a:extLst>
                </a:gridCol>
                <a:gridCol w="3023324">
                  <a:extLst>
                    <a:ext uri="{9D8B030D-6E8A-4147-A177-3AD203B41FA5}">
                      <a16:colId xmlns:a16="http://schemas.microsoft.com/office/drawing/2014/main" val="20001"/>
                    </a:ext>
                  </a:extLst>
                </a:gridCol>
                <a:gridCol w="2856971">
                  <a:extLst>
                    <a:ext uri="{9D8B030D-6E8A-4147-A177-3AD203B41FA5}">
                      <a16:colId xmlns:a16="http://schemas.microsoft.com/office/drawing/2014/main" val="20002"/>
                    </a:ext>
                  </a:extLst>
                </a:gridCol>
                <a:gridCol w="3080826">
                  <a:extLst>
                    <a:ext uri="{9D8B030D-6E8A-4147-A177-3AD203B41FA5}">
                      <a16:colId xmlns:a16="http://schemas.microsoft.com/office/drawing/2014/main" val="20003"/>
                    </a:ext>
                  </a:extLst>
                </a:gridCol>
                <a:gridCol w="2841674">
                  <a:extLst>
                    <a:ext uri="{9D8B030D-6E8A-4147-A177-3AD203B41FA5}">
                      <a16:colId xmlns:a16="http://schemas.microsoft.com/office/drawing/2014/main" val="20004"/>
                    </a:ext>
                  </a:extLst>
                </a:gridCol>
                <a:gridCol w="2095988">
                  <a:extLst>
                    <a:ext uri="{9D8B030D-6E8A-4147-A177-3AD203B41FA5}">
                      <a16:colId xmlns:a16="http://schemas.microsoft.com/office/drawing/2014/main" val="20005"/>
                    </a:ext>
                  </a:extLst>
                </a:gridCol>
              </a:tblGrid>
              <a:tr h="541492">
                <a:tc gridSpan="6">
                  <a:txBody>
                    <a:bodyPr/>
                    <a:lstStyle/>
                    <a:p>
                      <a:pPr algn="ctr"/>
                      <a:r>
                        <a:rPr lang="en-US" sz="2800" b="1" dirty="0">
                          <a:solidFill>
                            <a:schemeClr val="bg1"/>
                          </a:solidFill>
                          <a:latin typeface="Arial" panose="020B0604020202020204" pitchFamily="34" charset="0"/>
                          <a:cs typeface="Arial" panose="020B0604020202020204" pitchFamily="34" charset="0"/>
                        </a:rPr>
                        <a:t>Gastrointestinal Disorders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b="1"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b="1"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b="1"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b="1"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b="1"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41492">
                <a:tc>
                  <a:txBody>
                    <a:bodyPr/>
                    <a:lstStyle/>
                    <a:p>
                      <a:pPr algn="ctr"/>
                      <a:r>
                        <a:rPr lang="en-US" sz="2800" b="1" dirty="0">
                          <a:solidFill>
                            <a:schemeClr val="tx1"/>
                          </a:solidFill>
                          <a:latin typeface="Arial" panose="020B0604020202020204" pitchFamily="34" charset="0"/>
                          <a:cs typeface="Arial" panose="020B0604020202020204" pitchFamily="34" charset="0"/>
                        </a:rPr>
                        <a:t>CTCAE term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800" b="1" dirty="0">
                          <a:solidFill>
                            <a:schemeClr val="tx1"/>
                          </a:solidFill>
                          <a:latin typeface="Arial" panose="020B0604020202020204" pitchFamily="34" charset="0"/>
                          <a:cs typeface="Arial" panose="020B0604020202020204" pitchFamily="34" charset="0"/>
                        </a:rPr>
                        <a:t>Grade 1</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a:solidFill>
                            <a:schemeClr val="tx1"/>
                          </a:solidFill>
                          <a:latin typeface="Arial" panose="020B0604020202020204" pitchFamily="34" charset="0"/>
                          <a:cs typeface="Arial" panose="020B0604020202020204" pitchFamily="34" charset="0"/>
                        </a:rPr>
                        <a:t>Grade 2</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a:r>
                        <a:rPr lang="en-US" sz="2800" b="1" dirty="0">
                          <a:solidFill>
                            <a:schemeClr val="tx1"/>
                          </a:solidFill>
                          <a:latin typeface="Arial" panose="020B0604020202020204" pitchFamily="34" charset="0"/>
                          <a:cs typeface="Arial" panose="020B0604020202020204" pitchFamily="34" charset="0"/>
                        </a:rPr>
                        <a:t>Grade 3</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solidFill>
                  </a:tcPr>
                </a:tc>
                <a:tc>
                  <a:txBody>
                    <a:bodyPr/>
                    <a:lstStyle/>
                    <a:p>
                      <a:pPr algn="ctr"/>
                      <a:r>
                        <a:rPr lang="en-US" sz="2800" b="1" dirty="0">
                          <a:solidFill>
                            <a:schemeClr val="bg1"/>
                          </a:solidFill>
                          <a:latin typeface="Arial" panose="020B0604020202020204" pitchFamily="34" charset="0"/>
                          <a:cs typeface="Arial" panose="020B0604020202020204" pitchFamily="34" charset="0"/>
                        </a:rPr>
                        <a:t>Grade 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US" sz="2800" b="1" dirty="0">
                          <a:solidFill>
                            <a:schemeClr val="bg1"/>
                          </a:solidFill>
                          <a:latin typeface="Arial" panose="020B0604020202020204" pitchFamily="34" charset="0"/>
                          <a:cs typeface="Arial" panose="020B0604020202020204" pitchFamily="34" charset="0"/>
                        </a:rPr>
                        <a:t>Grade 5</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1"/>
                  </a:ext>
                </a:extLst>
              </a:tr>
              <a:tr h="500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Diarrhea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Increase of &lt;4 stools per day over baseline; mild increase in ostomy output compared with baseline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Increase of 4–6 stools per day over baseline; moderate increase in ostomy output compared with baseline: limiting instrumental activities of daily living (ADLs)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Increase of ≥7 stools per day over baseline; hospitalization indicated; severe increase in ostomy output compared with baseline; limiting self-care ADLs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Life-threatening consequences; urgent intervention indicated</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Death</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28345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827490"/>
          </a:xfrm>
        </p:spPr>
        <p:txBody>
          <a:bodyPr/>
          <a:lstStyle/>
          <a:p>
            <a:r>
              <a:rPr lang="en-US" dirty="0"/>
              <a:t>Adjuvant CDK4/6 Inhibitors—Main Take-Aways</a:t>
            </a:r>
          </a:p>
        </p:txBody>
      </p:sp>
      <p:sp>
        <p:nvSpPr>
          <p:cNvPr id="4" name="Content Placeholder 3"/>
          <p:cNvSpPr>
            <a:spLocks noGrp="1"/>
          </p:cNvSpPr>
          <p:nvPr>
            <p:ph idx="1"/>
          </p:nvPr>
        </p:nvSpPr>
        <p:spPr>
          <a:xfrm>
            <a:off x="558510" y="1584960"/>
            <a:ext cx="17170979" cy="7772400"/>
          </a:xfrm>
        </p:spPr>
        <p:txBody>
          <a:bodyPr/>
          <a:lstStyle/>
          <a:p>
            <a:r>
              <a:rPr lang="en-US" b="1" dirty="0">
                <a:solidFill>
                  <a:schemeClr val="accent2"/>
                </a:solidFill>
              </a:rPr>
              <a:t>Good news for patients: </a:t>
            </a:r>
            <a:r>
              <a:rPr lang="en-US" dirty="0"/>
              <a:t>Abemaciclib and ribociclib increase chances for cure in HR+/HER2– early breast cancer with acceptable safety profile</a:t>
            </a:r>
          </a:p>
          <a:p>
            <a:endParaRPr lang="en-US" sz="1200" b="1" dirty="0">
              <a:solidFill>
                <a:schemeClr val="accent2"/>
              </a:solidFill>
            </a:endParaRPr>
          </a:p>
          <a:p>
            <a:r>
              <a:rPr lang="en-US" b="1" dirty="0">
                <a:solidFill>
                  <a:schemeClr val="accent2"/>
                </a:solidFill>
              </a:rPr>
              <a:t>BUT,</a:t>
            </a:r>
            <a:r>
              <a:rPr lang="en-US" dirty="0"/>
              <a:t> we still have work to do—further research is needed</a:t>
            </a:r>
          </a:p>
          <a:p>
            <a:pPr lvl="1"/>
            <a:r>
              <a:rPr lang="en-US" dirty="0"/>
              <a:t>Optimal therapy management to allow patients to complete intended therapy duration;             eHealth support may be beneficial and empower patients</a:t>
            </a:r>
          </a:p>
          <a:p>
            <a:pPr lvl="1"/>
            <a:r>
              <a:rPr lang="en-US" dirty="0"/>
              <a:t>Identification of patients still at risk despite optimal adjuvant therapy</a:t>
            </a:r>
          </a:p>
          <a:p>
            <a:pPr lvl="2"/>
            <a:r>
              <a:rPr lang="en-US" dirty="0"/>
              <a:t>Define new therapy options for these patients</a:t>
            </a:r>
          </a:p>
          <a:p>
            <a:endParaRPr lang="en-US" sz="1200" dirty="0"/>
          </a:p>
          <a:p>
            <a:r>
              <a:rPr lang="en-US" dirty="0"/>
              <a:t>CDK4/6i use in EBC raises questions for metastatic BC (</a:t>
            </a:r>
            <a:r>
              <a:rPr lang="en-US" dirty="0" err="1"/>
              <a:t>eg</a:t>
            </a:r>
            <a:r>
              <a:rPr lang="en-US" dirty="0"/>
              <a:t>, rechallenge, sequencing)</a:t>
            </a:r>
          </a:p>
          <a:p>
            <a:endParaRPr lang="en-US" sz="1200" dirty="0"/>
          </a:p>
          <a:p>
            <a:r>
              <a:rPr lang="en-US" dirty="0"/>
              <a:t>Given their different indications, efficacy data, and side effect profiles, all available CDK4/6 inhibitors are valuable therapy options for breast cancer patients</a:t>
            </a:r>
          </a:p>
        </p:txBody>
      </p:sp>
    </p:spTree>
    <p:extLst>
      <p:ext uri="{BB962C8B-B14F-4D97-AF65-F5344CB8AC3E}">
        <p14:creationId xmlns:p14="http://schemas.microsoft.com/office/powerpoint/2010/main" val="245517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0750"/>
            <a:ext cx="18313982" cy="931313"/>
          </a:xfrm>
        </p:spPr>
        <p:txBody>
          <a:bodyPr/>
          <a:lstStyle/>
          <a:p>
            <a:r>
              <a:rPr lang="en-US" dirty="0"/>
              <a:t>Patients With HR+, HER2– High-Risk EBC</a:t>
            </a:r>
            <a:endParaRPr lang="en-US" baseline="30000" dirty="0"/>
          </a:p>
        </p:txBody>
      </p:sp>
      <p:sp>
        <p:nvSpPr>
          <p:cNvPr id="4" name="Text Placeholder 3"/>
          <p:cNvSpPr>
            <a:spLocks noGrp="1"/>
          </p:cNvSpPr>
          <p:nvPr>
            <p:ph type="body" sz="quarter" idx="10"/>
          </p:nvPr>
        </p:nvSpPr>
        <p:spPr>
          <a:xfrm>
            <a:off x="574390" y="9474497"/>
            <a:ext cx="17168091" cy="533478"/>
          </a:xfrm>
        </p:spPr>
        <p:txBody>
          <a:bodyPr/>
          <a:lstStyle/>
          <a:p>
            <a:r>
              <a:rPr lang="en-US" dirty="0"/>
              <a:t>1. Sheffield KM, et al. </a:t>
            </a:r>
            <a:r>
              <a:rPr lang="en-US" i="1" dirty="0"/>
              <a:t>Future Oncol</a:t>
            </a:r>
            <a:r>
              <a:rPr lang="en-US" dirty="0"/>
              <a:t>. 2022;18:2667-2682.  2. Modified from Cheng L, et al. </a:t>
            </a:r>
            <a:r>
              <a:rPr lang="en-US" i="1" dirty="0"/>
              <a:t>Cancer </a:t>
            </a:r>
            <a:r>
              <a:rPr lang="en-US" i="1" dirty="0" err="1"/>
              <a:t>Epidemiol</a:t>
            </a:r>
            <a:r>
              <a:rPr lang="en-US" i="1" dirty="0"/>
              <a:t> Biomarkers Prev</a:t>
            </a:r>
            <a:r>
              <a:rPr lang="en-US" dirty="0"/>
              <a:t>. 2012;21:800-809.  3. Johnston SRD, et al. </a:t>
            </a:r>
            <a:r>
              <a:rPr lang="en-US" i="1" dirty="0"/>
              <a:t>J Clin Oncol</a:t>
            </a:r>
            <a:r>
              <a:rPr lang="en-US" dirty="0"/>
              <a:t>. 2020;38:3987-3998. </a:t>
            </a:r>
          </a:p>
        </p:txBody>
      </p:sp>
      <p:sp>
        <p:nvSpPr>
          <p:cNvPr id="7" name="Rectangle 6"/>
          <p:cNvSpPr/>
          <p:nvPr/>
        </p:nvSpPr>
        <p:spPr>
          <a:xfrm>
            <a:off x="1422698" y="2557975"/>
            <a:ext cx="7010995" cy="1200329"/>
          </a:xfrm>
          <a:prstGeom prst="rect">
            <a:avLst/>
          </a:prstGeom>
        </p:spPr>
        <p:txBody>
          <a:bodyPr wrap="square">
            <a:spAutoFit/>
          </a:bodyPr>
          <a:lstStyle/>
          <a:p>
            <a:pPr algn="ctr"/>
            <a:r>
              <a:rPr lang="en-US" sz="3600" b="1" dirty="0">
                <a:solidFill>
                  <a:schemeClr val="accent2"/>
                </a:solidFill>
              </a:rPr>
              <a:t>Factors associated with high risk                              of recurrence can include</a:t>
            </a:r>
            <a:r>
              <a:rPr lang="en-US" sz="3600" b="1" baseline="30000" dirty="0">
                <a:solidFill>
                  <a:schemeClr val="accent2"/>
                </a:solidFill>
              </a:rPr>
              <a:t>3</a:t>
            </a:r>
            <a:r>
              <a:rPr lang="en-US" sz="3600" b="1" dirty="0">
                <a:solidFill>
                  <a:schemeClr val="accent2"/>
                </a:solidFill>
              </a:rPr>
              <a:t>:</a:t>
            </a:r>
          </a:p>
        </p:txBody>
      </p:sp>
      <p:sp>
        <p:nvSpPr>
          <p:cNvPr id="8" name="Rectangle 7"/>
          <p:cNvSpPr/>
          <p:nvPr/>
        </p:nvSpPr>
        <p:spPr>
          <a:xfrm>
            <a:off x="9225527" y="2559623"/>
            <a:ext cx="8574087" cy="1200329"/>
          </a:xfrm>
          <a:prstGeom prst="rect">
            <a:avLst/>
          </a:prstGeom>
        </p:spPr>
        <p:txBody>
          <a:bodyPr wrap="square">
            <a:spAutoFit/>
          </a:bodyPr>
          <a:lstStyle/>
          <a:p>
            <a:pPr algn="ctr"/>
            <a:r>
              <a:rPr lang="en-US" sz="3600" b="1" dirty="0">
                <a:solidFill>
                  <a:schemeClr val="accent2"/>
                </a:solidFill>
              </a:rPr>
              <a:t>Recurrence risk in HR+ EBC </a:t>
            </a:r>
            <a:br>
              <a:rPr lang="en-US" sz="3600" b="1" dirty="0">
                <a:solidFill>
                  <a:schemeClr val="accent2"/>
                </a:solidFill>
              </a:rPr>
            </a:br>
            <a:r>
              <a:rPr lang="en-US" sz="3600" b="1" dirty="0">
                <a:solidFill>
                  <a:schemeClr val="accent2"/>
                </a:solidFill>
              </a:rPr>
              <a:t>(stages I-Ill, N = 13,798)</a:t>
            </a:r>
            <a:r>
              <a:rPr lang="en-US" sz="3600" b="1" baseline="30000" dirty="0">
                <a:solidFill>
                  <a:schemeClr val="accent2"/>
                </a:solidFill>
              </a:rPr>
              <a:t>2</a:t>
            </a:r>
            <a:endParaRPr lang="en-US" sz="3600" b="1" dirty="0">
              <a:solidFill>
                <a:schemeClr val="accent2"/>
              </a:solidFill>
            </a:endParaRPr>
          </a:p>
        </p:txBody>
      </p:sp>
      <p:sp>
        <p:nvSpPr>
          <p:cNvPr id="9" name="Rectangle 8"/>
          <p:cNvSpPr/>
          <p:nvPr/>
        </p:nvSpPr>
        <p:spPr>
          <a:xfrm>
            <a:off x="3444484" y="4568422"/>
            <a:ext cx="4334342" cy="3785652"/>
          </a:xfrm>
          <a:prstGeom prst="rect">
            <a:avLst/>
          </a:prstGeom>
        </p:spPr>
        <p:txBody>
          <a:bodyPr wrap="square">
            <a:spAutoFit/>
          </a:bodyPr>
          <a:lstStyle/>
          <a:p>
            <a:pPr>
              <a:spcAft>
                <a:spcPts val="1800"/>
              </a:spcAft>
            </a:pPr>
            <a:r>
              <a:rPr lang="en-US" sz="3600" dirty="0">
                <a:solidFill>
                  <a:schemeClr val="bg1"/>
                </a:solidFill>
              </a:rPr>
              <a:t>Positive nodal status</a:t>
            </a:r>
          </a:p>
          <a:p>
            <a:pPr>
              <a:spcAft>
                <a:spcPts val="1800"/>
              </a:spcAft>
            </a:pPr>
            <a:endParaRPr lang="en-US" sz="3600" dirty="0">
              <a:solidFill>
                <a:schemeClr val="bg1"/>
              </a:solidFill>
            </a:endParaRPr>
          </a:p>
          <a:p>
            <a:pPr>
              <a:spcAft>
                <a:spcPts val="1800"/>
              </a:spcAft>
            </a:pPr>
            <a:r>
              <a:rPr lang="en-US" sz="3600" dirty="0">
                <a:solidFill>
                  <a:schemeClr val="bg1"/>
                </a:solidFill>
              </a:rPr>
              <a:t>Large tumor size</a:t>
            </a:r>
          </a:p>
          <a:p>
            <a:pPr>
              <a:spcAft>
                <a:spcPts val="1800"/>
              </a:spcAft>
            </a:pPr>
            <a:endParaRPr lang="en-US" sz="3600" dirty="0">
              <a:solidFill>
                <a:schemeClr val="bg1"/>
              </a:solidFill>
            </a:endParaRPr>
          </a:p>
          <a:p>
            <a:pPr>
              <a:spcAft>
                <a:spcPts val="1800"/>
              </a:spcAft>
            </a:pPr>
            <a:r>
              <a:rPr lang="en-US" sz="3600" dirty="0">
                <a:solidFill>
                  <a:schemeClr val="bg1"/>
                </a:solidFill>
              </a:rPr>
              <a:t>High tumor grade</a:t>
            </a:r>
          </a:p>
        </p:txBody>
      </p:sp>
      <p:grpSp>
        <p:nvGrpSpPr>
          <p:cNvPr id="1082" name="Group 1081"/>
          <p:cNvGrpSpPr/>
          <p:nvPr/>
        </p:nvGrpSpPr>
        <p:grpSpPr>
          <a:xfrm>
            <a:off x="1878623" y="4464525"/>
            <a:ext cx="930275" cy="1336675"/>
            <a:chOff x="2435225" y="4332288"/>
            <a:chExt cx="930275" cy="1336675"/>
          </a:xfrm>
        </p:grpSpPr>
        <p:sp>
          <p:nvSpPr>
            <p:cNvPr id="25" name="Freeform 16"/>
            <p:cNvSpPr>
              <a:spLocks/>
            </p:cNvSpPr>
            <p:nvPr/>
          </p:nvSpPr>
          <p:spPr bwMode="auto">
            <a:xfrm>
              <a:off x="2914650" y="4456113"/>
              <a:ext cx="142875" cy="438150"/>
            </a:xfrm>
            <a:custGeom>
              <a:avLst/>
              <a:gdLst>
                <a:gd name="T0" fmla="*/ 90 w 90"/>
                <a:gd name="T1" fmla="*/ 0 h 276"/>
                <a:gd name="T2" fmla="*/ 90 w 90"/>
                <a:gd name="T3" fmla="*/ 0 h 276"/>
                <a:gd name="T4" fmla="*/ 90 w 90"/>
                <a:gd name="T5" fmla="*/ 12 h 276"/>
                <a:gd name="T6" fmla="*/ 88 w 90"/>
                <a:gd name="T7" fmla="*/ 40 h 276"/>
                <a:gd name="T8" fmla="*/ 86 w 90"/>
                <a:gd name="T9" fmla="*/ 58 h 276"/>
                <a:gd name="T10" fmla="*/ 82 w 90"/>
                <a:gd name="T11" fmla="*/ 78 h 276"/>
                <a:gd name="T12" fmla="*/ 76 w 90"/>
                <a:gd name="T13" fmla="*/ 98 h 276"/>
                <a:gd name="T14" fmla="*/ 68 w 90"/>
                <a:gd name="T15" fmla="*/ 116 h 276"/>
                <a:gd name="T16" fmla="*/ 68 w 90"/>
                <a:gd name="T17" fmla="*/ 116 h 276"/>
                <a:gd name="T18" fmla="*/ 58 w 90"/>
                <a:gd name="T19" fmla="*/ 134 h 276"/>
                <a:gd name="T20" fmla="*/ 48 w 90"/>
                <a:gd name="T21" fmla="*/ 156 h 276"/>
                <a:gd name="T22" fmla="*/ 30 w 90"/>
                <a:gd name="T23" fmla="*/ 202 h 276"/>
                <a:gd name="T24" fmla="*/ 14 w 90"/>
                <a:gd name="T25" fmla="*/ 246 h 276"/>
                <a:gd name="T26" fmla="*/ 0 w 90"/>
                <a:gd name="T2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276">
                  <a:moveTo>
                    <a:pt x="90" y="0"/>
                  </a:moveTo>
                  <a:lnTo>
                    <a:pt x="90" y="0"/>
                  </a:lnTo>
                  <a:lnTo>
                    <a:pt x="90" y="12"/>
                  </a:lnTo>
                  <a:lnTo>
                    <a:pt x="88" y="40"/>
                  </a:lnTo>
                  <a:lnTo>
                    <a:pt x="86" y="58"/>
                  </a:lnTo>
                  <a:lnTo>
                    <a:pt x="82" y="78"/>
                  </a:lnTo>
                  <a:lnTo>
                    <a:pt x="76" y="98"/>
                  </a:lnTo>
                  <a:lnTo>
                    <a:pt x="68" y="116"/>
                  </a:lnTo>
                  <a:lnTo>
                    <a:pt x="68" y="116"/>
                  </a:lnTo>
                  <a:lnTo>
                    <a:pt x="58" y="134"/>
                  </a:lnTo>
                  <a:lnTo>
                    <a:pt x="48" y="156"/>
                  </a:lnTo>
                  <a:lnTo>
                    <a:pt x="30" y="202"/>
                  </a:lnTo>
                  <a:lnTo>
                    <a:pt x="14" y="246"/>
                  </a:lnTo>
                  <a:lnTo>
                    <a:pt x="0" y="276"/>
                  </a:lnTo>
                </a:path>
              </a:pathLst>
            </a:custGeom>
            <a:noFill/>
            <a:ln w="38100" cap="rnd">
              <a:solidFill>
                <a:srgbClr val="FFFF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2435225" y="4821238"/>
              <a:ext cx="930275" cy="361950"/>
            </a:xfrm>
            <a:custGeom>
              <a:avLst/>
              <a:gdLst>
                <a:gd name="T0" fmla="*/ 0 w 586"/>
                <a:gd name="T1" fmla="*/ 84 h 228"/>
                <a:gd name="T2" fmla="*/ 0 w 586"/>
                <a:gd name="T3" fmla="*/ 84 h 228"/>
                <a:gd name="T4" fmla="*/ 24 w 586"/>
                <a:gd name="T5" fmla="*/ 104 h 228"/>
                <a:gd name="T6" fmla="*/ 52 w 586"/>
                <a:gd name="T7" fmla="*/ 124 h 228"/>
                <a:gd name="T8" fmla="*/ 88 w 586"/>
                <a:gd name="T9" fmla="*/ 146 h 228"/>
                <a:gd name="T10" fmla="*/ 132 w 586"/>
                <a:gd name="T11" fmla="*/ 170 h 228"/>
                <a:gd name="T12" fmla="*/ 178 w 586"/>
                <a:gd name="T13" fmla="*/ 192 h 228"/>
                <a:gd name="T14" fmla="*/ 202 w 586"/>
                <a:gd name="T15" fmla="*/ 202 h 228"/>
                <a:gd name="T16" fmla="*/ 226 w 586"/>
                <a:gd name="T17" fmla="*/ 212 h 228"/>
                <a:gd name="T18" fmla="*/ 250 w 586"/>
                <a:gd name="T19" fmla="*/ 218 h 228"/>
                <a:gd name="T20" fmla="*/ 274 w 586"/>
                <a:gd name="T21" fmla="*/ 224 h 228"/>
                <a:gd name="T22" fmla="*/ 274 w 586"/>
                <a:gd name="T23" fmla="*/ 224 h 228"/>
                <a:gd name="T24" fmla="*/ 298 w 586"/>
                <a:gd name="T25" fmla="*/ 226 h 228"/>
                <a:gd name="T26" fmla="*/ 318 w 586"/>
                <a:gd name="T27" fmla="*/ 228 h 228"/>
                <a:gd name="T28" fmla="*/ 336 w 586"/>
                <a:gd name="T29" fmla="*/ 226 h 228"/>
                <a:gd name="T30" fmla="*/ 354 w 586"/>
                <a:gd name="T31" fmla="*/ 224 h 228"/>
                <a:gd name="T32" fmla="*/ 368 w 586"/>
                <a:gd name="T33" fmla="*/ 222 h 228"/>
                <a:gd name="T34" fmla="*/ 382 w 586"/>
                <a:gd name="T35" fmla="*/ 218 h 228"/>
                <a:gd name="T36" fmla="*/ 406 w 586"/>
                <a:gd name="T37" fmla="*/ 206 h 228"/>
                <a:gd name="T38" fmla="*/ 426 w 586"/>
                <a:gd name="T39" fmla="*/ 194 h 228"/>
                <a:gd name="T40" fmla="*/ 442 w 586"/>
                <a:gd name="T41" fmla="*/ 180 h 228"/>
                <a:gd name="T42" fmla="*/ 456 w 586"/>
                <a:gd name="T43" fmla="*/ 168 h 228"/>
                <a:gd name="T44" fmla="*/ 472 w 586"/>
                <a:gd name="T45" fmla="*/ 158 h 228"/>
                <a:gd name="T46" fmla="*/ 472 w 586"/>
                <a:gd name="T47" fmla="*/ 158 h 228"/>
                <a:gd name="T48" fmla="*/ 488 w 586"/>
                <a:gd name="T49" fmla="*/ 146 h 228"/>
                <a:gd name="T50" fmla="*/ 508 w 586"/>
                <a:gd name="T51" fmla="*/ 130 h 228"/>
                <a:gd name="T52" fmla="*/ 528 w 586"/>
                <a:gd name="T53" fmla="*/ 110 h 228"/>
                <a:gd name="T54" fmla="*/ 548 w 586"/>
                <a:gd name="T55" fmla="*/ 88 h 228"/>
                <a:gd name="T56" fmla="*/ 566 w 586"/>
                <a:gd name="T57" fmla="*/ 66 h 228"/>
                <a:gd name="T58" fmla="*/ 578 w 586"/>
                <a:gd name="T59" fmla="*/ 42 h 228"/>
                <a:gd name="T60" fmla="*/ 582 w 586"/>
                <a:gd name="T61" fmla="*/ 32 h 228"/>
                <a:gd name="T62" fmla="*/ 584 w 586"/>
                <a:gd name="T63" fmla="*/ 20 h 228"/>
                <a:gd name="T64" fmla="*/ 586 w 586"/>
                <a:gd name="T65" fmla="*/ 10 h 228"/>
                <a:gd name="T66" fmla="*/ 584 w 586"/>
                <a:gd name="T6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6" h="228">
                  <a:moveTo>
                    <a:pt x="0" y="84"/>
                  </a:moveTo>
                  <a:lnTo>
                    <a:pt x="0" y="84"/>
                  </a:lnTo>
                  <a:lnTo>
                    <a:pt x="24" y="104"/>
                  </a:lnTo>
                  <a:lnTo>
                    <a:pt x="52" y="124"/>
                  </a:lnTo>
                  <a:lnTo>
                    <a:pt x="88" y="146"/>
                  </a:lnTo>
                  <a:lnTo>
                    <a:pt x="132" y="170"/>
                  </a:lnTo>
                  <a:lnTo>
                    <a:pt x="178" y="192"/>
                  </a:lnTo>
                  <a:lnTo>
                    <a:pt x="202" y="202"/>
                  </a:lnTo>
                  <a:lnTo>
                    <a:pt x="226" y="212"/>
                  </a:lnTo>
                  <a:lnTo>
                    <a:pt x="250" y="218"/>
                  </a:lnTo>
                  <a:lnTo>
                    <a:pt x="274" y="224"/>
                  </a:lnTo>
                  <a:lnTo>
                    <a:pt x="274" y="224"/>
                  </a:lnTo>
                  <a:lnTo>
                    <a:pt x="298" y="226"/>
                  </a:lnTo>
                  <a:lnTo>
                    <a:pt x="318" y="228"/>
                  </a:lnTo>
                  <a:lnTo>
                    <a:pt x="336" y="226"/>
                  </a:lnTo>
                  <a:lnTo>
                    <a:pt x="354" y="224"/>
                  </a:lnTo>
                  <a:lnTo>
                    <a:pt x="368" y="222"/>
                  </a:lnTo>
                  <a:lnTo>
                    <a:pt x="382" y="218"/>
                  </a:lnTo>
                  <a:lnTo>
                    <a:pt x="406" y="206"/>
                  </a:lnTo>
                  <a:lnTo>
                    <a:pt x="426" y="194"/>
                  </a:lnTo>
                  <a:lnTo>
                    <a:pt x="442" y="180"/>
                  </a:lnTo>
                  <a:lnTo>
                    <a:pt x="456" y="168"/>
                  </a:lnTo>
                  <a:lnTo>
                    <a:pt x="472" y="158"/>
                  </a:lnTo>
                  <a:lnTo>
                    <a:pt x="472" y="158"/>
                  </a:lnTo>
                  <a:lnTo>
                    <a:pt x="488" y="146"/>
                  </a:lnTo>
                  <a:lnTo>
                    <a:pt x="508" y="130"/>
                  </a:lnTo>
                  <a:lnTo>
                    <a:pt x="528" y="110"/>
                  </a:lnTo>
                  <a:lnTo>
                    <a:pt x="548" y="88"/>
                  </a:lnTo>
                  <a:lnTo>
                    <a:pt x="566" y="66"/>
                  </a:lnTo>
                  <a:lnTo>
                    <a:pt x="578" y="42"/>
                  </a:lnTo>
                  <a:lnTo>
                    <a:pt x="582" y="32"/>
                  </a:lnTo>
                  <a:lnTo>
                    <a:pt x="584" y="20"/>
                  </a:lnTo>
                  <a:lnTo>
                    <a:pt x="586" y="10"/>
                  </a:lnTo>
                  <a:lnTo>
                    <a:pt x="584" y="0"/>
                  </a:lnTo>
                </a:path>
              </a:pathLst>
            </a:custGeom>
            <a:noFill/>
            <a:ln w="38100" cap="rnd">
              <a:solidFill>
                <a:srgbClr val="FFFF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2447925" y="4643438"/>
              <a:ext cx="438150" cy="222250"/>
            </a:xfrm>
            <a:custGeom>
              <a:avLst/>
              <a:gdLst>
                <a:gd name="T0" fmla="*/ 0 w 276"/>
                <a:gd name="T1" fmla="*/ 0 h 140"/>
                <a:gd name="T2" fmla="*/ 0 w 276"/>
                <a:gd name="T3" fmla="*/ 0 h 140"/>
                <a:gd name="T4" fmla="*/ 36 w 276"/>
                <a:gd name="T5" fmla="*/ 14 h 140"/>
                <a:gd name="T6" fmla="*/ 76 w 276"/>
                <a:gd name="T7" fmla="*/ 28 h 140"/>
                <a:gd name="T8" fmla="*/ 122 w 276"/>
                <a:gd name="T9" fmla="*/ 46 h 140"/>
                <a:gd name="T10" fmla="*/ 170 w 276"/>
                <a:gd name="T11" fmla="*/ 66 h 140"/>
                <a:gd name="T12" fmla="*/ 216 w 276"/>
                <a:gd name="T13" fmla="*/ 90 h 140"/>
                <a:gd name="T14" fmla="*/ 236 w 276"/>
                <a:gd name="T15" fmla="*/ 102 h 140"/>
                <a:gd name="T16" fmla="*/ 252 w 276"/>
                <a:gd name="T17" fmla="*/ 114 h 140"/>
                <a:gd name="T18" fmla="*/ 266 w 276"/>
                <a:gd name="T19" fmla="*/ 128 h 140"/>
                <a:gd name="T20" fmla="*/ 276 w 276"/>
                <a:gd name="T2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40">
                  <a:moveTo>
                    <a:pt x="0" y="0"/>
                  </a:moveTo>
                  <a:lnTo>
                    <a:pt x="0" y="0"/>
                  </a:lnTo>
                  <a:lnTo>
                    <a:pt x="36" y="14"/>
                  </a:lnTo>
                  <a:lnTo>
                    <a:pt x="76" y="28"/>
                  </a:lnTo>
                  <a:lnTo>
                    <a:pt x="122" y="46"/>
                  </a:lnTo>
                  <a:lnTo>
                    <a:pt x="170" y="66"/>
                  </a:lnTo>
                  <a:lnTo>
                    <a:pt x="216" y="90"/>
                  </a:lnTo>
                  <a:lnTo>
                    <a:pt x="236" y="102"/>
                  </a:lnTo>
                  <a:lnTo>
                    <a:pt x="252" y="114"/>
                  </a:lnTo>
                  <a:lnTo>
                    <a:pt x="266" y="128"/>
                  </a:lnTo>
                  <a:lnTo>
                    <a:pt x="276" y="140"/>
                  </a:lnTo>
                </a:path>
              </a:pathLst>
            </a:custGeom>
            <a:noFill/>
            <a:ln w="38100" cap="rnd">
              <a:solidFill>
                <a:srgbClr val="FFFF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2635250" y="4332288"/>
              <a:ext cx="266700" cy="1336675"/>
            </a:xfrm>
            <a:custGeom>
              <a:avLst/>
              <a:gdLst>
                <a:gd name="T0" fmla="*/ 0 w 168"/>
                <a:gd name="T1" fmla="*/ 842 h 842"/>
                <a:gd name="T2" fmla="*/ 0 w 168"/>
                <a:gd name="T3" fmla="*/ 842 h 842"/>
                <a:gd name="T4" fmla="*/ 14 w 168"/>
                <a:gd name="T5" fmla="*/ 808 h 842"/>
                <a:gd name="T6" fmla="*/ 50 w 168"/>
                <a:gd name="T7" fmla="*/ 726 h 842"/>
                <a:gd name="T8" fmla="*/ 70 w 168"/>
                <a:gd name="T9" fmla="*/ 680 h 842"/>
                <a:gd name="T10" fmla="*/ 92 w 168"/>
                <a:gd name="T11" fmla="*/ 634 h 842"/>
                <a:gd name="T12" fmla="*/ 114 w 168"/>
                <a:gd name="T13" fmla="*/ 592 h 842"/>
                <a:gd name="T14" fmla="*/ 134 w 168"/>
                <a:gd name="T15" fmla="*/ 560 h 842"/>
                <a:gd name="T16" fmla="*/ 134 w 168"/>
                <a:gd name="T17" fmla="*/ 560 h 842"/>
                <a:gd name="T18" fmla="*/ 142 w 168"/>
                <a:gd name="T19" fmla="*/ 548 h 842"/>
                <a:gd name="T20" fmla="*/ 148 w 168"/>
                <a:gd name="T21" fmla="*/ 534 h 842"/>
                <a:gd name="T22" fmla="*/ 154 w 168"/>
                <a:gd name="T23" fmla="*/ 518 h 842"/>
                <a:gd name="T24" fmla="*/ 158 w 168"/>
                <a:gd name="T25" fmla="*/ 502 h 842"/>
                <a:gd name="T26" fmla="*/ 164 w 168"/>
                <a:gd name="T27" fmla="*/ 470 h 842"/>
                <a:gd name="T28" fmla="*/ 168 w 168"/>
                <a:gd name="T29" fmla="*/ 438 h 842"/>
                <a:gd name="T30" fmla="*/ 168 w 168"/>
                <a:gd name="T31" fmla="*/ 406 h 842"/>
                <a:gd name="T32" fmla="*/ 166 w 168"/>
                <a:gd name="T33" fmla="*/ 376 h 842"/>
                <a:gd name="T34" fmla="*/ 162 w 168"/>
                <a:gd name="T35" fmla="*/ 350 h 842"/>
                <a:gd name="T36" fmla="*/ 158 w 168"/>
                <a:gd name="T37" fmla="*/ 328 h 842"/>
                <a:gd name="T38" fmla="*/ 158 w 168"/>
                <a:gd name="T39" fmla="*/ 328 h 842"/>
                <a:gd name="T40" fmla="*/ 148 w 168"/>
                <a:gd name="T41" fmla="*/ 284 h 842"/>
                <a:gd name="T42" fmla="*/ 138 w 168"/>
                <a:gd name="T43" fmla="*/ 260 h 842"/>
                <a:gd name="T44" fmla="*/ 130 w 168"/>
                <a:gd name="T45" fmla="*/ 232 h 842"/>
                <a:gd name="T46" fmla="*/ 118 w 168"/>
                <a:gd name="T47" fmla="*/ 206 h 842"/>
                <a:gd name="T48" fmla="*/ 106 w 168"/>
                <a:gd name="T49" fmla="*/ 182 h 842"/>
                <a:gd name="T50" fmla="*/ 92 w 168"/>
                <a:gd name="T51" fmla="*/ 160 h 842"/>
                <a:gd name="T52" fmla="*/ 78 w 168"/>
                <a:gd name="T53" fmla="*/ 142 h 842"/>
                <a:gd name="T54" fmla="*/ 78 w 168"/>
                <a:gd name="T55" fmla="*/ 142 h 842"/>
                <a:gd name="T56" fmla="*/ 70 w 168"/>
                <a:gd name="T57" fmla="*/ 134 h 842"/>
                <a:gd name="T58" fmla="*/ 64 w 168"/>
                <a:gd name="T59" fmla="*/ 124 h 842"/>
                <a:gd name="T60" fmla="*/ 56 w 168"/>
                <a:gd name="T61" fmla="*/ 104 h 842"/>
                <a:gd name="T62" fmla="*/ 50 w 168"/>
                <a:gd name="T63" fmla="*/ 84 h 842"/>
                <a:gd name="T64" fmla="*/ 46 w 168"/>
                <a:gd name="T65" fmla="*/ 62 h 842"/>
                <a:gd name="T66" fmla="*/ 44 w 168"/>
                <a:gd name="T67" fmla="*/ 42 h 842"/>
                <a:gd name="T68" fmla="*/ 44 w 168"/>
                <a:gd name="T69" fmla="*/ 24 h 842"/>
                <a:gd name="T70" fmla="*/ 44 w 168"/>
                <a:gd name="T71"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842">
                  <a:moveTo>
                    <a:pt x="0" y="842"/>
                  </a:moveTo>
                  <a:lnTo>
                    <a:pt x="0" y="842"/>
                  </a:lnTo>
                  <a:lnTo>
                    <a:pt x="14" y="808"/>
                  </a:lnTo>
                  <a:lnTo>
                    <a:pt x="50" y="726"/>
                  </a:lnTo>
                  <a:lnTo>
                    <a:pt x="70" y="680"/>
                  </a:lnTo>
                  <a:lnTo>
                    <a:pt x="92" y="634"/>
                  </a:lnTo>
                  <a:lnTo>
                    <a:pt x="114" y="592"/>
                  </a:lnTo>
                  <a:lnTo>
                    <a:pt x="134" y="560"/>
                  </a:lnTo>
                  <a:lnTo>
                    <a:pt x="134" y="560"/>
                  </a:lnTo>
                  <a:lnTo>
                    <a:pt x="142" y="548"/>
                  </a:lnTo>
                  <a:lnTo>
                    <a:pt x="148" y="534"/>
                  </a:lnTo>
                  <a:lnTo>
                    <a:pt x="154" y="518"/>
                  </a:lnTo>
                  <a:lnTo>
                    <a:pt x="158" y="502"/>
                  </a:lnTo>
                  <a:lnTo>
                    <a:pt x="164" y="470"/>
                  </a:lnTo>
                  <a:lnTo>
                    <a:pt x="168" y="438"/>
                  </a:lnTo>
                  <a:lnTo>
                    <a:pt x="168" y="406"/>
                  </a:lnTo>
                  <a:lnTo>
                    <a:pt x="166" y="376"/>
                  </a:lnTo>
                  <a:lnTo>
                    <a:pt x="162" y="350"/>
                  </a:lnTo>
                  <a:lnTo>
                    <a:pt x="158" y="328"/>
                  </a:lnTo>
                  <a:lnTo>
                    <a:pt x="158" y="328"/>
                  </a:lnTo>
                  <a:lnTo>
                    <a:pt x="148" y="284"/>
                  </a:lnTo>
                  <a:lnTo>
                    <a:pt x="138" y="260"/>
                  </a:lnTo>
                  <a:lnTo>
                    <a:pt x="130" y="232"/>
                  </a:lnTo>
                  <a:lnTo>
                    <a:pt x="118" y="206"/>
                  </a:lnTo>
                  <a:lnTo>
                    <a:pt x="106" y="182"/>
                  </a:lnTo>
                  <a:lnTo>
                    <a:pt x="92" y="160"/>
                  </a:lnTo>
                  <a:lnTo>
                    <a:pt x="78" y="142"/>
                  </a:lnTo>
                  <a:lnTo>
                    <a:pt x="78" y="142"/>
                  </a:lnTo>
                  <a:lnTo>
                    <a:pt x="70" y="134"/>
                  </a:lnTo>
                  <a:lnTo>
                    <a:pt x="64" y="124"/>
                  </a:lnTo>
                  <a:lnTo>
                    <a:pt x="56" y="104"/>
                  </a:lnTo>
                  <a:lnTo>
                    <a:pt x="50" y="84"/>
                  </a:lnTo>
                  <a:lnTo>
                    <a:pt x="46" y="62"/>
                  </a:lnTo>
                  <a:lnTo>
                    <a:pt x="44" y="42"/>
                  </a:lnTo>
                  <a:lnTo>
                    <a:pt x="44" y="24"/>
                  </a:lnTo>
                  <a:lnTo>
                    <a:pt x="44" y="0"/>
                  </a:lnTo>
                </a:path>
              </a:pathLst>
            </a:custGeom>
            <a:noFill/>
            <a:ln w="38100" cap="rnd">
              <a:solidFill>
                <a:srgbClr val="FFFF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p:nvSpPr>
          <p:spPr bwMode="auto">
            <a:xfrm>
              <a:off x="2679700" y="4433888"/>
              <a:ext cx="174625" cy="222250"/>
            </a:xfrm>
            <a:custGeom>
              <a:avLst/>
              <a:gdLst>
                <a:gd name="T0" fmla="*/ 106 w 110"/>
                <a:gd name="T1" fmla="*/ 88 h 140"/>
                <a:gd name="T2" fmla="*/ 106 w 110"/>
                <a:gd name="T3" fmla="*/ 88 h 140"/>
                <a:gd name="T4" fmla="*/ 110 w 110"/>
                <a:gd name="T5" fmla="*/ 100 h 140"/>
                <a:gd name="T6" fmla="*/ 110 w 110"/>
                <a:gd name="T7" fmla="*/ 112 h 140"/>
                <a:gd name="T8" fmla="*/ 106 w 110"/>
                <a:gd name="T9" fmla="*/ 122 h 140"/>
                <a:gd name="T10" fmla="*/ 102 w 110"/>
                <a:gd name="T11" fmla="*/ 126 h 140"/>
                <a:gd name="T12" fmla="*/ 98 w 110"/>
                <a:gd name="T13" fmla="*/ 128 h 140"/>
                <a:gd name="T14" fmla="*/ 80 w 110"/>
                <a:gd name="T15" fmla="*/ 138 h 140"/>
                <a:gd name="T16" fmla="*/ 80 w 110"/>
                <a:gd name="T17" fmla="*/ 138 h 140"/>
                <a:gd name="T18" fmla="*/ 76 w 110"/>
                <a:gd name="T19" fmla="*/ 140 h 140"/>
                <a:gd name="T20" fmla="*/ 70 w 110"/>
                <a:gd name="T21" fmla="*/ 140 h 140"/>
                <a:gd name="T22" fmla="*/ 60 w 110"/>
                <a:gd name="T23" fmla="*/ 138 h 140"/>
                <a:gd name="T24" fmla="*/ 50 w 110"/>
                <a:gd name="T25" fmla="*/ 132 h 140"/>
                <a:gd name="T26" fmla="*/ 42 w 110"/>
                <a:gd name="T27" fmla="*/ 122 h 140"/>
                <a:gd name="T28" fmla="*/ 4 w 110"/>
                <a:gd name="T29" fmla="*/ 54 h 140"/>
                <a:gd name="T30" fmla="*/ 4 w 110"/>
                <a:gd name="T31" fmla="*/ 54 h 140"/>
                <a:gd name="T32" fmla="*/ 0 w 110"/>
                <a:gd name="T33" fmla="*/ 42 h 140"/>
                <a:gd name="T34" fmla="*/ 0 w 110"/>
                <a:gd name="T35" fmla="*/ 30 h 140"/>
                <a:gd name="T36" fmla="*/ 4 w 110"/>
                <a:gd name="T37" fmla="*/ 20 h 140"/>
                <a:gd name="T38" fmla="*/ 8 w 110"/>
                <a:gd name="T39" fmla="*/ 16 h 140"/>
                <a:gd name="T40" fmla="*/ 12 w 110"/>
                <a:gd name="T41" fmla="*/ 14 h 140"/>
                <a:gd name="T42" fmla="*/ 30 w 110"/>
                <a:gd name="T43" fmla="*/ 4 h 140"/>
                <a:gd name="T44" fmla="*/ 30 w 110"/>
                <a:gd name="T45" fmla="*/ 4 h 140"/>
                <a:gd name="T46" fmla="*/ 36 w 110"/>
                <a:gd name="T47" fmla="*/ 2 h 140"/>
                <a:gd name="T48" fmla="*/ 40 w 110"/>
                <a:gd name="T49" fmla="*/ 0 h 140"/>
                <a:gd name="T50" fmla="*/ 52 w 110"/>
                <a:gd name="T51" fmla="*/ 2 h 140"/>
                <a:gd name="T52" fmla="*/ 62 w 110"/>
                <a:gd name="T53" fmla="*/ 10 h 140"/>
                <a:gd name="T54" fmla="*/ 68 w 110"/>
                <a:gd name="T55" fmla="*/ 18 h 140"/>
                <a:gd name="T56" fmla="*/ 106 w 110"/>
                <a:gd name="T57"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40">
                  <a:moveTo>
                    <a:pt x="106" y="88"/>
                  </a:moveTo>
                  <a:lnTo>
                    <a:pt x="106" y="88"/>
                  </a:lnTo>
                  <a:lnTo>
                    <a:pt x="110" y="100"/>
                  </a:lnTo>
                  <a:lnTo>
                    <a:pt x="110" y="112"/>
                  </a:lnTo>
                  <a:lnTo>
                    <a:pt x="106" y="122"/>
                  </a:lnTo>
                  <a:lnTo>
                    <a:pt x="102" y="126"/>
                  </a:lnTo>
                  <a:lnTo>
                    <a:pt x="98" y="128"/>
                  </a:lnTo>
                  <a:lnTo>
                    <a:pt x="80" y="138"/>
                  </a:lnTo>
                  <a:lnTo>
                    <a:pt x="80" y="138"/>
                  </a:lnTo>
                  <a:lnTo>
                    <a:pt x="76" y="140"/>
                  </a:lnTo>
                  <a:lnTo>
                    <a:pt x="70" y="140"/>
                  </a:lnTo>
                  <a:lnTo>
                    <a:pt x="60" y="138"/>
                  </a:lnTo>
                  <a:lnTo>
                    <a:pt x="50" y="132"/>
                  </a:lnTo>
                  <a:lnTo>
                    <a:pt x="42" y="122"/>
                  </a:lnTo>
                  <a:lnTo>
                    <a:pt x="4" y="54"/>
                  </a:lnTo>
                  <a:lnTo>
                    <a:pt x="4" y="54"/>
                  </a:lnTo>
                  <a:lnTo>
                    <a:pt x="0" y="42"/>
                  </a:lnTo>
                  <a:lnTo>
                    <a:pt x="0" y="30"/>
                  </a:lnTo>
                  <a:lnTo>
                    <a:pt x="4" y="20"/>
                  </a:lnTo>
                  <a:lnTo>
                    <a:pt x="8" y="16"/>
                  </a:lnTo>
                  <a:lnTo>
                    <a:pt x="12" y="14"/>
                  </a:lnTo>
                  <a:lnTo>
                    <a:pt x="30" y="4"/>
                  </a:lnTo>
                  <a:lnTo>
                    <a:pt x="30" y="4"/>
                  </a:lnTo>
                  <a:lnTo>
                    <a:pt x="36" y="2"/>
                  </a:lnTo>
                  <a:lnTo>
                    <a:pt x="40" y="0"/>
                  </a:lnTo>
                  <a:lnTo>
                    <a:pt x="52" y="2"/>
                  </a:lnTo>
                  <a:lnTo>
                    <a:pt x="62" y="10"/>
                  </a:lnTo>
                  <a:lnTo>
                    <a:pt x="68" y="18"/>
                  </a:lnTo>
                  <a:lnTo>
                    <a:pt x="106" y="88"/>
                  </a:lnTo>
                  <a:close/>
                </a:path>
              </a:pathLst>
            </a:custGeom>
            <a:solidFill>
              <a:srgbClr val="8FD5F9"/>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1"/>
            <p:cNvSpPr>
              <a:spLocks noChangeShapeType="1"/>
            </p:cNvSpPr>
            <p:nvPr/>
          </p:nvSpPr>
          <p:spPr bwMode="auto">
            <a:xfrm>
              <a:off x="2784475" y="4535488"/>
              <a:ext cx="31750" cy="57150"/>
            </a:xfrm>
            <a:prstGeom prst="line">
              <a:avLst/>
            </a:prstGeom>
            <a:noFill/>
            <a:ln w="254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2819400" y="4751388"/>
              <a:ext cx="136525" cy="228600"/>
            </a:xfrm>
            <a:custGeom>
              <a:avLst/>
              <a:gdLst>
                <a:gd name="T0" fmla="*/ 86 w 86"/>
                <a:gd name="T1" fmla="*/ 104 h 144"/>
                <a:gd name="T2" fmla="*/ 86 w 86"/>
                <a:gd name="T3" fmla="*/ 104 h 144"/>
                <a:gd name="T4" fmla="*/ 86 w 86"/>
                <a:gd name="T5" fmla="*/ 116 h 144"/>
                <a:gd name="T6" fmla="*/ 82 w 86"/>
                <a:gd name="T7" fmla="*/ 128 h 144"/>
                <a:gd name="T8" fmla="*/ 74 w 86"/>
                <a:gd name="T9" fmla="*/ 136 h 144"/>
                <a:gd name="T10" fmla="*/ 70 w 86"/>
                <a:gd name="T11" fmla="*/ 138 h 144"/>
                <a:gd name="T12" fmla="*/ 66 w 86"/>
                <a:gd name="T13" fmla="*/ 140 h 144"/>
                <a:gd name="T14" fmla="*/ 46 w 86"/>
                <a:gd name="T15" fmla="*/ 144 h 144"/>
                <a:gd name="T16" fmla="*/ 46 w 86"/>
                <a:gd name="T17" fmla="*/ 144 h 144"/>
                <a:gd name="T18" fmla="*/ 40 w 86"/>
                <a:gd name="T19" fmla="*/ 144 h 144"/>
                <a:gd name="T20" fmla="*/ 34 w 86"/>
                <a:gd name="T21" fmla="*/ 142 h 144"/>
                <a:gd name="T22" fmla="*/ 26 w 86"/>
                <a:gd name="T23" fmla="*/ 138 h 144"/>
                <a:gd name="T24" fmla="*/ 18 w 86"/>
                <a:gd name="T25" fmla="*/ 128 h 144"/>
                <a:gd name="T26" fmla="*/ 14 w 86"/>
                <a:gd name="T27" fmla="*/ 118 h 144"/>
                <a:gd name="T28" fmla="*/ 0 w 86"/>
                <a:gd name="T29" fmla="*/ 40 h 144"/>
                <a:gd name="T30" fmla="*/ 0 w 86"/>
                <a:gd name="T31" fmla="*/ 40 h 144"/>
                <a:gd name="T32" fmla="*/ 0 w 86"/>
                <a:gd name="T33" fmla="*/ 28 h 144"/>
                <a:gd name="T34" fmla="*/ 2 w 86"/>
                <a:gd name="T35" fmla="*/ 16 h 144"/>
                <a:gd name="T36" fmla="*/ 10 w 86"/>
                <a:gd name="T37" fmla="*/ 8 h 144"/>
                <a:gd name="T38" fmla="*/ 14 w 86"/>
                <a:gd name="T39" fmla="*/ 6 h 144"/>
                <a:gd name="T40" fmla="*/ 20 w 86"/>
                <a:gd name="T41" fmla="*/ 4 h 144"/>
                <a:gd name="T42" fmla="*/ 40 w 86"/>
                <a:gd name="T43" fmla="*/ 0 h 144"/>
                <a:gd name="T44" fmla="*/ 40 w 86"/>
                <a:gd name="T45" fmla="*/ 0 h 144"/>
                <a:gd name="T46" fmla="*/ 44 w 86"/>
                <a:gd name="T47" fmla="*/ 0 h 144"/>
                <a:gd name="T48" fmla="*/ 50 w 86"/>
                <a:gd name="T49" fmla="*/ 0 h 144"/>
                <a:gd name="T50" fmla="*/ 60 w 86"/>
                <a:gd name="T51" fmla="*/ 6 h 144"/>
                <a:gd name="T52" fmla="*/ 66 w 86"/>
                <a:gd name="T53" fmla="*/ 14 h 144"/>
                <a:gd name="T54" fmla="*/ 70 w 86"/>
                <a:gd name="T55" fmla="*/ 26 h 144"/>
                <a:gd name="T56" fmla="*/ 86 w 86"/>
                <a:gd name="T5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144">
                  <a:moveTo>
                    <a:pt x="86" y="104"/>
                  </a:moveTo>
                  <a:lnTo>
                    <a:pt x="86" y="104"/>
                  </a:lnTo>
                  <a:lnTo>
                    <a:pt x="86" y="116"/>
                  </a:lnTo>
                  <a:lnTo>
                    <a:pt x="82" y="128"/>
                  </a:lnTo>
                  <a:lnTo>
                    <a:pt x="74" y="136"/>
                  </a:lnTo>
                  <a:lnTo>
                    <a:pt x="70" y="138"/>
                  </a:lnTo>
                  <a:lnTo>
                    <a:pt x="66" y="140"/>
                  </a:lnTo>
                  <a:lnTo>
                    <a:pt x="46" y="144"/>
                  </a:lnTo>
                  <a:lnTo>
                    <a:pt x="46" y="144"/>
                  </a:lnTo>
                  <a:lnTo>
                    <a:pt x="40" y="144"/>
                  </a:lnTo>
                  <a:lnTo>
                    <a:pt x="34" y="142"/>
                  </a:lnTo>
                  <a:lnTo>
                    <a:pt x="26" y="138"/>
                  </a:lnTo>
                  <a:lnTo>
                    <a:pt x="18" y="128"/>
                  </a:lnTo>
                  <a:lnTo>
                    <a:pt x="14" y="118"/>
                  </a:lnTo>
                  <a:lnTo>
                    <a:pt x="0" y="40"/>
                  </a:lnTo>
                  <a:lnTo>
                    <a:pt x="0" y="40"/>
                  </a:lnTo>
                  <a:lnTo>
                    <a:pt x="0" y="28"/>
                  </a:lnTo>
                  <a:lnTo>
                    <a:pt x="2" y="16"/>
                  </a:lnTo>
                  <a:lnTo>
                    <a:pt x="10" y="8"/>
                  </a:lnTo>
                  <a:lnTo>
                    <a:pt x="14" y="6"/>
                  </a:lnTo>
                  <a:lnTo>
                    <a:pt x="20" y="4"/>
                  </a:lnTo>
                  <a:lnTo>
                    <a:pt x="40" y="0"/>
                  </a:lnTo>
                  <a:lnTo>
                    <a:pt x="40" y="0"/>
                  </a:lnTo>
                  <a:lnTo>
                    <a:pt x="44" y="0"/>
                  </a:lnTo>
                  <a:lnTo>
                    <a:pt x="50" y="0"/>
                  </a:lnTo>
                  <a:lnTo>
                    <a:pt x="60" y="6"/>
                  </a:lnTo>
                  <a:lnTo>
                    <a:pt x="66" y="14"/>
                  </a:lnTo>
                  <a:lnTo>
                    <a:pt x="70" y="26"/>
                  </a:lnTo>
                  <a:lnTo>
                    <a:pt x="86" y="104"/>
                  </a:lnTo>
                  <a:close/>
                </a:path>
              </a:pathLst>
            </a:custGeom>
            <a:solidFill>
              <a:srgbClr val="8FD5F9"/>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4" name="Line 23"/>
            <p:cNvSpPr>
              <a:spLocks noChangeShapeType="1"/>
            </p:cNvSpPr>
            <p:nvPr/>
          </p:nvSpPr>
          <p:spPr bwMode="auto">
            <a:xfrm>
              <a:off x="2905125" y="4859338"/>
              <a:ext cx="12700" cy="66675"/>
            </a:xfrm>
            <a:prstGeom prst="line">
              <a:avLst/>
            </a:prstGeom>
            <a:noFill/>
            <a:ln w="254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Freeform 24"/>
            <p:cNvSpPr>
              <a:spLocks/>
            </p:cNvSpPr>
            <p:nvPr/>
          </p:nvSpPr>
          <p:spPr bwMode="auto">
            <a:xfrm>
              <a:off x="2784475" y="5062538"/>
              <a:ext cx="171450" cy="225425"/>
            </a:xfrm>
            <a:custGeom>
              <a:avLst/>
              <a:gdLst>
                <a:gd name="T0" fmla="*/ 68 w 108"/>
                <a:gd name="T1" fmla="*/ 122 h 142"/>
                <a:gd name="T2" fmla="*/ 68 w 108"/>
                <a:gd name="T3" fmla="*/ 122 h 142"/>
                <a:gd name="T4" fmla="*/ 62 w 108"/>
                <a:gd name="T5" fmla="*/ 132 h 142"/>
                <a:gd name="T6" fmla="*/ 52 w 108"/>
                <a:gd name="T7" fmla="*/ 140 h 142"/>
                <a:gd name="T8" fmla="*/ 42 w 108"/>
                <a:gd name="T9" fmla="*/ 142 h 142"/>
                <a:gd name="T10" fmla="*/ 36 w 108"/>
                <a:gd name="T11" fmla="*/ 140 h 142"/>
                <a:gd name="T12" fmla="*/ 32 w 108"/>
                <a:gd name="T13" fmla="*/ 138 h 142"/>
                <a:gd name="T14" fmla="*/ 14 w 108"/>
                <a:gd name="T15" fmla="*/ 130 h 142"/>
                <a:gd name="T16" fmla="*/ 14 w 108"/>
                <a:gd name="T17" fmla="*/ 130 h 142"/>
                <a:gd name="T18" fmla="*/ 8 w 108"/>
                <a:gd name="T19" fmla="*/ 126 h 142"/>
                <a:gd name="T20" fmla="*/ 6 w 108"/>
                <a:gd name="T21" fmla="*/ 124 h 142"/>
                <a:gd name="T22" fmla="*/ 0 w 108"/>
                <a:gd name="T23" fmla="*/ 114 h 142"/>
                <a:gd name="T24" fmla="*/ 0 w 108"/>
                <a:gd name="T25" fmla="*/ 102 h 142"/>
                <a:gd name="T26" fmla="*/ 4 w 108"/>
                <a:gd name="T27" fmla="*/ 90 h 142"/>
                <a:gd name="T28" fmla="*/ 40 w 108"/>
                <a:gd name="T29" fmla="*/ 20 h 142"/>
                <a:gd name="T30" fmla="*/ 40 w 108"/>
                <a:gd name="T31" fmla="*/ 20 h 142"/>
                <a:gd name="T32" fmla="*/ 48 w 108"/>
                <a:gd name="T33" fmla="*/ 10 h 142"/>
                <a:gd name="T34" fmla="*/ 56 w 108"/>
                <a:gd name="T35" fmla="*/ 4 h 142"/>
                <a:gd name="T36" fmla="*/ 68 w 108"/>
                <a:gd name="T37" fmla="*/ 0 h 142"/>
                <a:gd name="T38" fmla="*/ 72 w 108"/>
                <a:gd name="T39" fmla="*/ 2 h 142"/>
                <a:gd name="T40" fmla="*/ 78 w 108"/>
                <a:gd name="T41" fmla="*/ 4 h 142"/>
                <a:gd name="T42" fmla="*/ 96 w 108"/>
                <a:gd name="T43" fmla="*/ 12 h 142"/>
                <a:gd name="T44" fmla="*/ 96 w 108"/>
                <a:gd name="T45" fmla="*/ 12 h 142"/>
                <a:gd name="T46" fmla="*/ 100 w 108"/>
                <a:gd name="T47" fmla="*/ 16 h 142"/>
                <a:gd name="T48" fmla="*/ 104 w 108"/>
                <a:gd name="T49" fmla="*/ 20 h 142"/>
                <a:gd name="T50" fmla="*/ 108 w 108"/>
                <a:gd name="T51" fmla="*/ 30 h 142"/>
                <a:gd name="T52" fmla="*/ 108 w 108"/>
                <a:gd name="T53" fmla="*/ 40 h 142"/>
                <a:gd name="T54" fmla="*/ 104 w 108"/>
                <a:gd name="T55" fmla="*/ 52 h 142"/>
                <a:gd name="T56" fmla="*/ 68 w 108"/>
                <a:gd name="T57" fmla="*/ 12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42">
                  <a:moveTo>
                    <a:pt x="68" y="122"/>
                  </a:moveTo>
                  <a:lnTo>
                    <a:pt x="68" y="122"/>
                  </a:lnTo>
                  <a:lnTo>
                    <a:pt x="62" y="132"/>
                  </a:lnTo>
                  <a:lnTo>
                    <a:pt x="52" y="140"/>
                  </a:lnTo>
                  <a:lnTo>
                    <a:pt x="42" y="142"/>
                  </a:lnTo>
                  <a:lnTo>
                    <a:pt x="36" y="140"/>
                  </a:lnTo>
                  <a:lnTo>
                    <a:pt x="32" y="138"/>
                  </a:lnTo>
                  <a:lnTo>
                    <a:pt x="14" y="130"/>
                  </a:lnTo>
                  <a:lnTo>
                    <a:pt x="14" y="130"/>
                  </a:lnTo>
                  <a:lnTo>
                    <a:pt x="8" y="126"/>
                  </a:lnTo>
                  <a:lnTo>
                    <a:pt x="6" y="124"/>
                  </a:lnTo>
                  <a:lnTo>
                    <a:pt x="0" y="114"/>
                  </a:lnTo>
                  <a:lnTo>
                    <a:pt x="0" y="102"/>
                  </a:lnTo>
                  <a:lnTo>
                    <a:pt x="4" y="90"/>
                  </a:lnTo>
                  <a:lnTo>
                    <a:pt x="40" y="20"/>
                  </a:lnTo>
                  <a:lnTo>
                    <a:pt x="40" y="20"/>
                  </a:lnTo>
                  <a:lnTo>
                    <a:pt x="48" y="10"/>
                  </a:lnTo>
                  <a:lnTo>
                    <a:pt x="56" y="4"/>
                  </a:lnTo>
                  <a:lnTo>
                    <a:pt x="68" y="0"/>
                  </a:lnTo>
                  <a:lnTo>
                    <a:pt x="72" y="2"/>
                  </a:lnTo>
                  <a:lnTo>
                    <a:pt x="78" y="4"/>
                  </a:lnTo>
                  <a:lnTo>
                    <a:pt x="96" y="12"/>
                  </a:lnTo>
                  <a:lnTo>
                    <a:pt x="96" y="12"/>
                  </a:lnTo>
                  <a:lnTo>
                    <a:pt x="100" y="16"/>
                  </a:lnTo>
                  <a:lnTo>
                    <a:pt x="104" y="20"/>
                  </a:lnTo>
                  <a:lnTo>
                    <a:pt x="108" y="30"/>
                  </a:lnTo>
                  <a:lnTo>
                    <a:pt x="108" y="40"/>
                  </a:lnTo>
                  <a:lnTo>
                    <a:pt x="104" y="52"/>
                  </a:lnTo>
                  <a:lnTo>
                    <a:pt x="68" y="122"/>
                  </a:lnTo>
                  <a:close/>
                </a:path>
              </a:pathLst>
            </a:custGeom>
            <a:solidFill>
              <a:srgbClr val="8FD5F9"/>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Line 25"/>
            <p:cNvSpPr>
              <a:spLocks noChangeShapeType="1"/>
            </p:cNvSpPr>
            <p:nvPr/>
          </p:nvSpPr>
          <p:spPr bwMode="auto">
            <a:xfrm flipH="1">
              <a:off x="2860675" y="5183188"/>
              <a:ext cx="28575" cy="60325"/>
            </a:xfrm>
            <a:prstGeom prst="line">
              <a:avLst/>
            </a:prstGeom>
            <a:noFill/>
            <a:ln w="254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26"/>
            <p:cNvSpPr>
              <a:spLocks/>
            </p:cNvSpPr>
            <p:nvPr/>
          </p:nvSpPr>
          <p:spPr bwMode="auto">
            <a:xfrm>
              <a:off x="2955925" y="4557713"/>
              <a:ext cx="133350" cy="165100"/>
            </a:xfrm>
            <a:custGeom>
              <a:avLst/>
              <a:gdLst>
                <a:gd name="T0" fmla="*/ 54 w 84"/>
                <a:gd name="T1" fmla="*/ 90 h 104"/>
                <a:gd name="T2" fmla="*/ 54 w 84"/>
                <a:gd name="T3" fmla="*/ 90 h 104"/>
                <a:gd name="T4" fmla="*/ 50 w 84"/>
                <a:gd name="T5" fmla="*/ 98 h 104"/>
                <a:gd name="T6" fmla="*/ 42 w 84"/>
                <a:gd name="T7" fmla="*/ 102 h 104"/>
                <a:gd name="T8" fmla="*/ 34 w 84"/>
                <a:gd name="T9" fmla="*/ 104 h 104"/>
                <a:gd name="T10" fmla="*/ 26 w 84"/>
                <a:gd name="T11" fmla="*/ 102 h 104"/>
                <a:gd name="T12" fmla="*/ 12 w 84"/>
                <a:gd name="T13" fmla="*/ 94 h 104"/>
                <a:gd name="T14" fmla="*/ 12 w 84"/>
                <a:gd name="T15" fmla="*/ 94 h 104"/>
                <a:gd name="T16" fmla="*/ 4 w 84"/>
                <a:gd name="T17" fmla="*/ 90 h 104"/>
                <a:gd name="T18" fmla="*/ 2 w 84"/>
                <a:gd name="T19" fmla="*/ 82 h 104"/>
                <a:gd name="T20" fmla="*/ 0 w 84"/>
                <a:gd name="T21" fmla="*/ 74 h 104"/>
                <a:gd name="T22" fmla="*/ 4 w 84"/>
                <a:gd name="T23" fmla="*/ 64 h 104"/>
                <a:gd name="T24" fmla="*/ 30 w 84"/>
                <a:gd name="T25" fmla="*/ 12 h 104"/>
                <a:gd name="T26" fmla="*/ 30 w 84"/>
                <a:gd name="T27" fmla="*/ 12 h 104"/>
                <a:gd name="T28" fmla="*/ 34 w 84"/>
                <a:gd name="T29" fmla="*/ 6 h 104"/>
                <a:gd name="T30" fmla="*/ 42 w 84"/>
                <a:gd name="T31" fmla="*/ 0 h 104"/>
                <a:gd name="T32" fmla="*/ 50 w 84"/>
                <a:gd name="T33" fmla="*/ 0 h 104"/>
                <a:gd name="T34" fmla="*/ 58 w 84"/>
                <a:gd name="T35" fmla="*/ 2 h 104"/>
                <a:gd name="T36" fmla="*/ 72 w 84"/>
                <a:gd name="T37" fmla="*/ 8 h 104"/>
                <a:gd name="T38" fmla="*/ 72 w 84"/>
                <a:gd name="T39" fmla="*/ 8 h 104"/>
                <a:gd name="T40" fmla="*/ 80 w 84"/>
                <a:gd name="T41" fmla="*/ 14 h 104"/>
                <a:gd name="T42" fmla="*/ 84 w 84"/>
                <a:gd name="T43" fmla="*/ 22 h 104"/>
                <a:gd name="T44" fmla="*/ 84 w 84"/>
                <a:gd name="T45" fmla="*/ 30 h 104"/>
                <a:gd name="T46" fmla="*/ 82 w 84"/>
                <a:gd name="T47" fmla="*/ 38 h 104"/>
                <a:gd name="T48" fmla="*/ 54 w 84"/>
                <a:gd name="T49" fmla="*/ 9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04">
                  <a:moveTo>
                    <a:pt x="54" y="90"/>
                  </a:moveTo>
                  <a:lnTo>
                    <a:pt x="54" y="90"/>
                  </a:lnTo>
                  <a:lnTo>
                    <a:pt x="50" y="98"/>
                  </a:lnTo>
                  <a:lnTo>
                    <a:pt x="42" y="102"/>
                  </a:lnTo>
                  <a:lnTo>
                    <a:pt x="34" y="104"/>
                  </a:lnTo>
                  <a:lnTo>
                    <a:pt x="26" y="102"/>
                  </a:lnTo>
                  <a:lnTo>
                    <a:pt x="12" y="94"/>
                  </a:lnTo>
                  <a:lnTo>
                    <a:pt x="12" y="94"/>
                  </a:lnTo>
                  <a:lnTo>
                    <a:pt x="4" y="90"/>
                  </a:lnTo>
                  <a:lnTo>
                    <a:pt x="2" y="82"/>
                  </a:lnTo>
                  <a:lnTo>
                    <a:pt x="0" y="74"/>
                  </a:lnTo>
                  <a:lnTo>
                    <a:pt x="4" y="64"/>
                  </a:lnTo>
                  <a:lnTo>
                    <a:pt x="30" y="12"/>
                  </a:lnTo>
                  <a:lnTo>
                    <a:pt x="30" y="12"/>
                  </a:lnTo>
                  <a:lnTo>
                    <a:pt x="34" y="6"/>
                  </a:lnTo>
                  <a:lnTo>
                    <a:pt x="42" y="0"/>
                  </a:lnTo>
                  <a:lnTo>
                    <a:pt x="50" y="0"/>
                  </a:lnTo>
                  <a:lnTo>
                    <a:pt x="58" y="2"/>
                  </a:lnTo>
                  <a:lnTo>
                    <a:pt x="72" y="8"/>
                  </a:lnTo>
                  <a:lnTo>
                    <a:pt x="72" y="8"/>
                  </a:lnTo>
                  <a:lnTo>
                    <a:pt x="80" y="14"/>
                  </a:lnTo>
                  <a:lnTo>
                    <a:pt x="84" y="22"/>
                  </a:lnTo>
                  <a:lnTo>
                    <a:pt x="84" y="30"/>
                  </a:lnTo>
                  <a:lnTo>
                    <a:pt x="82" y="38"/>
                  </a:lnTo>
                  <a:lnTo>
                    <a:pt x="54" y="90"/>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Line 27"/>
            <p:cNvSpPr>
              <a:spLocks noChangeShapeType="1"/>
            </p:cNvSpPr>
            <p:nvPr/>
          </p:nvSpPr>
          <p:spPr bwMode="auto">
            <a:xfrm flipH="1">
              <a:off x="3016250" y="4646613"/>
              <a:ext cx="22225" cy="41275"/>
            </a:xfrm>
            <a:prstGeom prst="line">
              <a:avLst/>
            </a:prstGeom>
            <a:noFill/>
            <a:ln w="25400">
              <a:solidFill>
                <a:srgbClr val="75757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28"/>
            <p:cNvSpPr>
              <a:spLocks/>
            </p:cNvSpPr>
            <p:nvPr/>
          </p:nvSpPr>
          <p:spPr bwMode="auto">
            <a:xfrm>
              <a:off x="3095625" y="5005388"/>
              <a:ext cx="155575" cy="146050"/>
            </a:xfrm>
            <a:custGeom>
              <a:avLst/>
              <a:gdLst>
                <a:gd name="T0" fmla="*/ 46 w 98"/>
                <a:gd name="T1" fmla="*/ 88 h 92"/>
                <a:gd name="T2" fmla="*/ 46 w 98"/>
                <a:gd name="T3" fmla="*/ 88 h 92"/>
                <a:gd name="T4" fmla="*/ 38 w 98"/>
                <a:gd name="T5" fmla="*/ 92 h 92"/>
                <a:gd name="T6" fmla="*/ 28 w 98"/>
                <a:gd name="T7" fmla="*/ 92 h 92"/>
                <a:gd name="T8" fmla="*/ 20 w 98"/>
                <a:gd name="T9" fmla="*/ 90 h 92"/>
                <a:gd name="T10" fmla="*/ 14 w 98"/>
                <a:gd name="T11" fmla="*/ 86 h 92"/>
                <a:gd name="T12" fmla="*/ 4 w 98"/>
                <a:gd name="T13" fmla="*/ 74 h 92"/>
                <a:gd name="T14" fmla="*/ 4 w 98"/>
                <a:gd name="T15" fmla="*/ 74 h 92"/>
                <a:gd name="T16" fmla="*/ 0 w 98"/>
                <a:gd name="T17" fmla="*/ 66 h 92"/>
                <a:gd name="T18" fmla="*/ 0 w 98"/>
                <a:gd name="T19" fmla="*/ 58 h 92"/>
                <a:gd name="T20" fmla="*/ 2 w 98"/>
                <a:gd name="T21" fmla="*/ 50 h 92"/>
                <a:gd name="T22" fmla="*/ 8 w 98"/>
                <a:gd name="T23" fmla="*/ 42 h 92"/>
                <a:gd name="T24" fmla="*/ 54 w 98"/>
                <a:gd name="T25" fmla="*/ 6 h 92"/>
                <a:gd name="T26" fmla="*/ 54 w 98"/>
                <a:gd name="T27" fmla="*/ 6 h 92"/>
                <a:gd name="T28" fmla="*/ 62 w 98"/>
                <a:gd name="T29" fmla="*/ 0 h 92"/>
                <a:gd name="T30" fmla="*/ 70 w 98"/>
                <a:gd name="T31" fmla="*/ 0 h 92"/>
                <a:gd name="T32" fmla="*/ 78 w 98"/>
                <a:gd name="T33" fmla="*/ 2 h 92"/>
                <a:gd name="T34" fmla="*/ 84 w 98"/>
                <a:gd name="T35" fmla="*/ 6 h 92"/>
                <a:gd name="T36" fmla="*/ 94 w 98"/>
                <a:gd name="T37" fmla="*/ 20 h 92"/>
                <a:gd name="T38" fmla="*/ 94 w 98"/>
                <a:gd name="T39" fmla="*/ 20 h 92"/>
                <a:gd name="T40" fmla="*/ 98 w 98"/>
                <a:gd name="T41" fmla="*/ 26 h 92"/>
                <a:gd name="T42" fmla="*/ 98 w 98"/>
                <a:gd name="T43" fmla="*/ 36 h 92"/>
                <a:gd name="T44" fmla="*/ 96 w 98"/>
                <a:gd name="T45" fmla="*/ 44 h 92"/>
                <a:gd name="T46" fmla="*/ 90 w 98"/>
                <a:gd name="T47" fmla="*/ 50 h 92"/>
                <a:gd name="T48" fmla="*/ 46 w 98"/>
                <a:gd name="T49"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92">
                  <a:moveTo>
                    <a:pt x="46" y="88"/>
                  </a:moveTo>
                  <a:lnTo>
                    <a:pt x="46" y="88"/>
                  </a:lnTo>
                  <a:lnTo>
                    <a:pt x="38" y="92"/>
                  </a:lnTo>
                  <a:lnTo>
                    <a:pt x="28" y="92"/>
                  </a:lnTo>
                  <a:lnTo>
                    <a:pt x="20" y="90"/>
                  </a:lnTo>
                  <a:lnTo>
                    <a:pt x="14" y="86"/>
                  </a:lnTo>
                  <a:lnTo>
                    <a:pt x="4" y="74"/>
                  </a:lnTo>
                  <a:lnTo>
                    <a:pt x="4" y="74"/>
                  </a:lnTo>
                  <a:lnTo>
                    <a:pt x="0" y="66"/>
                  </a:lnTo>
                  <a:lnTo>
                    <a:pt x="0" y="58"/>
                  </a:lnTo>
                  <a:lnTo>
                    <a:pt x="2" y="50"/>
                  </a:lnTo>
                  <a:lnTo>
                    <a:pt x="8" y="42"/>
                  </a:lnTo>
                  <a:lnTo>
                    <a:pt x="54" y="6"/>
                  </a:lnTo>
                  <a:lnTo>
                    <a:pt x="54" y="6"/>
                  </a:lnTo>
                  <a:lnTo>
                    <a:pt x="62" y="0"/>
                  </a:lnTo>
                  <a:lnTo>
                    <a:pt x="70" y="0"/>
                  </a:lnTo>
                  <a:lnTo>
                    <a:pt x="78" y="2"/>
                  </a:lnTo>
                  <a:lnTo>
                    <a:pt x="84" y="6"/>
                  </a:lnTo>
                  <a:lnTo>
                    <a:pt x="94" y="20"/>
                  </a:lnTo>
                  <a:lnTo>
                    <a:pt x="94" y="20"/>
                  </a:lnTo>
                  <a:lnTo>
                    <a:pt x="98" y="26"/>
                  </a:lnTo>
                  <a:lnTo>
                    <a:pt x="98" y="36"/>
                  </a:lnTo>
                  <a:lnTo>
                    <a:pt x="96" y="44"/>
                  </a:lnTo>
                  <a:lnTo>
                    <a:pt x="90" y="50"/>
                  </a:lnTo>
                  <a:lnTo>
                    <a:pt x="46" y="88"/>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Line 29"/>
            <p:cNvSpPr>
              <a:spLocks noChangeShapeType="1"/>
            </p:cNvSpPr>
            <p:nvPr/>
          </p:nvSpPr>
          <p:spPr bwMode="auto">
            <a:xfrm flipH="1">
              <a:off x="3146425" y="5091113"/>
              <a:ext cx="38100" cy="31750"/>
            </a:xfrm>
            <a:prstGeom prst="line">
              <a:avLst/>
            </a:prstGeom>
            <a:noFill/>
            <a:ln w="25400">
              <a:solidFill>
                <a:srgbClr val="75757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0"/>
            <p:cNvSpPr>
              <a:spLocks/>
            </p:cNvSpPr>
            <p:nvPr/>
          </p:nvSpPr>
          <p:spPr bwMode="auto">
            <a:xfrm>
              <a:off x="2520950" y="5005388"/>
              <a:ext cx="165100" cy="136525"/>
            </a:xfrm>
            <a:custGeom>
              <a:avLst/>
              <a:gdLst>
                <a:gd name="T0" fmla="*/ 90 w 104"/>
                <a:gd name="T1" fmla="*/ 32 h 86"/>
                <a:gd name="T2" fmla="*/ 90 w 104"/>
                <a:gd name="T3" fmla="*/ 32 h 86"/>
                <a:gd name="T4" fmla="*/ 98 w 104"/>
                <a:gd name="T5" fmla="*/ 38 h 86"/>
                <a:gd name="T6" fmla="*/ 102 w 104"/>
                <a:gd name="T7" fmla="*/ 46 h 86"/>
                <a:gd name="T8" fmla="*/ 104 w 104"/>
                <a:gd name="T9" fmla="*/ 54 h 86"/>
                <a:gd name="T10" fmla="*/ 100 w 104"/>
                <a:gd name="T11" fmla="*/ 62 h 86"/>
                <a:gd name="T12" fmla="*/ 94 w 104"/>
                <a:gd name="T13" fmla="*/ 76 h 86"/>
                <a:gd name="T14" fmla="*/ 94 w 104"/>
                <a:gd name="T15" fmla="*/ 76 h 86"/>
                <a:gd name="T16" fmla="*/ 88 w 104"/>
                <a:gd name="T17" fmla="*/ 82 h 86"/>
                <a:gd name="T18" fmla="*/ 80 w 104"/>
                <a:gd name="T19" fmla="*/ 86 h 86"/>
                <a:gd name="T20" fmla="*/ 72 w 104"/>
                <a:gd name="T21" fmla="*/ 86 h 86"/>
                <a:gd name="T22" fmla="*/ 62 w 104"/>
                <a:gd name="T23" fmla="*/ 82 h 86"/>
                <a:gd name="T24" fmla="*/ 12 w 104"/>
                <a:gd name="T25" fmla="*/ 54 h 86"/>
                <a:gd name="T26" fmla="*/ 12 w 104"/>
                <a:gd name="T27" fmla="*/ 54 h 86"/>
                <a:gd name="T28" fmla="*/ 4 w 104"/>
                <a:gd name="T29" fmla="*/ 48 h 86"/>
                <a:gd name="T30" fmla="*/ 0 w 104"/>
                <a:gd name="T31" fmla="*/ 42 h 86"/>
                <a:gd name="T32" fmla="*/ 0 w 104"/>
                <a:gd name="T33" fmla="*/ 34 h 86"/>
                <a:gd name="T34" fmla="*/ 2 w 104"/>
                <a:gd name="T35" fmla="*/ 24 h 86"/>
                <a:gd name="T36" fmla="*/ 10 w 104"/>
                <a:gd name="T37" fmla="*/ 10 h 86"/>
                <a:gd name="T38" fmla="*/ 10 w 104"/>
                <a:gd name="T39" fmla="*/ 10 h 86"/>
                <a:gd name="T40" fmla="*/ 14 w 104"/>
                <a:gd name="T41" fmla="*/ 4 h 86"/>
                <a:gd name="T42" fmla="*/ 22 w 104"/>
                <a:gd name="T43" fmla="*/ 2 h 86"/>
                <a:gd name="T44" fmla="*/ 32 w 104"/>
                <a:gd name="T45" fmla="*/ 0 h 86"/>
                <a:gd name="T46" fmla="*/ 40 w 104"/>
                <a:gd name="T47" fmla="*/ 4 h 86"/>
                <a:gd name="T48" fmla="*/ 90 w 104"/>
                <a:gd name="T49"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86">
                  <a:moveTo>
                    <a:pt x="90" y="32"/>
                  </a:moveTo>
                  <a:lnTo>
                    <a:pt x="90" y="32"/>
                  </a:lnTo>
                  <a:lnTo>
                    <a:pt x="98" y="38"/>
                  </a:lnTo>
                  <a:lnTo>
                    <a:pt x="102" y="46"/>
                  </a:lnTo>
                  <a:lnTo>
                    <a:pt x="104" y="54"/>
                  </a:lnTo>
                  <a:lnTo>
                    <a:pt x="100" y="62"/>
                  </a:lnTo>
                  <a:lnTo>
                    <a:pt x="94" y="76"/>
                  </a:lnTo>
                  <a:lnTo>
                    <a:pt x="94" y="76"/>
                  </a:lnTo>
                  <a:lnTo>
                    <a:pt x="88" y="82"/>
                  </a:lnTo>
                  <a:lnTo>
                    <a:pt x="80" y="86"/>
                  </a:lnTo>
                  <a:lnTo>
                    <a:pt x="72" y="86"/>
                  </a:lnTo>
                  <a:lnTo>
                    <a:pt x="62" y="82"/>
                  </a:lnTo>
                  <a:lnTo>
                    <a:pt x="12" y="54"/>
                  </a:lnTo>
                  <a:lnTo>
                    <a:pt x="12" y="54"/>
                  </a:lnTo>
                  <a:lnTo>
                    <a:pt x="4" y="48"/>
                  </a:lnTo>
                  <a:lnTo>
                    <a:pt x="0" y="42"/>
                  </a:lnTo>
                  <a:lnTo>
                    <a:pt x="0" y="34"/>
                  </a:lnTo>
                  <a:lnTo>
                    <a:pt x="2" y="24"/>
                  </a:lnTo>
                  <a:lnTo>
                    <a:pt x="10" y="10"/>
                  </a:lnTo>
                  <a:lnTo>
                    <a:pt x="10" y="10"/>
                  </a:lnTo>
                  <a:lnTo>
                    <a:pt x="14" y="4"/>
                  </a:lnTo>
                  <a:lnTo>
                    <a:pt x="22" y="2"/>
                  </a:lnTo>
                  <a:lnTo>
                    <a:pt x="32" y="0"/>
                  </a:lnTo>
                  <a:lnTo>
                    <a:pt x="40" y="4"/>
                  </a:lnTo>
                  <a:lnTo>
                    <a:pt x="90" y="32"/>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Line 31"/>
            <p:cNvSpPr>
              <a:spLocks noChangeShapeType="1"/>
            </p:cNvSpPr>
            <p:nvPr/>
          </p:nvSpPr>
          <p:spPr bwMode="auto">
            <a:xfrm>
              <a:off x="2609850" y="5059363"/>
              <a:ext cx="41275" cy="22225"/>
            </a:xfrm>
            <a:prstGeom prst="line">
              <a:avLst/>
            </a:prstGeom>
            <a:noFill/>
            <a:ln w="25400">
              <a:solidFill>
                <a:srgbClr val="75757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2"/>
            <p:cNvSpPr>
              <a:spLocks/>
            </p:cNvSpPr>
            <p:nvPr/>
          </p:nvSpPr>
          <p:spPr bwMode="auto">
            <a:xfrm>
              <a:off x="2549525" y="4649788"/>
              <a:ext cx="165100" cy="133350"/>
            </a:xfrm>
            <a:custGeom>
              <a:avLst/>
              <a:gdLst>
                <a:gd name="T0" fmla="*/ 92 w 104"/>
                <a:gd name="T1" fmla="*/ 30 h 84"/>
                <a:gd name="T2" fmla="*/ 92 w 104"/>
                <a:gd name="T3" fmla="*/ 30 h 84"/>
                <a:gd name="T4" fmla="*/ 98 w 104"/>
                <a:gd name="T5" fmla="*/ 36 h 84"/>
                <a:gd name="T6" fmla="*/ 102 w 104"/>
                <a:gd name="T7" fmla="*/ 44 h 84"/>
                <a:gd name="T8" fmla="*/ 104 w 104"/>
                <a:gd name="T9" fmla="*/ 52 h 84"/>
                <a:gd name="T10" fmla="*/ 102 w 104"/>
                <a:gd name="T11" fmla="*/ 60 h 84"/>
                <a:gd name="T12" fmla="*/ 94 w 104"/>
                <a:gd name="T13" fmla="*/ 74 h 84"/>
                <a:gd name="T14" fmla="*/ 94 w 104"/>
                <a:gd name="T15" fmla="*/ 74 h 84"/>
                <a:gd name="T16" fmla="*/ 88 w 104"/>
                <a:gd name="T17" fmla="*/ 80 h 84"/>
                <a:gd name="T18" fmla="*/ 80 w 104"/>
                <a:gd name="T19" fmla="*/ 84 h 84"/>
                <a:gd name="T20" fmla="*/ 72 w 104"/>
                <a:gd name="T21" fmla="*/ 84 h 84"/>
                <a:gd name="T22" fmla="*/ 64 w 104"/>
                <a:gd name="T23" fmla="*/ 82 h 84"/>
                <a:gd name="T24" fmla="*/ 12 w 104"/>
                <a:gd name="T25" fmla="*/ 54 h 84"/>
                <a:gd name="T26" fmla="*/ 12 w 104"/>
                <a:gd name="T27" fmla="*/ 54 h 84"/>
                <a:gd name="T28" fmla="*/ 6 w 104"/>
                <a:gd name="T29" fmla="*/ 48 h 84"/>
                <a:gd name="T30" fmla="*/ 2 w 104"/>
                <a:gd name="T31" fmla="*/ 40 h 84"/>
                <a:gd name="T32" fmla="*/ 0 w 104"/>
                <a:gd name="T33" fmla="*/ 32 h 84"/>
                <a:gd name="T34" fmla="*/ 2 w 104"/>
                <a:gd name="T35" fmla="*/ 24 h 84"/>
                <a:gd name="T36" fmla="*/ 10 w 104"/>
                <a:gd name="T37" fmla="*/ 10 h 84"/>
                <a:gd name="T38" fmla="*/ 10 w 104"/>
                <a:gd name="T39" fmla="*/ 10 h 84"/>
                <a:gd name="T40" fmla="*/ 16 w 104"/>
                <a:gd name="T41" fmla="*/ 4 h 84"/>
                <a:gd name="T42" fmla="*/ 24 w 104"/>
                <a:gd name="T43" fmla="*/ 0 h 84"/>
                <a:gd name="T44" fmla="*/ 32 w 104"/>
                <a:gd name="T45" fmla="*/ 0 h 84"/>
                <a:gd name="T46" fmla="*/ 40 w 104"/>
                <a:gd name="T47" fmla="*/ 2 h 84"/>
                <a:gd name="T48" fmla="*/ 92 w 104"/>
                <a:gd name="T49"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84">
                  <a:moveTo>
                    <a:pt x="92" y="30"/>
                  </a:moveTo>
                  <a:lnTo>
                    <a:pt x="92" y="30"/>
                  </a:lnTo>
                  <a:lnTo>
                    <a:pt x="98" y="36"/>
                  </a:lnTo>
                  <a:lnTo>
                    <a:pt x="102" y="44"/>
                  </a:lnTo>
                  <a:lnTo>
                    <a:pt x="104" y="52"/>
                  </a:lnTo>
                  <a:lnTo>
                    <a:pt x="102" y="60"/>
                  </a:lnTo>
                  <a:lnTo>
                    <a:pt x="94" y="74"/>
                  </a:lnTo>
                  <a:lnTo>
                    <a:pt x="94" y="74"/>
                  </a:lnTo>
                  <a:lnTo>
                    <a:pt x="88" y="80"/>
                  </a:lnTo>
                  <a:lnTo>
                    <a:pt x="80" y="84"/>
                  </a:lnTo>
                  <a:lnTo>
                    <a:pt x="72" y="84"/>
                  </a:lnTo>
                  <a:lnTo>
                    <a:pt x="64" y="82"/>
                  </a:lnTo>
                  <a:lnTo>
                    <a:pt x="12" y="54"/>
                  </a:lnTo>
                  <a:lnTo>
                    <a:pt x="12" y="54"/>
                  </a:lnTo>
                  <a:lnTo>
                    <a:pt x="6" y="48"/>
                  </a:lnTo>
                  <a:lnTo>
                    <a:pt x="2" y="40"/>
                  </a:lnTo>
                  <a:lnTo>
                    <a:pt x="0" y="32"/>
                  </a:lnTo>
                  <a:lnTo>
                    <a:pt x="2" y="24"/>
                  </a:lnTo>
                  <a:lnTo>
                    <a:pt x="10" y="10"/>
                  </a:lnTo>
                  <a:lnTo>
                    <a:pt x="10" y="10"/>
                  </a:lnTo>
                  <a:lnTo>
                    <a:pt x="16" y="4"/>
                  </a:lnTo>
                  <a:lnTo>
                    <a:pt x="24" y="0"/>
                  </a:lnTo>
                  <a:lnTo>
                    <a:pt x="32" y="0"/>
                  </a:lnTo>
                  <a:lnTo>
                    <a:pt x="40" y="2"/>
                  </a:lnTo>
                  <a:lnTo>
                    <a:pt x="92" y="30"/>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Line 33"/>
            <p:cNvSpPr>
              <a:spLocks noChangeShapeType="1"/>
            </p:cNvSpPr>
            <p:nvPr/>
          </p:nvSpPr>
          <p:spPr bwMode="auto">
            <a:xfrm>
              <a:off x="2638425" y="4700588"/>
              <a:ext cx="44450" cy="25400"/>
            </a:xfrm>
            <a:prstGeom prst="line">
              <a:avLst/>
            </a:prstGeom>
            <a:noFill/>
            <a:ln w="25400">
              <a:solidFill>
                <a:srgbClr val="75757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
            <p:cNvSpPr>
              <a:spLocks/>
            </p:cNvSpPr>
            <p:nvPr/>
          </p:nvSpPr>
          <p:spPr bwMode="auto">
            <a:xfrm>
              <a:off x="2663825" y="5370513"/>
              <a:ext cx="133350" cy="165100"/>
            </a:xfrm>
            <a:custGeom>
              <a:avLst/>
              <a:gdLst>
                <a:gd name="T0" fmla="*/ 54 w 84"/>
                <a:gd name="T1" fmla="*/ 92 h 104"/>
                <a:gd name="T2" fmla="*/ 54 w 84"/>
                <a:gd name="T3" fmla="*/ 92 h 104"/>
                <a:gd name="T4" fmla="*/ 48 w 84"/>
                <a:gd name="T5" fmla="*/ 98 h 104"/>
                <a:gd name="T6" fmla="*/ 40 w 84"/>
                <a:gd name="T7" fmla="*/ 102 h 104"/>
                <a:gd name="T8" fmla="*/ 32 w 84"/>
                <a:gd name="T9" fmla="*/ 104 h 104"/>
                <a:gd name="T10" fmla="*/ 24 w 84"/>
                <a:gd name="T11" fmla="*/ 102 h 104"/>
                <a:gd name="T12" fmla="*/ 10 w 84"/>
                <a:gd name="T13" fmla="*/ 94 h 104"/>
                <a:gd name="T14" fmla="*/ 10 w 84"/>
                <a:gd name="T15" fmla="*/ 94 h 104"/>
                <a:gd name="T16" fmla="*/ 4 w 84"/>
                <a:gd name="T17" fmla="*/ 88 h 104"/>
                <a:gd name="T18" fmla="*/ 0 w 84"/>
                <a:gd name="T19" fmla="*/ 80 h 104"/>
                <a:gd name="T20" fmla="*/ 0 w 84"/>
                <a:gd name="T21" fmla="*/ 72 h 104"/>
                <a:gd name="T22" fmla="*/ 4 w 84"/>
                <a:gd name="T23" fmla="*/ 64 h 104"/>
                <a:gd name="T24" fmla="*/ 32 w 84"/>
                <a:gd name="T25" fmla="*/ 12 h 104"/>
                <a:gd name="T26" fmla="*/ 32 w 84"/>
                <a:gd name="T27" fmla="*/ 12 h 104"/>
                <a:gd name="T28" fmla="*/ 38 w 84"/>
                <a:gd name="T29" fmla="*/ 6 h 104"/>
                <a:gd name="T30" fmla="*/ 44 w 84"/>
                <a:gd name="T31" fmla="*/ 0 h 104"/>
                <a:gd name="T32" fmla="*/ 52 w 84"/>
                <a:gd name="T33" fmla="*/ 0 h 104"/>
                <a:gd name="T34" fmla="*/ 60 w 84"/>
                <a:gd name="T35" fmla="*/ 2 h 104"/>
                <a:gd name="T36" fmla="*/ 74 w 84"/>
                <a:gd name="T37" fmla="*/ 10 h 104"/>
                <a:gd name="T38" fmla="*/ 74 w 84"/>
                <a:gd name="T39" fmla="*/ 10 h 104"/>
                <a:gd name="T40" fmla="*/ 82 w 84"/>
                <a:gd name="T41" fmla="*/ 16 h 104"/>
                <a:gd name="T42" fmla="*/ 84 w 84"/>
                <a:gd name="T43" fmla="*/ 24 h 104"/>
                <a:gd name="T44" fmla="*/ 84 w 84"/>
                <a:gd name="T45" fmla="*/ 32 h 104"/>
                <a:gd name="T46" fmla="*/ 82 w 84"/>
                <a:gd name="T47" fmla="*/ 40 h 104"/>
                <a:gd name="T48" fmla="*/ 54 w 84"/>
                <a:gd name="T49"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04">
                  <a:moveTo>
                    <a:pt x="54" y="92"/>
                  </a:moveTo>
                  <a:lnTo>
                    <a:pt x="54" y="92"/>
                  </a:lnTo>
                  <a:lnTo>
                    <a:pt x="48" y="98"/>
                  </a:lnTo>
                  <a:lnTo>
                    <a:pt x="40" y="102"/>
                  </a:lnTo>
                  <a:lnTo>
                    <a:pt x="32" y="104"/>
                  </a:lnTo>
                  <a:lnTo>
                    <a:pt x="24" y="102"/>
                  </a:lnTo>
                  <a:lnTo>
                    <a:pt x="10" y="94"/>
                  </a:lnTo>
                  <a:lnTo>
                    <a:pt x="10" y="94"/>
                  </a:lnTo>
                  <a:lnTo>
                    <a:pt x="4" y="88"/>
                  </a:lnTo>
                  <a:lnTo>
                    <a:pt x="0" y="80"/>
                  </a:lnTo>
                  <a:lnTo>
                    <a:pt x="0" y="72"/>
                  </a:lnTo>
                  <a:lnTo>
                    <a:pt x="4" y="64"/>
                  </a:lnTo>
                  <a:lnTo>
                    <a:pt x="32" y="12"/>
                  </a:lnTo>
                  <a:lnTo>
                    <a:pt x="32" y="12"/>
                  </a:lnTo>
                  <a:lnTo>
                    <a:pt x="38" y="6"/>
                  </a:lnTo>
                  <a:lnTo>
                    <a:pt x="44" y="0"/>
                  </a:lnTo>
                  <a:lnTo>
                    <a:pt x="52" y="0"/>
                  </a:lnTo>
                  <a:lnTo>
                    <a:pt x="60" y="2"/>
                  </a:lnTo>
                  <a:lnTo>
                    <a:pt x="74" y="10"/>
                  </a:lnTo>
                  <a:lnTo>
                    <a:pt x="74" y="10"/>
                  </a:lnTo>
                  <a:lnTo>
                    <a:pt x="82" y="16"/>
                  </a:lnTo>
                  <a:lnTo>
                    <a:pt x="84" y="24"/>
                  </a:lnTo>
                  <a:lnTo>
                    <a:pt x="84" y="32"/>
                  </a:lnTo>
                  <a:lnTo>
                    <a:pt x="82" y="40"/>
                  </a:lnTo>
                  <a:lnTo>
                    <a:pt x="54" y="92"/>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Line 35"/>
            <p:cNvSpPr>
              <a:spLocks noChangeShapeType="1"/>
            </p:cNvSpPr>
            <p:nvPr/>
          </p:nvSpPr>
          <p:spPr bwMode="auto">
            <a:xfrm flipH="1">
              <a:off x="2724150" y="5459413"/>
              <a:ext cx="22225" cy="44450"/>
            </a:xfrm>
            <a:prstGeom prst="line">
              <a:avLst/>
            </a:prstGeom>
            <a:noFill/>
            <a:ln w="25400">
              <a:solidFill>
                <a:srgbClr val="75757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83" name="Group 1082"/>
          <p:cNvGrpSpPr/>
          <p:nvPr/>
        </p:nvGrpSpPr>
        <p:grpSpPr>
          <a:xfrm>
            <a:off x="1950894" y="6202680"/>
            <a:ext cx="835025" cy="590550"/>
            <a:chOff x="2428875" y="6173788"/>
            <a:chExt cx="835025" cy="590550"/>
          </a:xfrm>
        </p:grpSpPr>
        <p:sp>
          <p:nvSpPr>
            <p:cNvPr id="1038" name="Freeform 36"/>
            <p:cNvSpPr>
              <a:spLocks/>
            </p:cNvSpPr>
            <p:nvPr/>
          </p:nvSpPr>
          <p:spPr bwMode="auto">
            <a:xfrm>
              <a:off x="2428875" y="6173788"/>
              <a:ext cx="835025" cy="590550"/>
            </a:xfrm>
            <a:custGeom>
              <a:avLst/>
              <a:gdLst>
                <a:gd name="T0" fmla="*/ 80 w 526"/>
                <a:gd name="T1" fmla="*/ 52 h 372"/>
                <a:gd name="T2" fmla="*/ 106 w 526"/>
                <a:gd name="T3" fmla="*/ 38 h 372"/>
                <a:gd name="T4" fmla="*/ 134 w 526"/>
                <a:gd name="T5" fmla="*/ 30 h 372"/>
                <a:gd name="T6" fmla="*/ 168 w 526"/>
                <a:gd name="T7" fmla="*/ 28 h 372"/>
                <a:gd name="T8" fmla="*/ 202 w 526"/>
                <a:gd name="T9" fmla="*/ 32 h 372"/>
                <a:gd name="T10" fmla="*/ 252 w 526"/>
                <a:gd name="T11" fmla="*/ 30 h 372"/>
                <a:gd name="T12" fmla="*/ 282 w 526"/>
                <a:gd name="T13" fmla="*/ 24 h 372"/>
                <a:gd name="T14" fmla="*/ 296 w 526"/>
                <a:gd name="T15" fmla="*/ 18 h 372"/>
                <a:gd name="T16" fmla="*/ 326 w 526"/>
                <a:gd name="T17" fmla="*/ 6 h 372"/>
                <a:gd name="T18" fmla="*/ 358 w 526"/>
                <a:gd name="T19" fmla="*/ 0 h 372"/>
                <a:gd name="T20" fmla="*/ 392 w 526"/>
                <a:gd name="T21" fmla="*/ 0 h 372"/>
                <a:gd name="T22" fmla="*/ 422 w 526"/>
                <a:gd name="T23" fmla="*/ 12 h 372"/>
                <a:gd name="T24" fmla="*/ 434 w 526"/>
                <a:gd name="T25" fmla="*/ 22 h 372"/>
                <a:gd name="T26" fmla="*/ 454 w 526"/>
                <a:gd name="T27" fmla="*/ 44 h 372"/>
                <a:gd name="T28" fmla="*/ 468 w 526"/>
                <a:gd name="T29" fmla="*/ 70 h 372"/>
                <a:gd name="T30" fmla="*/ 474 w 526"/>
                <a:gd name="T31" fmla="*/ 104 h 372"/>
                <a:gd name="T32" fmla="*/ 474 w 526"/>
                <a:gd name="T33" fmla="*/ 126 h 372"/>
                <a:gd name="T34" fmla="*/ 508 w 526"/>
                <a:gd name="T35" fmla="*/ 184 h 372"/>
                <a:gd name="T36" fmla="*/ 520 w 526"/>
                <a:gd name="T37" fmla="*/ 216 h 372"/>
                <a:gd name="T38" fmla="*/ 526 w 526"/>
                <a:gd name="T39" fmla="*/ 238 h 372"/>
                <a:gd name="T40" fmla="*/ 524 w 526"/>
                <a:gd name="T41" fmla="*/ 278 h 372"/>
                <a:gd name="T42" fmla="*/ 518 w 526"/>
                <a:gd name="T43" fmla="*/ 304 h 372"/>
                <a:gd name="T44" fmla="*/ 506 w 526"/>
                <a:gd name="T45" fmla="*/ 330 h 372"/>
                <a:gd name="T46" fmla="*/ 488 w 526"/>
                <a:gd name="T47" fmla="*/ 350 h 372"/>
                <a:gd name="T48" fmla="*/ 464 w 526"/>
                <a:gd name="T49" fmla="*/ 366 h 372"/>
                <a:gd name="T50" fmla="*/ 432 w 526"/>
                <a:gd name="T51" fmla="*/ 372 h 372"/>
                <a:gd name="T52" fmla="*/ 414 w 526"/>
                <a:gd name="T53" fmla="*/ 372 h 372"/>
                <a:gd name="T54" fmla="*/ 316 w 526"/>
                <a:gd name="T55" fmla="*/ 364 h 372"/>
                <a:gd name="T56" fmla="*/ 280 w 526"/>
                <a:gd name="T57" fmla="*/ 360 h 372"/>
                <a:gd name="T58" fmla="*/ 210 w 526"/>
                <a:gd name="T59" fmla="*/ 356 h 372"/>
                <a:gd name="T60" fmla="*/ 142 w 526"/>
                <a:gd name="T61" fmla="*/ 360 h 372"/>
                <a:gd name="T62" fmla="*/ 112 w 526"/>
                <a:gd name="T63" fmla="*/ 360 h 372"/>
                <a:gd name="T64" fmla="*/ 80 w 526"/>
                <a:gd name="T65" fmla="*/ 356 h 372"/>
                <a:gd name="T66" fmla="*/ 50 w 526"/>
                <a:gd name="T67" fmla="*/ 346 h 372"/>
                <a:gd name="T68" fmla="*/ 26 w 526"/>
                <a:gd name="T69" fmla="*/ 324 h 372"/>
                <a:gd name="T70" fmla="*/ 16 w 526"/>
                <a:gd name="T71" fmla="*/ 304 h 372"/>
                <a:gd name="T72" fmla="*/ 2 w 526"/>
                <a:gd name="T73" fmla="*/ 242 h 372"/>
                <a:gd name="T74" fmla="*/ 0 w 526"/>
                <a:gd name="T75" fmla="*/ 202 h 372"/>
                <a:gd name="T76" fmla="*/ 6 w 526"/>
                <a:gd name="T77" fmla="*/ 162 h 372"/>
                <a:gd name="T78" fmla="*/ 20 w 526"/>
                <a:gd name="T79" fmla="*/ 122 h 372"/>
                <a:gd name="T80" fmla="*/ 44 w 526"/>
                <a:gd name="T81" fmla="*/ 84 h 372"/>
                <a:gd name="T82" fmla="*/ 80 w 526"/>
                <a:gd name="T83" fmla="*/ 5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6" h="372">
                  <a:moveTo>
                    <a:pt x="80" y="52"/>
                  </a:moveTo>
                  <a:lnTo>
                    <a:pt x="80" y="52"/>
                  </a:lnTo>
                  <a:lnTo>
                    <a:pt x="88" y="48"/>
                  </a:lnTo>
                  <a:lnTo>
                    <a:pt x="106" y="38"/>
                  </a:lnTo>
                  <a:lnTo>
                    <a:pt x="120" y="34"/>
                  </a:lnTo>
                  <a:lnTo>
                    <a:pt x="134" y="30"/>
                  </a:lnTo>
                  <a:lnTo>
                    <a:pt x="150" y="28"/>
                  </a:lnTo>
                  <a:lnTo>
                    <a:pt x="168" y="28"/>
                  </a:lnTo>
                  <a:lnTo>
                    <a:pt x="168" y="28"/>
                  </a:lnTo>
                  <a:lnTo>
                    <a:pt x="202" y="32"/>
                  </a:lnTo>
                  <a:lnTo>
                    <a:pt x="236" y="32"/>
                  </a:lnTo>
                  <a:lnTo>
                    <a:pt x="252" y="30"/>
                  </a:lnTo>
                  <a:lnTo>
                    <a:pt x="268" y="28"/>
                  </a:lnTo>
                  <a:lnTo>
                    <a:pt x="282" y="24"/>
                  </a:lnTo>
                  <a:lnTo>
                    <a:pt x="296" y="18"/>
                  </a:lnTo>
                  <a:lnTo>
                    <a:pt x="296" y="18"/>
                  </a:lnTo>
                  <a:lnTo>
                    <a:pt x="310" y="12"/>
                  </a:lnTo>
                  <a:lnTo>
                    <a:pt x="326" y="6"/>
                  </a:lnTo>
                  <a:lnTo>
                    <a:pt x="342" y="2"/>
                  </a:lnTo>
                  <a:lnTo>
                    <a:pt x="358" y="0"/>
                  </a:lnTo>
                  <a:lnTo>
                    <a:pt x="376" y="0"/>
                  </a:lnTo>
                  <a:lnTo>
                    <a:pt x="392" y="0"/>
                  </a:lnTo>
                  <a:lnTo>
                    <a:pt x="408" y="6"/>
                  </a:lnTo>
                  <a:lnTo>
                    <a:pt x="422" y="12"/>
                  </a:lnTo>
                  <a:lnTo>
                    <a:pt x="422" y="12"/>
                  </a:lnTo>
                  <a:lnTo>
                    <a:pt x="434" y="22"/>
                  </a:lnTo>
                  <a:lnTo>
                    <a:pt x="446" y="32"/>
                  </a:lnTo>
                  <a:lnTo>
                    <a:pt x="454" y="44"/>
                  </a:lnTo>
                  <a:lnTo>
                    <a:pt x="462" y="56"/>
                  </a:lnTo>
                  <a:lnTo>
                    <a:pt x="468" y="70"/>
                  </a:lnTo>
                  <a:lnTo>
                    <a:pt x="472" y="86"/>
                  </a:lnTo>
                  <a:lnTo>
                    <a:pt x="474" y="104"/>
                  </a:lnTo>
                  <a:lnTo>
                    <a:pt x="474" y="126"/>
                  </a:lnTo>
                  <a:lnTo>
                    <a:pt x="474" y="126"/>
                  </a:lnTo>
                  <a:lnTo>
                    <a:pt x="492" y="156"/>
                  </a:lnTo>
                  <a:lnTo>
                    <a:pt x="508" y="184"/>
                  </a:lnTo>
                  <a:lnTo>
                    <a:pt x="516" y="200"/>
                  </a:lnTo>
                  <a:lnTo>
                    <a:pt x="520" y="216"/>
                  </a:lnTo>
                  <a:lnTo>
                    <a:pt x="520" y="216"/>
                  </a:lnTo>
                  <a:lnTo>
                    <a:pt x="526" y="238"/>
                  </a:lnTo>
                  <a:lnTo>
                    <a:pt x="526" y="264"/>
                  </a:lnTo>
                  <a:lnTo>
                    <a:pt x="524" y="278"/>
                  </a:lnTo>
                  <a:lnTo>
                    <a:pt x="522" y="292"/>
                  </a:lnTo>
                  <a:lnTo>
                    <a:pt x="518" y="304"/>
                  </a:lnTo>
                  <a:lnTo>
                    <a:pt x="512" y="318"/>
                  </a:lnTo>
                  <a:lnTo>
                    <a:pt x="506" y="330"/>
                  </a:lnTo>
                  <a:lnTo>
                    <a:pt x="498" y="340"/>
                  </a:lnTo>
                  <a:lnTo>
                    <a:pt x="488" y="350"/>
                  </a:lnTo>
                  <a:lnTo>
                    <a:pt x="476" y="358"/>
                  </a:lnTo>
                  <a:lnTo>
                    <a:pt x="464" y="366"/>
                  </a:lnTo>
                  <a:lnTo>
                    <a:pt x="448" y="370"/>
                  </a:lnTo>
                  <a:lnTo>
                    <a:pt x="432" y="372"/>
                  </a:lnTo>
                  <a:lnTo>
                    <a:pt x="414" y="372"/>
                  </a:lnTo>
                  <a:lnTo>
                    <a:pt x="414" y="372"/>
                  </a:lnTo>
                  <a:lnTo>
                    <a:pt x="362" y="368"/>
                  </a:lnTo>
                  <a:lnTo>
                    <a:pt x="316" y="364"/>
                  </a:lnTo>
                  <a:lnTo>
                    <a:pt x="280" y="360"/>
                  </a:lnTo>
                  <a:lnTo>
                    <a:pt x="280" y="360"/>
                  </a:lnTo>
                  <a:lnTo>
                    <a:pt x="246" y="356"/>
                  </a:lnTo>
                  <a:lnTo>
                    <a:pt x="210" y="356"/>
                  </a:lnTo>
                  <a:lnTo>
                    <a:pt x="174" y="356"/>
                  </a:lnTo>
                  <a:lnTo>
                    <a:pt x="142" y="360"/>
                  </a:lnTo>
                  <a:lnTo>
                    <a:pt x="142" y="360"/>
                  </a:lnTo>
                  <a:lnTo>
                    <a:pt x="112" y="360"/>
                  </a:lnTo>
                  <a:lnTo>
                    <a:pt x="96" y="360"/>
                  </a:lnTo>
                  <a:lnTo>
                    <a:pt x="80" y="356"/>
                  </a:lnTo>
                  <a:lnTo>
                    <a:pt x="64" y="352"/>
                  </a:lnTo>
                  <a:lnTo>
                    <a:pt x="50" y="346"/>
                  </a:lnTo>
                  <a:lnTo>
                    <a:pt x="36" y="336"/>
                  </a:lnTo>
                  <a:lnTo>
                    <a:pt x="26" y="324"/>
                  </a:lnTo>
                  <a:lnTo>
                    <a:pt x="26" y="324"/>
                  </a:lnTo>
                  <a:lnTo>
                    <a:pt x="16" y="304"/>
                  </a:lnTo>
                  <a:lnTo>
                    <a:pt x="8" y="276"/>
                  </a:lnTo>
                  <a:lnTo>
                    <a:pt x="2" y="242"/>
                  </a:lnTo>
                  <a:lnTo>
                    <a:pt x="0" y="222"/>
                  </a:lnTo>
                  <a:lnTo>
                    <a:pt x="0" y="202"/>
                  </a:lnTo>
                  <a:lnTo>
                    <a:pt x="2" y="182"/>
                  </a:lnTo>
                  <a:lnTo>
                    <a:pt x="6" y="162"/>
                  </a:lnTo>
                  <a:lnTo>
                    <a:pt x="12" y="142"/>
                  </a:lnTo>
                  <a:lnTo>
                    <a:pt x="20" y="122"/>
                  </a:lnTo>
                  <a:lnTo>
                    <a:pt x="30" y="102"/>
                  </a:lnTo>
                  <a:lnTo>
                    <a:pt x="44" y="84"/>
                  </a:lnTo>
                  <a:lnTo>
                    <a:pt x="60" y="66"/>
                  </a:lnTo>
                  <a:lnTo>
                    <a:pt x="80" y="52"/>
                  </a:lnTo>
                  <a:lnTo>
                    <a:pt x="80" y="52"/>
                  </a:lnTo>
                  <a:close/>
                </a:path>
              </a:pathLst>
            </a:custGeom>
            <a:solidFill>
              <a:srgbClr val="8FD5F9"/>
            </a:solidFill>
            <a:ln w="381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37"/>
            <p:cNvSpPr>
              <a:spLocks/>
            </p:cNvSpPr>
            <p:nvPr/>
          </p:nvSpPr>
          <p:spPr bwMode="auto">
            <a:xfrm>
              <a:off x="3051175" y="6542088"/>
              <a:ext cx="127000" cy="146050"/>
            </a:xfrm>
            <a:custGeom>
              <a:avLst/>
              <a:gdLst>
                <a:gd name="T0" fmla="*/ 80 w 80"/>
                <a:gd name="T1" fmla="*/ 0 h 92"/>
                <a:gd name="T2" fmla="*/ 80 w 80"/>
                <a:gd name="T3" fmla="*/ 0 h 92"/>
                <a:gd name="T4" fmla="*/ 80 w 80"/>
                <a:gd name="T5" fmla="*/ 12 h 92"/>
                <a:gd name="T6" fmla="*/ 76 w 80"/>
                <a:gd name="T7" fmla="*/ 38 h 92"/>
                <a:gd name="T8" fmla="*/ 72 w 80"/>
                <a:gd name="T9" fmla="*/ 54 h 92"/>
                <a:gd name="T10" fmla="*/ 66 w 80"/>
                <a:gd name="T11" fmla="*/ 68 h 92"/>
                <a:gd name="T12" fmla="*/ 58 w 80"/>
                <a:gd name="T13" fmla="*/ 78 h 92"/>
                <a:gd name="T14" fmla="*/ 52 w 80"/>
                <a:gd name="T15" fmla="*/ 82 h 92"/>
                <a:gd name="T16" fmla="*/ 46 w 80"/>
                <a:gd name="T17" fmla="*/ 86 h 92"/>
                <a:gd name="T18" fmla="*/ 46 w 80"/>
                <a:gd name="T19" fmla="*/ 86 h 92"/>
                <a:gd name="T20" fmla="*/ 24 w 80"/>
                <a:gd name="T21" fmla="*/ 90 h 92"/>
                <a:gd name="T22" fmla="*/ 10 w 80"/>
                <a:gd name="T23" fmla="*/ 92 h 92"/>
                <a:gd name="T24" fmla="*/ 2 w 80"/>
                <a:gd name="T25" fmla="*/ 92 h 92"/>
                <a:gd name="T26" fmla="*/ 0 w 80"/>
                <a:gd name="T2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92">
                  <a:moveTo>
                    <a:pt x="80" y="0"/>
                  </a:moveTo>
                  <a:lnTo>
                    <a:pt x="80" y="0"/>
                  </a:lnTo>
                  <a:lnTo>
                    <a:pt x="80" y="12"/>
                  </a:lnTo>
                  <a:lnTo>
                    <a:pt x="76" y="38"/>
                  </a:lnTo>
                  <a:lnTo>
                    <a:pt x="72" y="54"/>
                  </a:lnTo>
                  <a:lnTo>
                    <a:pt x="66" y="68"/>
                  </a:lnTo>
                  <a:lnTo>
                    <a:pt x="58" y="78"/>
                  </a:lnTo>
                  <a:lnTo>
                    <a:pt x="52" y="82"/>
                  </a:lnTo>
                  <a:lnTo>
                    <a:pt x="46" y="86"/>
                  </a:lnTo>
                  <a:lnTo>
                    <a:pt x="46" y="86"/>
                  </a:lnTo>
                  <a:lnTo>
                    <a:pt x="24" y="90"/>
                  </a:lnTo>
                  <a:lnTo>
                    <a:pt x="10" y="92"/>
                  </a:lnTo>
                  <a:lnTo>
                    <a:pt x="2" y="92"/>
                  </a:lnTo>
                  <a:lnTo>
                    <a:pt x="0" y="90"/>
                  </a:lnTo>
                </a:path>
              </a:pathLst>
            </a:custGeom>
            <a:noFill/>
            <a:ln w="38100">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84" name="Group 1083"/>
          <p:cNvGrpSpPr/>
          <p:nvPr/>
        </p:nvGrpSpPr>
        <p:grpSpPr>
          <a:xfrm>
            <a:off x="1931011" y="7459790"/>
            <a:ext cx="955675" cy="863600"/>
            <a:chOff x="2425700" y="7545388"/>
            <a:chExt cx="955675" cy="863600"/>
          </a:xfrm>
        </p:grpSpPr>
        <p:sp>
          <p:nvSpPr>
            <p:cNvPr id="15" name="Freeform 6"/>
            <p:cNvSpPr>
              <a:spLocks/>
            </p:cNvSpPr>
            <p:nvPr/>
          </p:nvSpPr>
          <p:spPr bwMode="auto">
            <a:xfrm>
              <a:off x="2590800" y="7688263"/>
              <a:ext cx="168275" cy="196850"/>
            </a:xfrm>
            <a:custGeom>
              <a:avLst/>
              <a:gdLst>
                <a:gd name="T0" fmla="*/ 100 w 106"/>
                <a:gd name="T1" fmla="*/ 42 h 124"/>
                <a:gd name="T2" fmla="*/ 100 w 106"/>
                <a:gd name="T3" fmla="*/ 42 h 124"/>
                <a:gd name="T4" fmla="*/ 104 w 106"/>
                <a:gd name="T5" fmla="*/ 54 h 124"/>
                <a:gd name="T6" fmla="*/ 106 w 106"/>
                <a:gd name="T7" fmla="*/ 68 h 124"/>
                <a:gd name="T8" fmla="*/ 106 w 106"/>
                <a:gd name="T9" fmla="*/ 78 h 124"/>
                <a:gd name="T10" fmla="*/ 104 w 106"/>
                <a:gd name="T11" fmla="*/ 90 h 124"/>
                <a:gd name="T12" fmla="*/ 100 w 106"/>
                <a:gd name="T13" fmla="*/ 100 h 124"/>
                <a:gd name="T14" fmla="*/ 94 w 106"/>
                <a:gd name="T15" fmla="*/ 108 h 124"/>
                <a:gd name="T16" fmla="*/ 86 w 106"/>
                <a:gd name="T17" fmla="*/ 116 h 124"/>
                <a:gd name="T18" fmla="*/ 76 w 106"/>
                <a:gd name="T19" fmla="*/ 120 h 124"/>
                <a:gd name="T20" fmla="*/ 76 w 106"/>
                <a:gd name="T21" fmla="*/ 120 h 124"/>
                <a:gd name="T22" fmla="*/ 66 w 106"/>
                <a:gd name="T23" fmla="*/ 124 h 124"/>
                <a:gd name="T24" fmla="*/ 56 w 106"/>
                <a:gd name="T25" fmla="*/ 124 h 124"/>
                <a:gd name="T26" fmla="*/ 46 w 106"/>
                <a:gd name="T27" fmla="*/ 122 h 124"/>
                <a:gd name="T28" fmla="*/ 36 w 106"/>
                <a:gd name="T29" fmla="*/ 118 h 124"/>
                <a:gd name="T30" fmla="*/ 26 w 106"/>
                <a:gd name="T31" fmla="*/ 110 h 124"/>
                <a:gd name="T32" fmla="*/ 18 w 106"/>
                <a:gd name="T33" fmla="*/ 102 h 124"/>
                <a:gd name="T34" fmla="*/ 12 w 106"/>
                <a:gd name="T35" fmla="*/ 92 h 124"/>
                <a:gd name="T36" fmla="*/ 6 w 106"/>
                <a:gd name="T37" fmla="*/ 82 h 124"/>
                <a:gd name="T38" fmla="*/ 6 w 106"/>
                <a:gd name="T39" fmla="*/ 82 h 124"/>
                <a:gd name="T40" fmla="*/ 2 w 106"/>
                <a:gd name="T41" fmla="*/ 70 h 124"/>
                <a:gd name="T42" fmla="*/ 0 w 106"/>
                <a:gd name="T43" fmla="*/ 56 h 124"/>
                <a:gd name="T44" fmla="*/ 0 w 106"/>
                <a:gd name="T45" fmla="*/ 46 h 124"/>
                <a:gd name="T46" fmla="*/ 2 w 106"/>
                <a:gd name="T47" fmla="*/ 34 h 124"/>
                <a:gd name="T48" fmla="*/ 6 w 106"/>
                <a:gd name="T49" fmla="*/ 24 h 124"/>
                <a:gd name="T50" fmla="*/ 12 w 106"/>
                <a:gd name="T51" fmla="*/ 16 h 124"/>
                <a:gd name="T52" fmla="*/ 20 w 106"/>
                <a:gd name="T53" fmla="*/ 8 h 124"/>
                <a:gd name="T54" fmla="*/ 30 w 106"/>
                <a:gd name="T55" fmla="*/ 4 h 124"/>
                <a:gd name="T56" fmla="*/ 30 w 106"/>
                <a:gd name="T57" fmla="*/ 4 h 124"/>
                <a:gd name="T58" fmla="*/ 40 w 106"/>
                <a:gd name="T59" fmla="*/ 0 h 124"/>
                <a:gd name="T60" fmla="*/ 50 w 106"/>
                <a:gd name="T61" fmla="*/ 0 h 124"/>
                <a:gd name="T62" fmla="*/ 60 w 106"/>
                <a:gd name="T63" fmla="*/ 2 h 124"/>
                <a:gd name="T64" fmla="*/ 70 w 106"/>
                <a:gd name="T65" fmla="*/ 6 h 124"/>
                <a:gd name="T66" fmla="*/ 80 w 106"/>
                <a:gd name="T67" fmla="*/ 14 h 124"/>
                <a:gd name="T68" fmla="*/ 88 w 106"/>
                <a:gd name="T69" fmla="*/ 22 h 124"/>
                <a:gd name="T70" fmla="*/ 94 w 106"/>
                <a:gd name="T71" fmla="*/ 32 h 124"/>
                <a:gd name="T72" fmla="*/ 100 w 106"/>
                <a:gd name="T73" fmla="*/ 42 h 124"/>
                <a:gd name="T74" fmla="*/ 100 w 106"/>
                <a:gd name="T75" fmla="*/ 4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24">
                  <a:moveTo>
                    <a:pt x="100" y="42"/>
                  </a:moveTo>
                  <a:lnTo>
                    <a:pt x="100" y="42"/>
                  </a:lnTo>
                  <a:lnTo>
                    <a:pt x="104" y="54"/>
                  </a:lnTo>
                  <a:lnTo>
                    <a:pt x="106" y="68"/>
                  </a:lnTo>
                  <a:lnTo>
                    <a:pt x="106" y="78"/>
                  </a:lnTo>
                  <a:lnTo>
                    <a:pt x="104" y="90"/>
                  </a:lnTo>
                  <a:lnTo>
                    <a:pt x="100" y="100"/>
                  </a:lnTo>
                  <a:lnTo>
                    <a:pt x="94" y="108"/>
                  </a:lnTo>
                  <a:lnTo>
                    <a:pt x="86" y="116"/>
                  </a:lnTo>
                  <a:lnTo>
                    <a:pt x="76" y="120"/>
                  </a:lnTo>
                  <a:lnTo>
                    <a:pt x="76" y="120"/>
                  </a:lnTo>
                  <a:lnTo>
                    <a:pt x="66" y="124"/>
                  </a:lnTo>
                  <a:lnTo>
                    <a:pt x="56" y="124"/>
                  </a:lnTo>
                  <a:lnTo>
                    <a:pt x="46" y="122"/>
                  </a:lnTo>
                  <a:lnTo>
                    <a:pt x="36" y="118"/>
                  </a:lnTo>
                  <a:lnTo>
                    <a:pt x="26" y="110"/>
                  </a:lnTo>
                  <a:lnTo>
                    <a:pt x="18" y="102"/>
                  </a:lnTo>
                  <a:lnTo>
                    <a:pt x="12" y="92"/>
                  </a:lnTo>
                  <a:lnTo>
                    <a:pt x="6" y="82"/>
                  </a:lnTo>
                  <a:lnTo>
                    <a:pt x="6" y="82"/>
                  </a:lnTo>
                  <a:lnTo>
                    <a:pt x="2" y="70"/>
                  </a:lnTo>
                  <a:lnTo>
                    <a:pt x="0" y="56"/>
                  </a:lnTo>
                  <a:lnTo>
                    <a:pt x="0" y="46"/>
                  </a:lnTo>
                  <a:lnTo>
                    <a:pt x="2" y="34"/>
                  </a:lnTo>
                  <a:lnTo>
                    <a:pt x="6" y="24"/>
                  </a:lnTo>
                  <a:lnTo>
                    <a:pt x="12" y="16"/>
                  </a:lnTo>
                  <a:lnTo>
                    <a:pt x="20" y="8"/>
                  </a:lnTo>
                  <a:lnTo>
                    <a:pt x="30" y="4"/>
                  </a:lnTo>
                  <a:lnTo>
                    <a:pt x="30" y="4"/>
                  </a:lnTo>
                  <a:lnTo>
                    <a:pt x="40" y="0"/>
                  </a:lnTo>
                  <a:lnTo>
                    <a:pt x="50" y="0"/>
                  </a:lnTo>
                  <a:lnTo>
                    <a:pt x="60" y="2"/>
                  </a:lnTo>
                  <a:lnTo>
                    <a:pt x="70" y="6"/>
                  </a:lnTo>
                  <a:lnTo>
                    <a:pt x="80" y="14"/>
                  </a:lnTo>
                  <a:lnTo>
                    <a:pt x="88" y="22"/>
                  </a:lnTo>
                  <a:lnTo>
                    <a:pt x="94" y="32"/>
                  </a:lnTo>
                  <a:lnTo>
                    <a:pt x="100" y="42"/>
                  </a:lnTo>
                  <a:lnTo>
                    <a:pt x="100" y="42"/>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2667000" y="7729538"/>
              <a:ext cx="53975" cy="85725"/>
            </a:xfrm>
            <a:custGeom>
              <a:avLst/>
              <a:gdLst>
                <a:gd name="T0" fmla="*/ 30 w 34"/>
                <a:gd name="T1" fmla="*/ 22 h 54"/>
                <a:gd name="T2" fmla="*/ 30 w 34"/>
                <a:gd name="T3" fmla="*/ 22 h 54"/>
                <a:gd name="T4" fmla="*/ 32 w 34"/>
                <a:gd name="T5" fmla="*/ 34 h 54"/>
                <a:gd name="T6" fmla="*/ 34 w 34"/>
                <a:gd name="T7" fmla="*/ 42 h 54"/>
                <a:gd name="T8" fmla="*/ 32 w 34"/>
                <a:gd name="T9" fmla="*/ 50 h 54"/>
                <a:gd name="T10" fmla="*/ 28 w 34"/>
                <a:gd name="T11" fmla="*/ 54 h 54"/>
                <a:gd name="T12" fmla="*/ 28 w 34"/>
                <a:gd name="T13" fmla="*/ 54 h 54"/>
                <a:gd name="T14" fmla="*/ 22 w 34"/>
                <a:gd name="T15" fmla="*/ 54 h 54"/>
                <a:gd name="T16" fmla="*/ 14 w 34"/>
                <a:gd name="T17" fmla="*/ 50 h 54"/>
                <a:gd name="T18" fmla="*/ 8 w 34"/>
                <a:gd name="T19" fmla="*/ 42 h 54"/>
                <a:gd name="T20" fmla="*/ 4 w 34"/>
                <a:gd name="T21" fmla="*/ 32 h 54"/>
                <a:gd name="T22" fmla="*/ 4 w 34"/>
                <a:gd name="T23" fmla="*/ 32 h 54"/>
                <a:gd name="T24" fmla="*/ 0 w 34"/>
                <a:gd name="T25" fmla="*/ 22 h 54"/>
                <a:gd name="T26" fmla="*/ 0 w 34"/>
                <a:gd name="T27" fmla="*/ 12 h 54"/>
                <a:gd name="T28" fmla="*/ 2 w 34"/>
                <a:gd name="T29" fmla="*/ 4 h 54"/>
                <a:gd name="T30" fmla="*/ 6 w 34"/>
                <a:gd name="T31" fmla="*/ 0 h 54"/>
                <a:gd name="T32" fmla="*/ 6 w 34"/>
                <a:gd name="T33" fmla="*/ 0 h 54"/>
                <a:gd name="T34" fmla="*/ 12 w 34"/>
                <a:gd name="T35" fmla="*/ 0 h 54"/>
                <a:gd name="T36" fmla="*/ 18 w 34"/>
                <a:gd name="T37" fmla="*/ 4 h 54"/>
                <a:gd name="T38" fmla="*/ 24 w 34"/>
                <a:gd name="T39" fmla="*/ 12 h 54"/>
                <a:gd name="T40" fmla="*/ 30 w 34"/>
                <a:gd name="T41" fmla="*/ 22 h 54"/>
                <a:gd name="T42" fmla="*/ 30 w 34"/>
                <a:gd name="T43"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54">
                  <a:moveTo>
                    <a:pt x="30" y="22"/>
                  </a:moveTo>
                  <a:lnTo>
                    <a:pt x="30" y="22"/>
                  </a:lnTo>
                  <a:lnTo>
                    <a:pt x="32" y="34"/>
                  </a:lnTo>
                  <a:lnTo>
                    <a:pt x="34" y="42"/>
                  </a:lnTo>
                  <a:lnTo>
                    <a:pt x="32" y="50"/>
                  </a:lnTo>
                  <a:lnTo>
                    <a:pt x="28" y="54"/>
                  </a:lnTo>
                  <a:lnTo>
                    <a:pt x="28" y="54"/>
                  </a:lnTo>
                  <a:lnTo>
                    <a:pt x="22" y="54"/>
                  </a:lnTo>
                  <a:lnTo>
                    <a:pt x="14" y="50"/>
                  </a:lnTo>
                  <a:lnTo>
                    <a:pt x="8" y="42"/>
                  </a:lnTo>
                  <a:lnTo>
                    <a:pt x="4" y="32"/>
                  </a:lnTo>
                  <a:lnTo>
                    <a:pt x="4" y="32"/>
                  </a:lnTo>
                  <a:lnTo>
                    <a:pt x="0" y="22"/>
                  </a:lnTo>
                  <a:lnTo>
                    <a:pt x="0" y="12"/>
                  </a:lnTo>
                  <a:lnTo>
                    <a:pt x="2" y="4"/>
                  </a:lnTo>
                  <a:lnTo>
                    <a:pt x="6" y="0"/>
                  </a:lnTo>
                  <a:lnTo>
                    <a:pt x="6" y="0"/>
                  </a:lnTo>
                  <a:lnTo>
                    <a:pt x="12" y="0"/>
                  </a:lnTo>
                  <a:lnTo>
                    <a:pt x="18" y="4"/>
                  </a:lnTo>
                  <a:lnTo>
                    <a:pt x="24" y="12"/>
                  </a:lnTo>
                  <a:lnTo>
                    <a:pt x="30" y="22"/>
                  </a:lnTo>
                  <a:lnTo>
                    <a:pt x="30" y="22"/>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606675" y="8107363"/>
              <a:ext cx="180975" cy="184150"/>
            </a:xfrm>
            <a:custGeom>
              <a:avLst/>
              <a:gdLst>
                <a:gd name="T0" fmla="*/ 20 w 114"/>
                <a:gd name="T1" fmla="*/ 22 h 116"/>
                <a:gd name="T2" fmla="*/ 20 w 114"/>
                <a:gd name="T3" fmla="*/ 22 h 116"/>
                <a:gd name="T4" fmla="*/ 30 w 114"/>
                <a:gd name="T5" fmla="*/ 14 h 116"/>
                <a:gd name="T6" fmla="*/ 40 w 114"/>
                <a:gd name="T7" fmla="*/ 8 h 116"/>
                <a:gd name="T8" fmla="*/ 50 w 114"/>
                <a:gd name="T9" fmla="*/ 2 h 116"/>
                <a:gd name="T10" fmla="*/ 62 w 114"/>
                <a:gd name="T11" fmla="*/ 0 h 116"/>
                <a:gd name="T12" fmla="*/ 72 w 114"/>
                <a:gd name="T13" fmla="*/ 0 h 116"/>
                <a:gd name="T14" fmla="*/ 84 w 114"/>
                <a:gd name="T15" fmla="*/ 2 h 116"/>
                <a:gd name="T16" fmla="*/ 92 w 114"/>
                <a:gd name="T17" fmla="*/ 6 h 116"/>
                <a:gd name="T18" fmla="*/ 102 w 114"/>
                <a:gd name="T19" fmla="*/ 12 h 116"/>
                <a:gd name="T20" fmla="*/ 102 w 114"/>
                <a:gd name="T21" fmla="*/ 12 h 116"/>
                <a:gd name="T22" fmla="*/ 108 w 114"/>
                <a:gd name="T23" fmla="*/ 20 h 116"/>
                <a:gd name="T24" fmla="*/ 112 w 114"/>
                <a:gd name="T25" fmla="*/ 28 h 116"/>
                <a:gd name="T26" fmla="*/ 114 w 114"/>
                <a:gd name="T27" fmla="*/ 40 h 116"/>
                <a:gd name="T28" fmla="*/ 114 w 114"/>
                <a:gd name="T29" fmla="*/ 50 h 116"/>
                <a:gd name="T30" fmla="*/ 112 w 114"/>
                <a:gd name="T31" fmla="*/ 62 h 116"/>
                <a:gd name="T32" fmla="*/ 110 w 114"/>
                <a:gd name="T33" fmla="*/ 72 h 116"/>
                <a:gd name="T34" fmla="*/ 104 w 114"/>
                <a:gd name="T35" fmla="*/ 82 h 116"/>
                <a:gd name="T36" fmla="*/ 96 w 114"/>
                <a:gd name="T37" fmla="*/ 92 h 116"/>
                <a:gd name="T38" fmla="*/ 96 w 114"/>
                <a:gd name="T39" fmla="*/ 92 h 116"/>
                <a:gd name="T40" fmla="*/ 86 w 114"/>
                <a:gd name="T41" fmla="*/ 102 h 116"/>
                <a:gd name="T42" fmla="*/ 76 w 114"/>
                <a:gd name="T43" fmla="*/ 108 h 116"/>
                <a:gd name="T44" fmla="*/ 64 w 114"/>
                <a:gd name="T45" fmla="*/ 112 h 116"/>
                <a:gd name="T46" fmla="*/ 54 w 114"/>
                <a:gd name="T47" fmla="*/ 116 h 116"/>
                <a:gd name="T48" fmla="*/ 42 w 114"/>
                <a:gd name="T49" fmla="*/ 116 h 116"/>
                <a:gd name="T50" fmla="*/ 32 w 114"/>
                <a:gd name="T51" fmla="*/ 114 h 116"/>
                <a:gd name="T52" fmla="*/ 22 w 114"/>
                <a:gd name="T53" fmla="*/ 110 h 116"/>
                <a:gd name="T54" fmla="*/ 14 w 114"/>
                <a:gd name="T55" fmla="*/ 104 h 116"/>
                <a:gd name="T56" fmla="*/ 14 w 114"/>
                <a:gd name="T57" fmla="*/ 104 h 116"/>
                <a:gd name="T58" fmla="*/ 8 w 114"/>
                <a:gd name="T59" fmla="*/ 96 h 116"/>
                <a:gd name="T60" fmla="*/ 4 w 114"/>
                <a:gd name="T61" fmla="*/ 86 h 116"/>
                <a:gd name="T62" fmla="*/ 0 w 114"/>
                <a:gd name="T63" fmla="*/ 76 h 116"/>
                <a:gd name="T64" fmla="*/ 0 w 114"/>
                <a:gd name="T65" fmla="*/ 66 h 116"/>
                <a:gd name="T66" fmla="*/ 2 w 114"/>
                <a:gd name="T67" fmla="*/ 54 h 116"/>
                <a:gd name="T68" fmla="*/ 6 w 114"/>
                <a:gd name="T69" fmla="*/ 44 h 116"/>
                <a:gd name="T70" fmla="*/ 12 w 114"/>
                <a:gd name="T71" fmla="*/ 32 h 116"/>
                <a:gd name="T72" fmla="*/ 20 w 114"/>
                <a:gd name="T73" fmla="*/ 22 h 116"/>
                <a:gd name="T74" fmla="*/ 20 w 114"/>
                <a:gd name="T75" fmla="*/ 2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20" y="22"/>
                  </a:moveTo>
                  <a:lnTo>
                    <a:pt x="20" y="22"/>
                  </a:lnTo>
                  <a:lnTo>
                    <a:pt x="30" y="14"/>
                  </a:lnTo>
                  <a:lnTo>
                    <a:pt x="40" y="8"/>
                  </a:lnTo>
                  <a:lnTo>
                    <a:pt x="50" y="2"/>
                  </a:lnTo>
                  <a:lnTo>
                    <a:pt x="62" y="0"/>
                  </a:lnTo>
                  <a:lnTo>
                    <a:pt x="72" y="0"/>
                  </a:lnTo>
                  <a:lnTo>
                    <a:pt x="84" y="2"/>
                  </a:lnTo>
                  <a:lnTo>
                    <a:pt x="92" y="6"/>
                  </a:lnTo>
                  <a:lnTo>
                    <a:pt x="102" y="12"/>
                  </a:lnTo>
                  <a:lnTo>
                    <a:pt x="102" y="12"/>
                  </a:lnTo>
                  <a:lnTo>
                    <a:pt x="108" y="20"/>
                  </a:lnTo>
                  <a:lnTo>
                    <a:pt x="112" y="28"/>
                  </a:lnTo>
                  <a:lnTo>
                    <a:pt x="114" y="40"/>
                  </a:lnTo>
                  <a:lnTo>
                    <a:pt x="114" y="50"/>
                  </a:lnTo>
                  <a:lnTo>
                    <a:pt x="112" y="62"/>
                  </a:lnTo>
                  <a:lnTo>
                    <a:pt x="110" y="72"/>
                  </a:lnTo>
                  <a:lnTo>
                    <a:pt x="104" y="82"/>
                  </a:lnTo>
                  <a:lnTo>
                    <a:pt x="96" y="92"/>
                  </a:lnTo>
                  <a:lnTo>
                    <a:pt x="96" y="92"/>
                  </a:lnTo>
                  <a:lnTo>
                    <a:pt x="86" y="102"/>
                  </a:lnTo>
                  <a:lnTo>
                    <a:pt x="76" y="108"/>
                  </a:lnTo>
                  <a:lnTo>
                    <a:pt x="64" y="112"/>
                  </a:lnTo>
                  <a:lnTo>
                    <a:pt x="54" y="116"/>
                  </a:lnTo>
                  <a:lnTo>
                    <a:pt x="42" y="116"/>
                  </a:lnTo>
                  <a:lnTo>
                    <a:pt x="32" y="114"/>
                  </a:lnTo>
                  <a:lnTo>
                    <a:pt x="22" y="110"/>
                  </a:lnTo>
                  <a:lnTo>
                    <a:pt x="14" y="104"/>
                  </a:lnTo>
                  <a:lnTo>
                    <a:pt x="14" y="104"/>
                  </a:lnTo>
                  <a:lnTo>
                    <a:pt x="8" y="96"/>
                  </a:lnTo>
                  <a:lnTo>
                    <a:pt x="4" y="86"/>
                  </a:lnTo>
                  <a:lnTo>
                    <a:pt x="0" y="76"/>
                  </a:lnTo>
                  <a:lnTo>
                    <a:pt x="0" y="66"/>
                  </a:lnTo>
                  <a:lnTo>
                    <a:pt x="2" y="54"/>
                  </a:lnTo>
                  <a:lnTo>
                    <a:pt x="6" y="44"/>
                  </a:lnTo>
                  <a:lnTo>
                    <a:pt x="12" y="32"/>
                  </a:lnTo>
                  <a:lnTo>
                    <a:pt x="20" y="22"/>
                  </a:lnTo>
                  <a:lnTo>
                    <a:pt x="20" y="22"/>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2641600" y="8151813"/>
              <a:ext cx="73025" cy="73025"/>
            </a:xfrm>
            <a:custGeom>
              <a:avLst/>
              <a:gdLst>
                <a:gd name="T0" fmla="*/ 12 w 46"/>
                <a:gd name="T1" fmla="*/ 14 h 46"/>
                <a:gd name="T2" fmla="*/ 12 w 46"/>
                <a:gd name="T3" fmla="*/ 14 h 46"/>
                <a:gd name="T4" fmla="*/ 22 w 46"/>
                <a:gd name="T5" fmla="*/ 6 h 46"/>
                <a:gd name="T6" fmla="*/ 30 w 46"/>
                <a:gd name="T7" fmla="*/ 2 h 46"/>
                <a:gd name="T8" fmla="*/ 38 w 46"/>
                <a:gd name="T9" fmla="*/ 0 h 46"/>
                <a:gd name="T10" fmla="*/ 44 w 46"/>
                <a:gd name="T11" fmla="*/ 2 h 46"/>
                <a:gd name="T12" fmla="*/ 44 w 46"/>
                <a:gd name="T13" fmla="*/ 2 h 46"/>
                <a:gd name="T14" fmla="*/ 46 w 46"/>
                <a:gd name="T15" fmla="*/ 8 h 46"/>
                <a:gd name="T16" fmla="*/ 44 w 46"/>
                <a:gd name="T17" fmla="*/ 14 h 46"/>
                <a:gd name="T18" fmla="*/ 40 w 46"/>
                <a:gd name="T19" fmla="*/ 24 h 46"/>
                <a:gd name="T20" fmla="*/ 34 w 46"/>
                <a:gd name="T21" fmla="*/ 32 h 46"/>
                <a:gd name="T22" fmla="*/ 34 w 46"/>
                <a:gd name="T23" fmla="*/ 32 h 46"/>
                <a:gd name="T24" fmla="*/ 24 w 46"/>
                <a:gd name="T25" fmla="*/ 40 h 46"/>
                <a:gd name="T26" fmla="*/ 16 w 46"/>
                <a:gd name="T27" fmla="*/ 44 h 46"/>
                <a:gd name="T28" fmla="*/ 8 w 46"/>
                <a:gd name="T29" fmla="*/ 46 h 46"/>
                <a:gd name="T30" fmla="*/ 2 w 46"/>
                <a:gd name="T31" fmla="*/ 44 h 46"/>
                <a:gd name="T32" fmla="*/ 2 w 46"/>
                <a:gd name="T33" fmla="*/ 44 h 46"/>
                <a:gd name="T34" fmla="*/ 0 w 46"/>
                <a:gd name="T35" fmla="*/ 38 h 46"/>
                <a:gd name="T36" fmla="*/ 2 w 46"/>
                <a:gd name="T37" fmla="*/ 32 h 46"/>
                <a:gd name="T38" fmla="*/ 6 w 46"/>
                <a:gd name="T39" fmla="*/ 22 h 46"/>
                <a:gd name="T40" fmla="*/ 12 w 46"/>
                <a:gd name="T41" fmla="*/ 14 h 46"/>
                <a:gd name="T42" fmla="*/ 12 w 46"/>
                <a:gd name="T43"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12" y="14"/>
                  </a:moveTo>
                  <a:lnTo>
                    <a:pt x="12" y="14"/>
                  </a:lnTo>
                  <a:lnTo>
                    <a:pt x="22" y="6"/>
                  </a:lnTo>
                  <a:lnTo>
                    <a:pt x="30" y="2"/>
                  </a:lnTo>
                  <a:lnTo>
                    <a:pt x="38" y="0"/>
                  </a:lnTo>
                  <a:lnTo>
                    <a:pt x="44" y="2"/>
                  </a:lnTo>
                  <a:lnTo>
                    <a:pt x="44" y="2"/>
                  </a:lnTo>
                  <a:lnTo>
                    <a:pt x="46" y="8"/>
                  </a:lnTo>
                  <a:lnTo>
                    <a:pt x="44" y="14"/>
                  </a:lnTo>
                  <a:lnTo>
                    <a:pt x="40" y="24"/>
                  </a:lnTo>
                  <a:lnTo>
                    <a:pt x="34" y="32"/>
                  </a:lnTo>
                  <a:lnTo>
                    <a:pt x="34" y="32"/>
                  </a:lnTo>
                  <a:lnTo>
                    <a:pt x="24" y="40"/>
                  </a:lnTo>
                  <a:lnTo>
                    <a:pt x="16" y="44"/>
                  </a:lnTo>
                  <a:lnTo>
                    <a:pt x="8" y="46"/>
                  </a:lnTo>
                  <a:lnTo>
                    <a:pt x="2" y="44"/>
                  </a:lnTo>
                  <a:lnTo>
                    <a:pt x="2" y="44"/>
                  </a:lnTo>
                  <a:lnTo>
                    <a:pt x="0" y="38"/>
                  </a:lnTo>
                  <a:lnTo>
                    <a:pt x="2" y="32"/>
                  </a:lnTo>
                  <a:lnTo>
                    <a:pt x="6" y="22"/>
                  </a:lnTo>
                  <a:lnTo>
                    <a:pt x="12" y="14"/>
                  </a:lnTo>
                  <a:lnTo>
                    <a:pt x="12" y="14"/>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981325" y="7773988"/>
              <a:ext cx="174625" cy="193675"/>
            </a:xfrm>
            <a:custGeom>
              <a:avLst/>
              <a:gdLst>
                <a:gd name="T0" fmla="*/ 100 w 110"/>
                <a:gd name="T1" fmla="*/ 86 h 122"/>
                <a:gd name="T2" fmla="*/ 100 w 110"/>
                <a:gd name="T3" fmla="*/ 86 h 122"/>
                <a:gd name="T4" fmla="*/ 94 w 110"/>
                <a:gd name="T5" fmla="*/ 96 h 122"/>
                <a:gd name="T6" fmla="*/ 84 w 110"/>
                <a:gd name="T7" fmla="*/ 104 h 122"/>
                <a:gd name="T8" fmla="*/ 76 w 110"/>
                <a:gd name="T9" fmla="*/ 112 h 122"/>
                <a:gd name="T10" fmla="*/ 66 w 110"/>
                <a:gd name="T11" fmla="*/ 118 h 122"/>
                <a:gd name="T12" fmla="*/ 56 w 110"/>
                <a:gd name="T13" fmla="*/ 120 h 122"/>
                <a:gd name="T14" fmla="*/ 44 w 110"/>
                <a:gd name="T15" fmla="*/ 122 h 122"/>
                <a:gd name="T16" fmla="*/ 34 w 110"/>
                <a:gd name="T17" fmla="*/ 120 h 122"/>
                <a:gd name="T18" fmla="*/ 24 w 110"/>
                <a:gd name="T19" fmla="*/ 116 h 122"/>
                <a:gd name="T20" fmla="*/ 24 w 110"/>
                <a:gd name="T21" fmla="*/ 116 h 122"/>
                <a:gd name="T22" fmla="*/ 16 w 110"/>
                <a:gd name="T23" fmla="*/ 110 h 122"/>
                <a:gd name="T24" fmla="*/ 10 w 110"/>
                <a:gd name="T25" fmla="*/ 102 h 122"/>
                <a:gd name="T26" fmla="*/ 4 w 110"/>
                <a:gd name="T27" fmla="*/ 94 h 122"/>
                <a:gd name="T28" fmla="*/ 2 w 110"/>
                <a:gd name="T29" fmla="*/ 82 h 122"/>
                <a:gd name="T30" fmla="*/ 0 w 110"/>
                <a:gd name="T31" fmla="*/ 72 h 122"/>
                <a:gd name="T32" fmla="*/ 2 w 110"/>
                <a:gd name="T33" fmla="*/ 60 h 122"/>
                <a:gd name="T34" fmla="*/ 4 w 110"/>
                <a:gd name="T35" fmla="*/ 48 h 122"/>
                <a:gd name="T36" fmla="*/ 10 w 110"/>
                <a:gd name="T37" fmla="*/ 36 h 122"/>
                <a:gd name="T38" fmla="*/ 10 w 110"/>
                <a:gd name="T39" fmla="*/ 36 h 122"/>
                <a:gd name="T40" fmla="*/ 16 w 110"/>
                <a:gd name="T41" fmla="*/ 26 h 122"/>
                <a:gd name="T42" fmla="*/ 26 w 110"/>
                <a:gd name="T43" fmla="*/ 16 h 122"/>
                <a:gd name="T44" fmla="*/ 34 w 110"/>
                <a:gd name="T45" fmla="*/ 10 h 122"/>
                <a:gd name="T46" fmla="*/ 44 w 110"/>
                <a:gd name="T47" fmla="*/ 4 h 122"/>
                <a:gd name="T48" fmla="*/ 54 w 110"/>
                <a:gd name="T49" fmla="*/ 0 h 122"/>
                <a:gd name="T50" fmla="*/ 66 w 110"/>
                <a:gd name="T51" fmla="*/ 0 h 122"/>
                <a:gd name="T52" fmla="*/ 76 w 110"/>
                <a:gd name="T53" fmla="*/ 2 h 122"/>
                <a:gd name="T54" fmla="*/ 86 w 110"/>
                <a:gd name="T55" fmla="*/ 4 h 122"/>
                <a:gd name="T56" fmla="*/ 86 w 110"/>
                <a:gd name="T57" fmla="*/ 4 h 122"/>
                <a:gd name="T58" fmla="*/ 94 w 110"/>
                <a:gd name="T59" fmla="*/ 10 h 122"/>
                <a:gd name="T60" fmla="*/ 100 w 110"/>
                <a:gd name="T61" fmla="*/ 18 h 122"/>
                <a:gd name="T62" fmla="*/ 106 w 110"/>
                <a:gd name="T63" fmla="*/ 28 h 122"/>
                <a:gd name="T64" fmla="*/ 108 w 110"/>
                <a:gd name="T65" fmla="*/ 38 h 122"/>
                <a:gd name="T66" fmla="*/ 110 w 110"/>
                <a:gd name="T67" fmla="*/ 50 h 122"/>
                <a:gd name="T68" fmla="*/ 108 w 110"/>
                <a:gd name="T69" fmla="*/ 62 h 122"/>
                <a:gd name="T70" fmla="*/ 106 w 110"/>
                <a:gd name="T71" fmla="*/ 74 h 122"/>
                <a:gd name="T72" fmla="*/ 100 w 110"/>
                <a:gd name="T73" fmla="*/ 86 h 122"/>
                <a:gd name="T74" fmla="*/ 100 w 110"/>
                <a:gd name="T75"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100" y="86"/>
                  </a:moveTo>
                  <a:lnTo>
                    <a:pt x="100" y="86"/>
                  </a:lnTo>
                  <a:lnTo>
                    <a:pt x="94" y="96"/>
                  </a:lnTo>
                  <a:lnTo>
                    <a:pt x="84" y="104"/>
                  </a:lnTo>
                  <a:lnTo>
                    <a:pt x="76" y="112"/>
                  </a:lnTo>
                  <a:lnTo>
                    <a:pt x="66" y="118"/>
                  </a:lnTo>
                  <a:lnTo>
                    <a:pt x="56" y="120"/>
                  </a:lnTo>
                  <a:lnTo>
                    <a:pt x="44" y="122"/>
                  </a:lnTo>
                  <a:lnTo>
                    <a:pt x="34" y="120"/>
                  </a:lnTo>
                  <a:lnTo>
                    <a:pt x="24" y="116"/>
                  </a:lnTo>
                  <a:lnTo>
                    <a:pt x="24" y="116"/>
                  </a:lnTo>
                  <a:lnTo>
                    <a:pt x="16" y="110"/>
                  </a:lnTo>
                  <a:lnTo>
                    <a:pt x="10" y="102"/>
                  </a:lnTo>
                  <a:lnTo>
                    <a:pt x="4" y="94"/>
                  </a:lnTo>
                  <a:lnTo>
                    <a:pt x="2" y="82"/>
                  </a:lnTo>
                  <a:lnTo>
                    <a:pt x="0" y="72"/>
                  </a:lnTo>
                  <a:lnTo>
                    <a:pt x="2" y="60"/>
                  </a:lnTo>
                  <a:lnTo>
                    <a:pt x="4" y="48"/>
                  </a:lnTo>
                  <a:lnTo>
                    <a:pt x="10" y="36"/>
                  </a:lnTo>
                  <a:lnTo>
                    <a:pt x="10" y="36"/>
                  </a:lnTo>
                  <a:lnTo>
                    <a:pt x="16" y="26"/>
                  </a:lnTo>
                  <a:lnTo>
                    <a:pt x="26" y="16"/>
                  </a:lnTo>
                  <a:lnTo>
                    <a:pt x="34" y="10"/>
                  </a:lnTo>
                  <a:lnTo>
                    <a:pt x="44" y="4"/>
                  </a:lnTo>
                  <a:lnTo>
                    <a:pt x="54" y="0"/>
                  </a:lnTo>
                  <a:lnTo>
                    <a:pt x="66" y="0"/>
                  </a:lnTo>
                  <a:lnTo>
                    <a:pt x="76" y="2"/>
                  </a:lnTo>
                  <a:lnTo>
                    <a:pt x="86" y="4"/>
                  </a:lnTo>
                  <a:lnTo>
                    <a:pt x="86" y="4"/>
                  </a:lnTo>
                  <a:lnTo>
                    <a:pt x="94" y="10"/>
                  </a:lnTo>
                  <a:lnTo>
                    <a:pt x="100" y="18"/>
                  </a:lnTo>
                  <a:lnTo>
                    <a:pt x="106" y="28"/>
                  </a:lnTo>
                  <a:lnTo>
                    <a:pt x="108" y="38"/>
                  </a:lnTo>
                  <a:lnTo>
                    <a:pt x="110" y="50"/>
                  </a:lnTo>
                  <a:lnTo>
                    <a:pt x="108" y="62"/>
                  </a:lnTo>
                  <a:lnTo>
                    <a:pt x="106" y="74"/>
                  </a:lnTo>
                  <a:lnTo>
                    <a:pt x="100" y="86"/>
                  </a:lnTo>
                  <a:lnTo>
                    <a:pt x="100" y="86"/>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3060700" y="7834313"/>
              <a:ext cx="60325" cy="82550"/>
            </a:xfrm>
            <a:custGeom>
              <a:avLst/>
              <a:gdLst>
                <a:gd name="T0" fmla="*/ 32 w 38"/>
                <a:gd name="T1" fmla="*/ 32 h 52"/>
                <a:gd name="T2" fmla="*/ 32 w 38"/>
                <a:gd name="T3" fmla="*/ 32 h 52"/>
                <a:gd name="T4" fmla="*/ 24 w 38"/>
                <a:gd name="T5" fmla="*/ 42 h 52"/>
                <a:gd name="T6" fmla="*/ 18 w 38"/>
                <a:gd name="T7" fmla="*/ 48 h 52"/>
                <a:gd name="T8" fmla="*/ 10 w 38"/>
                <a:gd name="T9" fmla="*/ 52 h 52"/>
                <a:gd name="T10" fmla="*/ 4 w 38"/>
                <a:gd name="T11" fmla="*/ 52 h 52"/>
                <a:gd name="T12" fmla="*/ 4 w 38"/>
                <a:gd name="T13" fmla="*/ 52 h 52"/>
                <a:gd name="T14" fmla="*/ 2 w 38"/>
                <a:gd name="T15" fmla="*/ 48 h 52"/>
                <a:gd name="T16" fmla="*/ 0 w 38"/>
                <a:gd name="T17" fmla="*/ 40 h 52"/>
                <a:gd name="T18" fmla="*/ 2 w 38"/>
                <a:gd name="T19" fmla="*/ 30 h 52"/>
                <a:gd name="T20" fmla="*/ 6 w 38"/>
                <a:gd name="T21" fmla="*/ 20 h 52"/>
                <a:gd name="T22" fmla="*/ 6 w 38"/>
                <a:gd name="T23" fmla="*/ 20 h 52"/>
                <a:gd name="T24" fmla="*/ 12 w 38"/>
                <a:gd name="T25" fmla="*/ 10 h 52"/>
                <a:gd name="T26" fmla="*/ 20 w 38"/>
                <a:gd name="T27" fmla="*/ 2 h 52"/>
                <a:gd name="T28" fmla="*/ 26 w 38"/>
                <a:gd name="T29" fmla="*/ 0 h 52"/>
                <a:gd name="T30" fmla="*/ 32 w 38"/>
                <a:gd name="T31" fmla="*/ 0 h 52"/>
                <a:gd name="T32" fmla="*/ 32 w 38"/>
                <a:gd name="T33" fmla="*/ 0 h 52"/>
                <a:gd name="T34" fmla="*/ 36 w 38"/>
                <a:gd name="T35" fmla="*/ 4 h 52"/>
                <a:gd name="T36" fmla="*/ 38 w 38"/>
                <a:gd name="T37" fmla="*/ 12 h 52"/>
                <a:gd name="T38" fmla="*/ 36 w 38"/>
                <a:gd name="T39" fmla="*/ 22 h 52"/>
                <a:gd name="T40" fmla="*/ 32 w 38"/>
                <a:gd name="T41" fmla="*/ 32 h 52"/>
                <a:gd name="T42" fmla="*/ 32 w 38"/>
                <a:gd name="T4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2">
                  <a:moveTo>
                    <a:pt x="32" y="32"/>
                  </a:moveTo>
                  <a:lnTo>
                    <a:pt x="32" y="32"/>
                  </a:lnTo>
                  <a:lnTo>
                    <a:pt x="24" y="42"/>
                  </a:lnTo>
                  <a:lnTo>
                    <a:pt x="18" y="48"/>
                  </a:lnTo>
                  <a:lnTo>
                    <a:pt x="10" y="52"/>
                  </a:lnTo>
                  <a:lnTo>
                    <a:pt x="4" y="52"/>
                  </a:lnTo>
                  <a:lnTo>
                    <a:pt x="4" y="52"/>
                  </a:lnTo>
                  <a:lnTo>
                    <a:pt x="2" y="48"/>
                  </a:lnTo>
                  <a:lnTo>
                    <a:pt x="0" y="40"/>
                  </a:lnTo>
                  <a:lnTo>
                    <a:pt x="2" y="30"/>
                  </a:lnTo>
                  <a:lnTo>
                    <a:pt x="6" y="20"/>
                  </a:lnTo>
                  <a:lnTo>
                    <a:pt x="6" y="20"/>
                  </a:lnTo>
                  <a:lnTo>
                    <a:pt x="12" y="10"/>
                  </a:lnTo>
                  <a:lnTo>
                    <a:pt x="20" y="2"/>
                  </a:lnTo>
                  <a:lnTo>
                    <a:pt x="26" y="0"/>
                  </a:lnTo>
                  <a:lnTo>
                    <a:pt x="32" y="0"/>
                  </a:lnTo>
                  <a:lnTo>
                    <a:pt x="32" y="0"/>
                  </a:lnTo>
                  <a:lnTo>
                    <a:pt x="36" y="4"/>
                  </a:lnTo>
                  <a:lnTo>
                    <a:pt x="38" y="12"/>
                  </a:lnTo>
                  <a:lnTo>
                    <a:pt x="36" y="22"/>
                  </a:lnTo>
                  <a:lnTo>
                    <a:pt x="32" y="32"/>
                  </a:lnTo>
                  <a:lnTo>
                    <a:pt x="32" y="32"/>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720975" y="7605713"/>
              <a:ext cx="177800" cy="187325"/>
            </a:xfrm>
            <a:custGeom>
              <a:avLst/>
              <a:gdLst>
                <a:gd name="T0" fmla="*/ 96 w 112"/>
                <a:gd name="T1" fmla="*/ 28 h 118"/>
                <a:gd name="T2" fmla="*/ 96 w 112"/>
                <a:gd name="T3" fmla="*/ 28 h 118"/>
                <a:gd name="T4" fmla="*/ 102 w 112"/>
                <a:gd name="T5" fmla="*/ 38 h 118"/>
                <a:gd name="T6" fmla="*/ 108 w 112"/>
                <a:gd name="T7" fmla="*/ 50 h 118"/>
                <a:gd name="T8" fmla="*/ 110 w 112"/>
                <a:gd name="T9" fmla="*/ 60 h 118"/>
                <a:gd name="T10" fmla="*/ 112 w 112"/>
                <a:gd name="T11" fmla="*/ 72 h 118"/>
                <a:gd name="T12" fmla="*/ 110 w 112"/>
                <a:gd name="T13" fmla="*/ 82 h 118"/>
                <a:gd name="T14" fmla="*/ 108 w 112"/>
                <a:gd name="T15" fmla="*/ 92 h 118"/>
                <a:gd name="T16" fmla="*/ 102 w 112"/>
                <a:gd name="T17" fmla="*/ 102 h 118"/>
                <a:gd name="T18" fmla="*/ 94 w 112"/>
                <a:gd name="T19" fmla="*/ 108 h 118"/>
                <a:gd name="T20" fmla="*/ 94 w 112"/>
                <a:gd name="T21" fmla="*/ 108 h 118"/>
                <a:gd name="T22" fmla="*/ 86 w 112"/>
                <a:gd name="T23" fmla="*/ 114 h 118"/>
                <a:gd name="T24" fmla="*/ 76 w 112"/>
                <a:gd name="T25" fmla="*/ 118 h 118"/>
                <a:gd name="T26" fmla="*/ 66 w 112"/>
                <a:gd name="T27" fmla="*/ 118 h 118"/>
                <a:gd name="T28" fmla="*/ 54 w 112"/>
                <a:gd name="T29" fmla="*/ 116 h 118"/>
                <a:gd name="T30" fmla="*/ 44 w 112"/>
                <a:gd name="T31" fmla="*/ 114 h 118"/>
                <a:gd name="T32" fmla="*/ 34 w 112"/>
                <a:gd name="T33" fmla="*/ 108 h 118"/>
                <a:gd name="T34" fmla="*/ 24 w 112"/>
                <a:gd name="T35" fmla="*/ 100 h 118"/>
                <a:gd name="T36" fmla="*/ 16 w 112"/>
                <a:gd name="T37" fmla="*/ 90 h 118"/>
                <a:gd name="T38" fmla="*/ 16 w 112"/>
                <a:gd name="T39" fmla="*/ 90 h 118"/>
                <a:gd name="T40" fmla="*/ 8 w 112"/>
                <a:gd name="T41" fmla="*/ 80 h 118"/>
                <a:gd name="T42" fmla="*/ 2 w 112"/>
                <a:gd name="T43" fmla="*/ 68 h 118"/>
                <a:gd name="T44" fmla="*/ 0 w 112"/>
                <a:gd name="T45" fmla="*/ 58 h 118"/>
                <a:gd name="T46" fmla="*/ 0 w 112"/>
                <a:gd name="T47" fmla="*/ 46 h 118"/>
                <a:gd name="T48" fmla="*/ 0 w 112"/>
                <a:gd name="T49" fmla="*/ 36 h 118"/>
                <a:gd name="T50" fmla="*/ 4 w 112"/>
                <a:gd name="T51" fmla="*/ 26 h 118"/>
                <a:gd name="T52" fmla="*/ 8 w 112"/>
                <a:gd name="T53" fmla="*/ 16 h 118"/>
                <a:gd name="T54" fmla="*/ 16 w 112"/>
                <a:gd name="T55" fmla="*/ 10 h 118"/>
                <a:gd name="T56" fmla="*/ 16 w 112"/>
                <a:gd name="T57" fmla="*/ 10 h 118"/>
                <a:gd name="T58" fmla="*/ 26 w 112"/>
                <a:gd name="T59" fmla="*/ 4 h 118"/>
                <a:gd name="T60" fmla="*/ 34 w 112"/>
                <a:gd name="T61" fmla="*/ 0 h 118"/>
                <a:gd name="T62" fmla="*/ 46 w 112"/>
                <a:gd name="T63" fmla="*/ 0 h 118"/>
                <a:gd name="T64" fmla="*/ 56 w 112"/>
                <a:gd name="T65" fmla="*/ 2 h 118"/>
                <a:gd name="T66" fmla="*/ 66 w 112"/>
                <a:gd name="T67" fmla="*/ 4 h 118"/>
                <a:gd name="T68" fmla="*/ 78 w 112"/>
                <a:gd name="T69" fmla="*/ 10 h 118"/>
                <a:gd name="T70" fmla="*/ 88 w 112"/>
                <a:gd name="T71" fmla="*/ 18 h 118"/>
                <a:gd name="T72" fmla="*/ 96 w 112"/>
                <a:gd name="T73" fmla="*/ 28 h 118"/>
                <a:gd name="T74" fmla="*/ 96 w 112"/>
                <a:gd name="T75" fmla="*/ 2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8">
                  <a:moveTo>
                    <a:pt x="96" y="28"/>
                  </a:moveTo>
                  <a:lnTo>
                    <a:pt x="96" y="28"/>
                  </a:lnTo>
                  <a:lnTo>
                    <a:pt x="102" y="38"/>
                  </a:lnTo>
                  <a:lnTo>
                    <a:pt x="108" y="50"/>
                  </a:lnTo>
                  <a:lnTo>
                    <a:pt x="110" y="60"/>
                  </a:lnTo>
                  <a:lnTo>
                    <a:pt x="112" y="72"/>
                  </a:lnTo>
                  <a:lnTo>
                    <a:pt x="110" y="82"/>
                  </a:lnTo>
                  <a:lnTo>
                    <a:pt x="108" y="92"/>
                  </a:lnTo>
                  <a:lnTo>
                    <a:pt x="102" y="102"/>
                  </a:lnTo>
                  <a:lnTo>
                    <a:pt x="94" y="108"/>
                  </a:lnTo>
                  <a:lnTo>
                    <a:pt x="94" y="108"/>
                  </a:lnTo>
                  <a:lnTo>
                    <a:pt x="86" y="114"/>
                  </a:lnTo>
                  <a:lnTo>
                    <a:pt x="76" y="118"/>
                  </a:lnTo>
                  <a:lnTo>
                    <a:pt x="66" y="118"/>
                  </a:lnTo>
                  <a:lnTo>
                    <a:pt x="54" y="116"/>
                  </a:lnTo>
                  <a:lnTo>
                    <a:pt x="44" y="114"/>
                  </a:lnTo>
                  <a:lnTo>
                    <a:pt x="34" y="108"/>
                  </a:lnTo>
                  <a:lnTo>
                    <a:pt x="24" y="100"/>
                  </a:lnTo>
                  <a:lnTo>
                    <a:pt x="16" y="90"/>
                  </a:lnTo>
                  <a:lnTo>
                    <a:pt x="16" y="90"/>
                  </a:lnTo>
                  <a:lnTo>
                    <a:pt x="8" y="80"/>
                  </a:lnTo>
                  <a:lnTo>
                    <a:pt x="2" y="68"/>
                  </a:lnTo>
                  <a:lnTo>
                    <a:pt x="0" y="58"/>
                  </a:lnTo>
                  <a:lnTo>
                    <a:pt x="0" y="46"/>
                  </a:lnTo>
                  <a:lnTo>
                    <a:pt x="0" y="36"/>
                  </a:lnTo>
                  <a:lnTo>
                    <a:pt x="4" y="26"/>
                  </a:lnTo>
                  <a:lnTo>
                    <a:pt x="8" y="16"/>
                  </a:lnTo>
                  <a:lnTo>
                    <a:pt x="16" y="10"/>
                  </a:lnTo>
                  <a:lnTo>
                    <a:pt x="16" y="10"/>
                  </a:lnTo>
                  <a:lnTo>
                    <a:pt x="26" y="4"/>
                  </a:lnTo>
                  <a:lnTo>
                    <a:pt x="34" y="0"/>
                  </a:lnTo>
                  <a:lnTo>
                    <a:pt x="46" y="0"/>
                  </a:lnTo>
                  <a:lnTo>
                    <a:pt x="56" y="2"/>
                  </a:lnTo>
                  <a:lnTo>
                    <a:pt x="66" y="4"/>
                  </a:lnTo>
                  <a:lnTo>
                    <a:pt x="78" y="10"/>
                  </a:lnTo>
                  <a:lnTo>
                    <a:pt x="88" y="18"/>
                  </a:lnTo>
                  <a:lnTo>
                    <a:pt x="96" y="28"/>
                  </a:lnTo>
                  <a:lnTo>
                    <a:pt x="96" y="28"/>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787650" y="7640638"/>
              <a:ext cx="66675" cy="79375"/>
            </a:xfrm>
            <a:custGeom>
              <a:avLst/>
              <a:gdLst>
                <a:gd name="T0" fmla="*/ 32 w 42"/>
                <a:gd name="T1" fmla="*/ 16 h 50"/>
                <a:gd name="T2" fmla="*/ 32 w 42"/>
                <a:gd name="T3" fmla="*/ 16 h 50"/>
                <a:gd name="T4" fmla="*/ 40 w 42"/>
                <a:gd name="T5" fmla="*/ 26 h 50"/>
                <a:gd name="T6" fmla="*/ 42 w 42"/>
                <a:gd name="T7" fmla="*/ 36 h 50"/>
                <a:gd name="T8" fmla="*/ 42 w 42"/>
                <a:gd name="T9" fmla="*/ 44 h 50"/>
                <a:gd name="T10" fmla="*/ 40 w 42"/>
                <a:gd name="T11" fmla="*/ 48 h 50"/>
                <a:gd name="T12" fmla="*/ 40 w 42"/>
                <a:gd name="T13" fmla="*/ 48 h 50"/>
                <a:gd name="T14" fmla="*/ 34 w 42"/>
                <a:gd name="T15" fmla="*/ 50 h 50"/>
                <a:gd name="T16" fmla="*/ 26 w 42"/>
                <a:gd name="T17" fmla="*/ 48 h 50"/>
                <a:gd name="T18" fmla="*/ 18 w 42"/>
                <a:gd name="T19" fmla="*/ 42 h 50"/>
                <a:gd name="T20" fmla="*/ 10 w 42"/>
                <a:gd name="T21" fmla="*/ 34 h 50"/>
                <a:gd name="T22" fmla="*/ 10 w 42"/>
                <a:gd name="T23" fmla="*/ 34 h 50"/>
                <a:gd name="T24" fmla="*/ 4 w 42"/>
                <a:gd name="T25" fmla="*/ 24 h 50"/>
                <a:gd name="T26" fmla="*/ 2 w 42"/>
                <a:gd name="T27" fmla="*/ 16 h 50"/>
                <a:gd name="T28" fmla="*/ 0 w 42"/>
                <a:gd name="T29" fmla="*/ 8 h 50"/>
                <a:gd name="T30" fmla="*/ 4 w 42"/>
                <a:gd name="T31" fmla="*/ 2 h 50"/>
                <a:gd name="T32" fmla="*/ 4 w 42"/>
                <a:gd name="T33" fmla="*/ 2 h 50"/>
                <a:gd name="T34" fmla="*/ 10 w 42"/>
                <a:gd name="T35" fmla="*/ 0 h 50"/>
                <a:gd name="T36" fmla="*/ 16 w 42"/>
                <a:gd name="T37" fmla="*/ 4 h 50"/>
                <a:gd name="T38" fmla="*/ 24 w 42"/>
                <a:gd name="T39" fmla="*/ 8 h 50"/>
                <a:gd name="T40" fmla="*/ 32 w 42"/>
                <a:gd name="T41" fmla="*/ 16 h 50"/>
                <a:gd name="T42" fmla="*/ 32 w 42"/>
                <a:gd name="T4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50">
                  <a:moveTo>
                    <a:pt x="32" y="16"/>
                  </a:moveTo>
                  <a:lnTo>
                    <a:pt x="32" y="16"/>
                  </a:lnTo>
                  <a:lnTo>
                    <a:pt x="40" y="26"/>
                  </a:lnTo>
                  <a:lnTo>
                    <a:pt x="42" y="36"/>
                  </a:lnTo>
                  <a:lnTo>
                    <a:pt x="42" y="44"/>
                  </a:lnTo>
                  <a:lnTo>
                    <a:pt x="40" y="48"/>
                  </a:lnTo>
                  <a:lnTo>
                    <a:pt x="40" y="48"/>
                  </a:lnTo>
                  <a:lnTo>
                    <a:pt x="34" y="50"/>
                  </a:lnTo>
                  <a:lnTo>
                    <a:pt x="26" y="48"/>
                  </a:lnTo>
                  <a:lnTo>
                    <a:pt x="18" y="42"/>
                  </a:lnTo>
                  <a:lnTo>
                    <a:pt x="10" y="34"/>
                  </a:lnTo>
                  <a:lnTo>
                    <a:pt x="10" y="34"/>
                  </a:lnTo>
                  <a:lnTo>
                    <a:pt x="4" y="24"/>
                  </a:lnTo>
                  <a:lnTo>
                    <a:pt x="2" y="16"/>
                  </a:lnTo>
                  <a:lnTo>
                    <a:pt x="0" y="8"/>
                  </a:lnTo>
                  <a:lnTo>
                    <a:pt x="4" y="2"/>
                  </a:lnTo>
                  <a:lnTo>
                    <a:pt x="4" y="2"/>
                  </a:lnTo>
                  <a:lnTo>
                    <a:pt x="10" y="0"/>
                  </a:lnTo>
                  <a:lnTo>
                    <a:pt x="16" y="4"/>
                  </a:lnTo>
                  <a:lnTo>
                    <a:pt x="24" y="8"/>
                  </a:lnTo>
                  <a:lnTo>
                    <a:pt x="32" y="16"/>
                  </a:lnTo>
                  <a:lnTo>
                    <a:pt x="32" y="16"/>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133725" y="7726363"/>
              <a:ext cx="165100" cy="200025"/>
            </a:xfrm>
            <a:custGeom>
              <a:avLst/>
              <a:gdLst>
                <a:gd name="T0" fmla="*/ 104 w 104"/>
                <a:gd name="T1" fmla="*/ 56 h 126"/>
                <a:gd name="T2" fmla="*/ 104 w 104"/>
                <a:gd name="T3" fmla="*/ 56 h 126"/>
                <a:gd name="T4" fmla="*/ 104 w 104"/>
                <a:gd name="T5" fmla="*/ 70 h 126"/>
                <a:gd name="T6" fmla="*/ 102 w 104"/>
                <a:gd name="T7" fmla="*/ 82 h 126"/>
                <a:gd name="T8" fmla="*/ 98 w 104"/>
                <a:gd name="T9" fmla="*/ 92 h 126"/>
                <a:gd name="T10" fmla="*/ 92 w 104"/>
                <a:gd name="T11" fmla="*/ 102 h 126"/>
                <a:gd name="T12" fmla="*/ 86 w 104"/>
                <a:gd name="T13" fmla="*/ 112 h 126"/>
                <a:gd name="T14" fmla="*/ 78 w 104"/>
                <a:gd name="T15" fmla="*/ 118 h 126"/>
                <a:gd name="T16" fmla="*/ 70 w 104"/>
                <a:gd name="T17" fmla="*/ 122 h 126"/>
                <a:gd name="T18" fmla="*/ 58 w 104"/>
                <a:gd name="T19" fmla="*/ 126 h 126"/>
                <a:gd name="T20" fmla="*/ 58 w 104"/>
                <a:gd name="T21" fmla="*/ 126 h 126"/>
                <a:gd name="T22" fmla="*/ 48 w 104"/>
                <a:gd name="T23" fmla="*/ 126 h 126"/>
                <a:gd name="T24" fmla="*/ 38 w 104"/>
                <a:gd name="T25" fmla="*/ 122 h 126"/>
                <a:gd name="T26" fmla="*/ 30 w 104"/>
                <a:gd name="T27" fmla="*/ 118 h 126"/>
                <a:gd name="T28" fmla="*/ 20 w 104"/>
                <a:gd name="T29" fmla="*/ 110 h 126"/>
                <a:gd name="T30" fmla="*/ 14 w 104"/>
                <a:gd name="T31" fmla="*/ 102 h 126"/>
                <a:gd name="T32" fmla="*/ 8 w 104"/>
                <a:gd name="T33" fmla="*/ 92 h 126"/>
                <a:gd name="T34" fmla="*/ 4 w 104"/>
                <a:gd name="T35" fmla="*/ 80 h 126"/>
                <a:gd name="T36" fmla="*/ 0 w 104"/>
                <a:gd name="T37" fmla="*/ 68 h 126"/>
                <a:gd name="T38" fmla="*/ 0 w 104"/>
                <a:gd name="T39" fmla="*/ 68 h 126"/>
                <a:gd name="T40" fmla="*/ 0 w 104"/>
                <a:gd name="T41" fmla="*/ 56 h 126"/>
                <a:gd name="T42" fmla="*/ 2 w 104"/>
                <a:gd name="T43" fmla="*/ 42 h 126"/>
                <a:gd name="T44" fmla="*/ 6 w 104"/>
                <a:gd name="T45" fmla="*/ 32 h 126"/>
                <a:gd name="T46" fmla="*/ 12 w 104"/>
                <a:gd name="T47" fmla="*/ 22 h 126"/>
                <a:gd name="T48" fmla="*/ 18 w 104"/>
                <a:gd name="T49" fmla="*/ 14 h 126"/>
                <a:gd name="T50" fmla="*/ 26 w 104"/>
                <a:gd name="T51" fmla="*/ 6 h 126"/>
                <a:gd name="T52" fmla="*/ 34 w 104"/>
                <a:gd name="T53" fmla="*/ 2 h 126"/>
                <a:gd name="T54" fmla="*/ 46 w 104"/>
                <a:gd name="T55" fmla="*/ 0 h 126"/>
                <a:gd name="T56" fmla="*/ 46 w 104"/>
                <a:gd name="T57" fmla="*/ 0 h 126"/>
                <a:gd name="T58" fmla="*/ 56 w 104"/>
                <a:gd name="T59" fmla="*/ 0 h 126"/>
                <a:gd name="T60" fmla="*/ 66 w 104"/>
                <a:gd name="T61" fmla="*/ 2 h 126"/>
                <a:gd name="T62" fmla="*/ 74 w 104"/>
                <a:gd name="T63" fmla="*/ 6 h 126"/>
                <a:gd name="T64" fmla="*/ 84 w 104"/>
                <a:gd name="T65" fmla="*/ 14 h 126"/>
                <a:gd name="T66" fmla="*/ 90 w 104"/>
                <a:gd name="T67" fmla="*/ 22 h 126"/>
                <a:gd name="T68" fmla="*/ 96 w 104"/>
                <a:gd name="T69" fmla="*/ 32 h 126"/>
                <a:gd name="T70" fmla="*/ 100 w 104"/>
                <a:gd name="T71" fmla="*/ 44 h 126"/>
                <a:gd name="T72" fmla="*/ 104 w 104"/>
                <a:gd name="T73" fmla="*/ 56 h 126"/>
                <a:gd name="T74" fmla="*/ 104 w 104"/>
                <a:gd name="T75" fmla="*/ 5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26">
                  <a:moveTo>
                    <a:pt x="104" y="56"/>
                  </a:moveTo>
                  <a:lnTo>
                    <a:pt x="104" y="56"/>
                  </a:lnTo>
                  <a:lnTo>
                    <a:pt x="104" y="70"/>
                  </a:lnTo>
                  <a:lnTo>
                    <a:pt x="102" y="82"/>
                  </a:lnTo>
                  <a:lnTo>
                    <a:pt x="98" y="92"/>
                  </a:lnTo>
                  <a:lnTo>
                    <a:pt x="92" y="102"/>
                  </a:lnTo>
                  <a:lnTo>
                    <a:pt x="86" y="112"/>
                  </a:lnTo>
                  <a:lnTo>
                    <a:pt x="78" y="118"/>
                  </a:lnTo>
                  <a:lnTo>
                    <a:pt x="70" y="122"/>
                  </a:lnTo>
                  <a:lnTo>
                    <a:pt x="58" y="126"/>
                  </a:lnTo>
                  <a:lnTo>
                    <a:pt x="58" y="126"/>
                  </a:lnTo>
                  <a:lnTo>
                    <a:pt x="48" y="126"/>
                  </a:lnTo>
                  <a:lnTo>
                    <a:pt x="38" y="122"/>
                  </a:lnTo>
                  <a:lnTo>
                    <a:pt x="30" y="118"/>
                  </a:lnTo>
                  <a:lnTo>
                    <a:pt x="20" y="110"/>
                  </a:lnTo>
                  <a:lnTo>
                    <a:pt x="14" y="102"/>
                  </a:lnTo>
                  <a:lnTo>
                    <a:pt x="8" y="92"/>
                  </a:lnTo>
                  <a:lnTo>
                    <a:pt x="4" y="80"/>
                  </a:lnTo>
                  <a:lnTo>
                    <a:pt x="0" y="68"/>
                  </a:lnTo>
                  <a:lnTo>
                    <a:pt x="0" y="68"/>
                  </a:lnTo>
                  <a:lnTo>
                    <a:pt x="0" y="56"/>
                  </a:lnTo>
                  <a:lnTo>
                    <a:pt x="2" y="42"/>
                  </a:lnTo>
                  <a:lnTo>
                    <a:pt x="6" y="32"/>
                  </a:lnTo>
                  <a:lnTo>
                    <a:pt x="12" y="22"/>
                  </a:lnTo>
                  <a:lnTo>
                    <a:pt x="18" y="14"/>
                  </a:lnTo>
                  <a:lnTo>
                    <a:pt x="26" y="6"/>
                  </a:lnTo>
                  <a:lnTo>
                    <a:pt x="34" y="2"/>
                  </a:lnTo>
                  <a:lnTo>
                    <a:pt x="46" y="0"/>
                  </a:lnTo>
                  <a:lnTo>
                    <a:pt x="46" y="0"/>
                  </a:lnTo>
                  <a:lnTo>
                    <a:pt x="56" y="0"/>
                  </a:lnTo>
                  <a:lnTo>
                    <a:pt x="66" y="2"/>
                  </a:lnTo>
                  <a:lnTo>
                    <a:pt x="74" y="6"/>
                  </a:lnTo>
                  <a:lnTo>
                    <a:pt x="84" y="14"/>
                  </a:lnTo>
                  <a:lnTo>
                    <a:pt x="90" y="22"/>
                  </a:lnTo>
                  <a:lnTo>
                    <a:pt x="96" y="32"/>
                  </a:lnTo>
                  <a:lnTo>
                    <a:pt x="100" y="44"/>
                  </a:lnTo>
                  <a:lnTo>
                    <a:pt x="104" y="56"/>
                  </a:lnTo>
                  <a:lnTo>
                    <a:pt x="104" y="56"/>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216275" y="7770813"/>
              <a:ext cx="44450" cy="92075"/>
            </a:xfrm>
            <a:custGeom>
              <a:avLst/>
              <a:gdLst>
                <a:gd name="T0" fmla="*/ 28 w 28"/>
                <a:gd name="T1" fmla="*/ 28 h 58"/>
                <a:gd name="T2" fmla="*/ 28 w 28"/>
                <a:gd name="T3" fmla="*/ 28 h 58"/>
                <a:gd name="T4" fmla="*/ 28 w 28"/>
                <a:gd name="T5" fmla="*/ 38 h 58"/>
                <a:gd name="T6" fmla="*/ 26 w 28"/>
                <a:gd name="T7" fmla="*/ 48 h 58"/>
                <a:gd name="T8" fmla="*/ 22 w 28"/>
                <a:gd name="T9" fmla="*/ 56 h 58"/>
                <a:gd name="T10" fmla="*/ 16 w 28"/>
                <a:gd name="T11" fmla="*/ 58 h 58"/>
                <a:gd name="T12" fmla="*/ 16 w 28"/>
                <a:gd name="T13" fmla="*/ 58 h 58"/>
                <a:gd name="T14" fmla="*/ 10 w 28"/>
                <a:gd name="T15" fmla="*/ 56 h 58"/>
                <a:gd name="T16" fmla="*/ 6 w 28"/>
                <a:gd name="T17" fmla="*/ 50 h 58"/>
                <a:gd name="T18" fmla="*/ 2 w 28"/>
                <a:gd name="T19" fmla="*/ 42 h 58"/>
                <a:gd name="T20" fmla="*/ 0 w 28"/>
                <a:gd name="T21" fmla="*/ 30 h 58"/>
                <a:gd name="T22" fmla="*/ 0 w 28"/>
                <a:gd name="T23" fmla="*/ 30 h 58"/>
                <a:gd name="T24" fmla="*/ 0 w 28"/>
                <a:gd name="T25" fmla="*/ 18 h 58"/>
                <a:gd name="T26" fmla="*/ 2 w 28"/>
                <a:gd name="T27" fmla="*/ 10 h 58"/>
                <a:gd name="T28" fmla="*/ 4 w 28"/>
                <a:gd name="T29" fmla="*/ 2 h 58"/>
                <a:gd name="T30" fmla="*/ 10 w 28"/>
                <a:gd name="T31" fmla="*/ 0 h 58"/>
                <a:gd name="T32" fmla="*/ 10 w 28"/>
                <a:gd name="T33" fmla="*/ 0 h 58"/>
                <a:gd name="T34" fmla="*/ 16 w 28"/>
                <a:gd name="T35" fmla="*/ 2 h 58"/>
                <a:gd name="T36" fmla="*/ 20 w 28"/>
                <a:gd name="T37" fmla="*/ 8 h 58"/>
                <a:gd name="T38" fmla="*/ 24 w 28"/>
                <a:gd name="T39" fmla="*/ 16 h 58"/>
                <a:gd name="T40" fmla="*/ 28 w 28"/>
                <a:gd name="T41" fmla="*/ 28 h 58"/>
                <a:gd name="T42" fmla="*/ 28 w 2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8">
                  <a:moveTo>
                    <a:pt x="28" y="28"/>
                  </a:moveTo>
                  <a:lnTo>
                    <a:pt x="28" y="28"/>
                  </a:lnTo>
                  <a:lnTo>
                    <a:pt x="28" y="38"/>
                  </a:lnTo>
                  <a:lnTo>
                    <a:pt x="26" y="48"/>
                  </a:lnTo>
                  <a:lnTo>
                    <a:pt x="22" y="56"/>
                  </a:lnTo>
                  <a:lnTo>
                    <a:pt x="16" y="58"/>
                  </a:lnTo>
                  <a:lnTo>
                    <a:pt x="16" y="58"/>
                  </a:lnTo>
                  <a:lnTo>
                    <a:pt x="10" y="56"/>
                  </a:lnTo>
                  <a:lnTo>
                    <a:pt x="6" y="50"/>
                  </a:lnTo>
                  <a:lnTo>
                    <a:pt x="2" y="42"/>
                  </a:lnTo>
                  <a:lnTo>
                    <a:pt x="0" y="30"/>
                  </a:lnTo>
                  <a:lnTo>
                    <a:pt x="0" y="30"/>
                  </a:lnTo>
                  <a:lnTo>
                    <a:pt x="0" y="18"/>
                  </a:lnTo>
                  <a:lnTo>
                    <a:pt x="2" y="10"/>
                  </a:lnTo>
                  <a:lnTo>
                    <a:pt x="4" y="2"/>
                  </a:lnTo>
                  <a:lnTo>
                    <a:pt x="10" y="0"/>
                  </a:lnTo>
                  <a:lnTo>
                    <a:pt x="10" y="0"/>
                  </a:lnTo>
                  <a:lnTo>
                    <a:pt x="16" y="2"/>
                  </a:lnTo>
                  <a:lnTo>
                    <a:pt x="20" y="8"/>
                  </a:lnTo>
                  <a:lnTo>
                    <a:pt x="24" y="16"/>
                  </a:lnTo>
                  <a:lnTo>
                    <a:pt x="28" y="28"/>
                  </a:lnTo>
                  <a:lnTo>
                    <a:pt x="28" y="28"/>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38"/>
            <p:cNvSpPr>
              <a:spLocks/>
            </p:cNvSpPr>
            <p:nvPr/>
          </p:nvSpPr>
          <p:spPr bwMode="auto">
            <a:xfrm>
              <a:off x="2867025" y="7688263"/>
              <a:ext cx="174625" cy="190500"/>
            </a:xfrm>
            <a:custGeom>
              <a:avLst/>
              <a:gdLst>
                <a:gd name="T0" fmla="*/ 98 w 110"/>
                <a:gd name="T1" fmla="*/ 86 h 120"/>
                <a:gd name="T2" fmla="*/ 98 w 110"/>
                <a:gd name="T3" fmla="*/ 86 h 120"/>
                <a:gd name="T4" fmla="*/ 90 w 110"/>
                <a:gd name="T5" fmla="*/ 96 h 120"/>
                <a:gd name="T6" fmla="*/ 82 w 110"/>
                <a:gd name="T7" fmla="*/ 106 h 120"/>
                <a:gd name="T8" fmla="*/ 72 w 110"/>
                <a:gd name="T9" fmla="*/ 112 h 120"/>
                <a:gd name="T10" fmla="*/ 62 w 110"/>
                <a:gd name="T11" fmla="*/ 116 h 120"/>
                <a:gd name="T12" fmla="*/ 52 w 110"/>
                <a:gd name="T13" fmla="*/ 120 h 120"/>
                <a:gd name="T14" fmla="*/ 40 w 110"/>
                <a:gd name="T15" fmla="*/ 120 h 120"/>
                <a:gd name="T16" fmla="*/ 30 w 110"/>
                <a:gd name="T17" fmla="*/ 118 h 120"/>
                <a:gd name="T18" fmla="*/ 22 w 110"/>
                <a:gd name="T19" fmla="*/ 114 h 120"/>
                <a:gd name="T20" fmla="*/ 22 w 110"/>
                <a:gd name="T21" fmla="*/ 114 h 120"/>
                <a:gd name="T22" fmla="*/ 12 w 110"/>
                <a:gd name="T23" fmla="*/ 106 h 120"/>
                <a:gd name="T24" fmla="*/ 6 w 110"/>
                <a:gd name="T25" fmla="*/ 98 h 120"/>
                <a:gd name="T26" fmla="*/ 2 w 110"/>
                <a:gd name="T27" fmla="*/ 88 h 120"/>
                <a:gd name="T28" fmla="*/ 0 w 110"/>
                <a:gd name="T29" fmla="*/ 78 h 120"/>
                <a:gd name="T30" fmla="*/ 0 w 110"/>
                <a:gd name="T31" fmla="*/ 68 h 120"/>
                <a:gd name="T32" fmla="*/ 2 w 110"/>
                <a:gd name="T33" fmla="*/ 56 h 120"/>
                <a:gd name="T34" fmla="*/ 6 w 110"/>
                <a:gd name="T35" fmla="*/ 44 h 120"/>
                <a:gd name="T36" fmla="*/ 10 w 110"/>
                <a:gd name="T37" fmla="*/ 32 h 120"/>
                <a:gd name="T38" fmla="*/ 10 w 110"/>
                <a:gd name="T39" fmla="*/ 32 h 120"/>
                <a:gd name="T40" fmla="*/ 18 w 110"/>
                <a:gd name="T41" fmla="*/ 22 h 120"/>
                <a:gd name="T42" fmla="*/ 28 w 110"/>
                <a:gd name="T43" fmla="*/ 14 h 120"/>
                <a:gd name="T44" fmla="*/ 38 w 110"/>
                <a:gd name="T45" fmla="*/ 6 h 120"/>
                <a:gd name="T46" fmla="*/ 48 w 110"/>
                <a:gd name="T47" fmla="*/ 2 h 120"/>
                <a:gd name="T48" fmla="*/ 58 w 110"/>
                <a:gd name="T49" fmla="*/ 0 h 120"/>
                <a:gd name="T50" fmla="*/ 68 w 110"/>
                <a:gd name="T51" fmla="*/ 0 h 120"/>
                <a:gd name="T52" fmla="*/ 78 w 110"/>
                <a:gd name="T53" fmla="*/ 2 h 120"/>
                <a:gd name="T54" fmla="*/ 88 w 110"/>
                <a:gd name="T55" fmla="*/ 6 h 120"/>
                <a:gd name="T56" fmla="*/ 88 w 110"/>
                <a:gd name="T57" fmla="*/ 6 h 120"/>
                <a:gd name="T58" fmla="*/ 96 w 110"/>
                <a:gd name="T59" fmla="*/ 12 h 120"/>
                <a:gd name="T60" fmla="*/ 102 w 110"/>
                <a:gd name="T61" fmla="*/ 20 h 120"/>
                <a:gd name="T62" fmla="*/ 106 w 110"/>
                <a:gd name="T63" fmla="*/ 30 h 120"/>
                <a:gd name="T64" fmla="*/ 110 w 110"/>
                <a:gd name="T65" fmla="*/ 40 h 120"/>
                <a:gd name="T66" fmla="*/ 110 w 110"/>
                <a:gd name="T67" fmla="*/ 52 h 120"/>
                <a:gd name="T68" fmla="*/ 108 w 110"/>
                <a:gd name="T69" fmla="*/ 64 h 120"/>
                <a:gd name="T70" fmla="*/ 104 w 110"/>
                <a:gd name="T71" fmla="*/ 76 h 120"/>
                <a:gd name="T72" fmla="*/ 98 w 110"/>
                <a:gd name="T73" fmla="*/ 86 h 120"/>
                <a:gd name="T74" fmla="*/ 98 w 110"/>
                <a:gd name="T7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0">
                  <a:moveTo>
                    <a:pt x="98" y="86"/>
                  </a:moveTo>
                  <a:lnTo>
                    <a:pt x="98" y="86"/>
                  </a:lnTo>
                  <a:lnTo>
                    <a:pt x="90" y="96"/>
                  </a:lnTo>
                  <a:lnTo>
                    <a:pt x="82" y="106"/>
                  </a:lnTo>
                  <a:lnTo>
                    <a:pt x="72" y="112"/>
                  </a:lnTo>
                  <a:lnTo>
                    <a:pt x="62" y="116"/>
                  </a:lnTo>
                  <a:lnTo>
                    <a:pt x="52" y="120"/>
                  </a:lnTo>
                  <a:lnTo>
                    <a:pt x="40" y="120"/>
                  </a:lnTo>
                  <a:lnTo>
                    <a:pt x="30" y="118"/>
                  </a:lnTo>
                  <a:lnTo>
                    <a:pt x="22" y="114"/>
                  </a:lnTo>
                  <a:lnTo>
                    <a:pt x="22" y="114"/>
                  </a:lnTo>
                  <a:lnTo>
                    <a:pt x="12" y="106"/>
                  </a:lnTo>
                  <a:lnTo>
                    <a:pt x="6" y="98"/>
                  </a:lnTo>
                  <a:lnTo>
                    <a:pt x="2" y="88"/>
                  </a:lnTo>
                  <a:lnTo>
                    <a:pt x="0" y="78"/>
                  </a:lnTo>
                  <a:lnTo>
                    <a:pt x="0" y="68"/>
                  </a:lnTo>
                  <a:lnTo>
                    <a:pt x="2" y="56"/>
                  </a:lnTo>
                  <a:lnTo>
                    <a:pt x="6" y="44"/>
                  </a:lnTo>
                  <a:lnTo>
                    <a:pt x="10" y="32"/>
                  </a:lnTo>
                  <a:lnTo>
                    <a:pt x="10" y="32"/>
                  </a:lnTo>
                  <a:lnTo>
                    <a:pt x="18" y="22"/>
                  </a:lnTo>
                  <a:lnTo>
                    <a:pt x="28" y="14"/>
                  </a:lnTo>
                  <a:lnTo>
                    <a:pt x="38" y="6"/>
                  </a:lnTo>
                  <a:lnTo>
                    <a:pt x="48" y="2"/>
                  </a:lnTo>
                  <a:lnTo>
                    <a:pt x="58" y="0"/>
                  </a:lnTo>
                  <a:lnTo>
                    <a:pt x="68" y="0"/>
                  </a:lnTo>
                  <a:lnTo>
                    <a:pt x="78" y="2"/>
                  </a:lnTo>
                  <a:lnTo>
                    <a:pt x="88" y="6"/>
                  </a:lnTo>
                  <a:lnTo>
                    <a:pt x="88" y="6"/>
                  </a:lnTo>
                  <a:lnTo>
                    <a:pt x="96" y="12"/>
                  </a:lnTo>
                  <a:lnTo>
                    <a:pt x="102" y="20"/>
                  </a:lnTo>
                  <a:lnTo>
                    <a:pt x="106" y="30"/>
                  </a:lnTo>
                  <a:lnTo>
                    <a:pt x="110" y="40"/>
                  </a:lnTo>
                  <a:lnTo>
                    <a:pt x="110" y="52"/>
                  </a:lnTo>
                  <a:lnTo>
                    <a:pt x="108" y="64"/>
                  </a:lnTo>
                  <a:lnTo>
                    <a:pt x="104" y="76"/>
                  </a:lnTo>
                  <a:lnTo>
                    <a:pt x="98" y="86"/>
                  </a:lnTo>
                  <a:lnTo>
                    <a:pt x="98" y="86"/>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39"/>
            <p:cNvSpPr>
              <a:spLocks/>
            </p:cNvSpPr>
            <p:nvPr/>
          </p:nvSpPr>
          <p:spPr bwMode="auto">
            <a:xfrm>
              <a:off x="2943225" y="7748588"/>
              <a:ext cx="63500" cy="82550"/>
            </a:xfrm>
            <a:custGeom>
              <a:avLst/>
              <a:gdLst>
                <a:gd name="T0" fmla="*/ 32 w 40"/>
                <a:gd name="T1" fmla="*/ 32 h 52"/>
                <a:gd name="T2" fmla="*/ 32 w 40"/>
                <a:gd name="T3" fmla="*/ 32 h 52"/>
                <a:gd name="T4" fmla="*/ 26 w 40"/>
                <a:gd name="T5" fmla="*/ 42 h 52"/>
                <a:gd name="T6" fmla="*/ 18 w 40"/>
                <a:gd name="T7" fmla="*/ 48 h 52"/>
                <a:gd name="T8" fmla="*/ 10 w 40"/>
                <a:gd name="T9" fmla="*/ 52 h 52"/>
                <a:gd name="T10" fmla="*/ 4 w 40"/>
                <a:gd name="T11" fmla="*/ 50 h 52"/>
                <a:gd name="T12" fmla="*/ 4 w 40"/>
                <a:gd name="T13" fmla="*/ 50 h 52"/>
                <a:gd name="T14" fmla="*/ 2 w 40"/>
                <a:gd name="T15" fmla="*/ 46 h 52"/>
                <a:gd name="T16" fmla="*/ 0 w 40"/>
                <a:gd name="T17" fmla="*/ 38 h 52"/>
                <a:gd name="T18" fmla="*/ 4 w 40"/>
                <a:gd name="T19" fmla="*/ 28 h 52"/>
                <a:gd name="T20" fmla="*/ 8 w 40"/>
                <a:gd name="T21" fmla="*/ 18 h 52"/>
                <a:gd name="T22" fmla="*/ 8 w 40"/>
                <a:gd name="T23" fmla="*/ 18 h 52"/>
                <a:gd name="T24" fmla="*/ 16 w 40"/>
                <a:gd name="T25" fmla="*/ 10 h 52"/>
                <a:gd name="T26" fmla="*/ 22 w 40"/>
                <a:gd name="T27" fmla="*/ 2 h 52"/>
                <a:gd name="T28" fmla="*/ 30 w 40"/>
                <a:gd name="T29" fmla="*/ 0 h 52"/>
                <a:gd name="T30" fmla="*/ 36 w 40"/>
                <a:gd name="T31" fmla="*/ 0 h 52"/>
                <a:gd name="T32" fmla="*/ 36 w 40"/>
                <a:gd name="T33" fmla="*/ 0 h 52"/>
                <a:gd name="T34" fmla="*/ 40 w 40"/>
                <a:gd name="T35" fmla="*/ 6 h 52"/>
                <a:gd name="T36" fmla="*/ 40 w 40"/>
                <a:gd name="T37" fmla="*/ 14 h 52"/>
                <a:gd name="T38" fmla="*/ 38 w 40"/>
                <a:gd name="T39" fmla="*/ 22 h 52"/>
                <a:gd name="T40" fmla="*/ 32 w 40"/>
                <a:gd name="T41" fmla="*/ 32 h 52"/>
                <a:gd name="T42" fmla="*/ 32 w 40"/>
                <a:gd name="T4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52">
                  <a:moveTo>
                    <a:pt x="32" y="32"/>
                  </a:moveTo>
                  <a:lnTo>
                    <a:pt x="32" y="32"/>
                  </a:lnTo>
                  <a:lnTo>
                    <a:pt x="26" y="42"/>
                  </a:lnTo>
                  <a:lnTo>
                    <a:pt x="18" y="48"/>
                  </a:lnTo>
                  <a:lnTo>
                    <a:pt x="10" y="52"/>
                  </a:lnTo>
                  <a:lnTo>
                    <a:pt x="4" y="50"/>
                  </a:lnTo>
                  <a:lnTo>
                    <a:pt x="4" y="50"/>
                  </a:lnTo>
                  <a:lnTo>
                    <a:pt x="2" y="46"/>
                  </a:lnTo>
                  <a:lnTo>
                    <a:pt x="0" y="38"/>
                  </a:lnTo>
                  <a:lnTo>
                    <a:pt x="4" y="28"/>
                  </a:lnTo>
                  <a:lnTo>
                    <a:pt x="8" y="18"/>
                  </a:lnTo>
                  <a:lnTo>
                    <a:pt x="8" y="18"/>
                  </a:lnTo>
                  <a:lnTo>
                    <a:pt x="16" y="10"/>
                  </a:lnTo>
                  <a:lnTo>
                    <a:pt x="22" y="2"/>
                  </a:lnTo>
                  <a:lnTo>
                    <a:pt x="30" y="0"/>
                  </a:lnTo>
                  <a:lnTo>
                    <a:pt x="36" y="0"/>
                  </a:lnTo>
                  <a:lnTo>
                    <a:pt x="36" y="0"/>
                  </a:lnTo>
                  <a:lnTo>
                    <a:pt x="40" y="6"/>
                  </a:lnTo>
                  <a:lnTo>
                    <a:pt x="40" y="14"/>
                  </a:lnTo>
                  <a:lnTo>
                    <a:pt x="38" y="22"/>
                  </a:lnTo>
                  <a:lnTo>
                    <a:pt x="32" y="32"/>
                  </a:lnTo>
                  <a:lnTo>
                    <a:pt x="32" y="32"/>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40"/>
            <p:cNvSpPr>
              <a:spLocks/>
            </p:cNvSpPr>
            <p:nvPr/>
          </p:nvSpPr>
          <p:spPr bwMode="auto">
            <a:xfrm>
              <a:off x="2765425" y="8132763"/>
              <a:ext cx="177800" cy="184150"/>
            </a:xfrm>
            <a:custGeom>
              <a:avLst/>
              <a:gdLst>
                <a:gd name="T0" fmla="*/ 94 w 112"/>
                <a:gd name="T1" fmla="*/ 24 h 116"/>
                <a:gd name="T2" fmla="*/ 94 w 112"/>
                <a:gd name="T3" fmla="*/ 24 h 116"/>
                <a:gd name="T4" fmla="*/ 102 w 112"/>
                <a:gd name="T5" fmla="*/ 34 h 116"/>
                <a:gd name="T6" fmla="*/ 108 w 112"/>
                <a:gd name="T7" fmla="*/ 46 h 116"/>
                <a:gd name="T8" fmla="*/ 112 w 112"/>
                <a:gd name="T9" fmla="*/ 58 h 116"/>
                <a:gd name="T10" fmla="*/ 112 w 112"/>
                <a:gd name="T11" fmla="*/ 68 h 116"/>
                <a:gd name="T12" fmla="*/ 112 w 112"/>
                <a:gd name="T13" fmla="*/ 80 h 116"/>
                <a:gd name="T14" fmla="*/ 110 w 112"/>
                <a:gd name="T15" fmla="*/ 90 h 116"/>
                <a:gd name="T16" fmla="*/ 104 w 112"/>
                <a:gd name="T17" fmla="*/ 98 h 116"/>
                <a:gd name="T18" fmla="*/ 98 w 112"/>
                <a:gd name="T19" fmla="*/ 106 h 116"/>
                <a:gd name="T20" fmla="*/ 98 w 112"/>
                <a:gd name="T21" fmla="*/ 106 h 116"/>
                <a:gd name="T22" fmla="*/ 90 w 112"/>
                <a:gd name="T23" fmla="*/ 112 h 116"/>
                <a:gd name="T24" fmla="*/ 80 w 112"/>
                <a:gd name="T25" fmla="*/ 116 h 116"/>
                <a:gd name="T26" fmla="*/ 68 w 112"/>
                <a:gd name="T27" fmla="*/ 116 h 116"/>
                <a:gd name="T28" fmla="*/ 58 w 112"/>
                <a:gd name="T29" fmla="*/ 116 h 116"/>
                <a:gd name="T30" fmla="*/ 48 w 112"/>
                <a:gd name="T31" fmla="*/ 114 h 116"/>
                <a:gd name="T32" fmla="*/ 36 w 112"/>
                <a:gd name="T33" fmla="*/ 108 h 116"/>
                <a:gd name="T34" fmla="*/ 26 w 112"/>
                <a:gd name="T35" fmla="*/ 102 h 116"/>
                <a:gd name="T36" fmla="*/ 18 w 112"/>
                <a:gd name="T37" fmla="*/ 92 h 116"/>
                <a:gd name="T38" fmla="*/ 18 w 112"/>
                <a:gd name="T39" fmla="*/ 92 h 116"/>
                <a:gd name="T40" fmla="*/ 10 w 112"/>
                <a:gd name="T41" fmla="*/ 82 h 116"/>
                <a:gd name="T42" fmla="*/ 4 w 112"/>
                <a:gd name="T43" fmla="*/ 70 h 116"/>
                <a:gd name="T44" fmla="*/ 0 w 112"/>
                <a:gd name="T45" fmla="*/ 60 h 116"/>
                <a:gd name="T46" fmla="*/ 0 w 112"/>
                <a:gd name="T47" fmla="*/ 48 h 116"/>
                <a:gd name="T48" fmla="*/ 0 w 112"/>
                <a:gd name="T49" fmla="*/ 38 h 116"/>
                <a:gd name="T50" fmla="*/ 2 w 112"/>
                <a:gd name="T51" fmla="*/ 28 h 116"/>
                <a:gd name="T52" fmla="*/ 8 w 112"/>
                <a:gd name="T53" fmla="*/ 18 h 116"/>
                <a:gd name="T54" fmla="*/ 14 w 112"/>
                <a:gd name="T55" fmla="*/ 10 h 116"/>
                <a:gd name="T56" fmla="*/ 14 w 112"/>
                <a:gd name="T57" fmla="*/ 10 h 116"/>
                <a:gd name="T58" fmla="*/ 22 w 112"/>
                <a:gd name="T59" fmla="*/ 4 h 116"/>
                <a:gd name="T60" fmla="*/ 32 w 112"/>
                <a:gd name="T61" fmla="*/ 2 h 116"/>
                <a:gd name="T62" fmla="*/ 44 w 112"/>
                <a:gd name="T63" fmla="*/ 0 h 116"/>
                <a:gd name="T64" fmla="*/ 54 w 112"/>
                <a:gd name="T65" fmla="*/ 0 h 116"/>
                <a:gd name="T66" fmla="*/ 64 w 112"/>
                <a:gd name="T67" fmla="*/ 4 h 116"/>
                <a:gd name="T68" fmla="*/ 76 w 112"/>
                <a:gd name="T69" fmla="*/ 8 h 116"/>
                <a:gd name="T70" fmla="*/ 86 w 112"/>
                <a:gd name="T71" fmla="*/ 16 h 116"/>
                <a:gd name="T72" fmla="*/ 94 w 112"/>
                <a:gd name="T73" fmla="*/ 24 h 116"/>
                <a:gd name="T74" fmla="*/ 94 w 112"/>
                <a:gd name="T75"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6">
                  <a:moveTo>
                    <a:pt x="94" y="24"/>
                  </a:moveTo>
                  <a:lnTo>
                    <a:pt x="94" y="24"/>
                  </a:lnTo>
                  <a:lnTo>
                    <a:pt x="102" y="34"/>
                  </a:lnTo>
                  <a:lnTo>
                    <a:pt x="108" y="46"/>
                  </a:lnTo>
                  <a:lnTo>
                    <a:pt x="112" y="58"/>
                  </a:lnTo>
                  <a:lnTo>
                    <a:pt x="112" y="68"/>
                  </a:lnTo>
                  <a:lnTo>
                    <a:pt x="112" y="80"/>
                  </a:lnTo>
                  <a:lnTo>
                    <a:pt x="110" y="90"/>
                  </a:lnTo>
                  <a:lnTo>
                    <a:pt x="104" y="98"/>
                  </a:lnTo>
                  <a:lnTo>
                    <a:pt x="98" y="106"/>
                  </a:lnTo>
                  <a:lnTo>
                    <a:pt x="98" y="106"/>
                  </a:lnTo>
                  <a:lnTo>
                    <a:pt x="90" y="112"/>
                  </a:lnTo>
                  <a:lnTo>
                    <a:pt x="80" y="116"/>
                  </a:lnTo>
                  <a:lnTo>
                    <a:pt x="68" y="116"/>
                  </a:lnTo>
                  <a:lnTo>
                    <a:pt x="58" y="116"/>
                  </a:lnTo>
                  <a:lnTo>
                    <a:pt x="48" y="114"/>
                  </a:lnTo>
                  <a:lnTo>
                    <a:pt x="36" y="108"/>
                  </a:lnTo>
                  <a:lnTo>
                    <a:pt x="26" y="102"/>
                  </a:lnTo>
                  <a:lnTo>
                    <a:pt x="18" y="92"/>
                  </a:lnTo>
                  <a:lnTo>
                    <a:pt x="18" y="92"/>
                  </a:lnTo>
                  <a:lnTo>
                    <a:pt x="10" y="82"/>
                  </a:lnTo>
                  <a:lnTo>
                    <a:pt x="4" y="70"/>
                  </a:lnTo>
                  <a:lnTo>
                    <a:pt x="0" y="60"/>
                  </a:lnTo>
                  <a:lnTo>
                    <a:pt x="0" y="48"/>
                  </a:lnTo>
                  <a:lnTo>
                    <a:pt x="0" y="38"/>
                  </a:lnTo>
                  <a:lnTo>
                    <a:pt x="2" y="28"/>
                  </a:lnTo>
                  <a:lnTo>
                    <a:pt x="8" y="18"/>
                  </a:lnTo>
                  <a:lnTo>
                    <a:pt x="14" y="10"/>
                  </a:lnTo>
                  <a:lnTo>
                    <a:pt x="14" y="10"/>
                  </a:lnTo>
                  <a:lnTo>
                    <a:pt x="22" y="4"/>
                  </a:lnTo>
                  <a:lnTo>
                    <a:pt x="32" y="2"/>
                  </a:lnTo>
                  <a:lnTo>
                    <a:pt x="44" y="0"/>
                  </a:lnTo>
                  <a:lnTo>
                    <a:pt x="54" y="0"/>
                  </a:lnTo>
                  <a:lnTo>
                    <a:pt x="64" y="4"/>
                  </a:lnTo>
                  <a:lnTo>
                    <a:pt x="76" y="8"/>
                  </a:lnTo>
                  <a:lnTo>
                    <a:pt x="86" y="16"/>
                  </a:lnTo>
                  <a:lnTo>
                    <a:pt x="94" y="24"/>
                  </a:lnTo>
                  <a:lnTo>
                    <a:pt x="94" y="24"/>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41"/>
            <p:cNvSpPr>
              <a:spLocks/>
            </p:cNvSpPr>
            <p:nvPr/>
          </p:nvSpPr>
          <p:spPr bwMode="auto">
            <a:xfrm>
              <a:off x="2832100" y="8167688"/>
              <a:ext cx="69850" cy="76200"/>
            </a:xfrm>
            <a:custGeom>
              <a:avLst/>
              <a:gdLst>
                <a:gd name="T0" fmla="*/ 32 w 44"/>
                <a:gd name="T1" fmla="*/ 16 h 48"/>
                <a:gd name="T2" fmla="*/ 32 w 44"/>
                <a:gd name="T3" fmla="*/ 16 h 48"/>
                <a:gd name="T4" fmla="*/ 40 w 44"/>
                <a:gd name="T5" fmla="*/ 24 h 48"/>
                <a:gd name="T6" fmla="*/ 44 w 44"/>
                <a:gd name="T7" fmla="*/ 34 h 48"/>
                <a:gd name="T8" fmla="*/ 44 w 44"/>
                <a:gd name="T9" fmla="*/ 42 h 48"/>
                <a:gd name="T10" fmla="*/ 42 w 44"/>
                <a:gd name="T11" fmla="*/ 46 h 48"/>
                <a:gd name="T12" fmla="*/ 42 w 44"/>
                <a:gd name="T13" fmla="*/ 46 h 48"/>
                <a:gd name="T14" fmla="*/ 36 w 44"/>
                <a:gd name="T15" fmla="*/ 48 h 48"/>
                <a:gd name="T16" fmla="*/ 28 w 44"/>
                <a:gd name="T17" fmla="*/ 46 h 48"/>
                <a:gd name="T18" fmla="*/ 20 w 44"/>
                <a:gd name="T19" fmla="*/ 42 h 48"/>
                <a:gd name="T20" fmla="*/ 12 w 44"/>
                <a:gd name="T21" fmla="*/ 34 h 48"/>
                <a:gd name="T22" fmla="*/ 12 w 44"/>
                <a:gd name="T23" fmla="*/ 34 h 48"/>
                <a:gd name="T24" fmla="*/ 4 w 44"/>
                <a:gd name="T25" fmla="*/ 24 h 48"/>
                <a:gd name="T26" fmla="*/ 0 w 44"/>
                <a:gd name="T27" fmla="*/ 16 h 48"/>
                <a:gd name="T28" fmla="*/ 0 w 44"/>
                <a:gd name="T29" fmla="*/ 8 h 48"/>
                <a:gd name="T30" fmla="*/ 2 w 44"/>
                <a:gd name="T31" fmla="*/ 2 h 48"/>
                <a:gd name="T32" fmla="*/ 2 w 44"/>
                <a:gd name="T33" fmla="*/ 2 h 48"/>
                <a:gd name="T34" fmla="*/ 8 w 44"/>
                <a:gd name="T35" fmla="*/ 0 h 48"/>
                <a:gd name="T36" fmla="*/ 16 w 44"/>
                <a:gd name="T37" fmla="*/ 2 h 48"/>
                <a:gd name="T38" fmla="*/ 24 w 44"/>
                <a:gd name="T39" fmla="*/ 8 h 48"/>
                <a:gd name="T40" fmla="*/ 32 w 44"/>
                <a:gd name="T41" fmla="*/ 16 h 48"/>
                <a:gd name="T42" fmla="*/ 32 w 44"/>
                <a:gd name="T43"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8">
                  <a:moveTo>
                    <a:pt x="32" y="16"/>
                  </a:moveTo>
                  <a:lnTo>
                    <a:pt x="32" y="16"/>
                  </a:lnTo>
                  <a:lnTo>
                    <a:pt x="40" y="24"/>
                  </a:lnTo>
                  <a:lnTo>
                    <a:pt x="44" y="34"/>
                  </a:lnTo>
                  <a:lnTo>
                    <a:pt x="44" y="42"/>
                  </a:lnTo>
                  <a:lnTo>
                    <a:pt x="42" y="46"/>
                  </a:lnTo>
                  <a:lnTo>
                    <a:pt x="42" y="46"/>
                  </a:lnTo>
                  <a:lnTo>
                    <a:pt x="36" y="48"/>
                  </a:lnTo>
                  <a:lnTo>
                    <a:pt x="28" y="46"/>
                  </a:lnTo>
                  <a:lnTo>
                    <a:pt x="20" y="42"/>
                  </a:lnTo>
                  <a:lnTo>
                    <a:pt x="12" y="34"/>
                  </a:lnTo>
                  <a:lnTo>
                    <a:pt x="12" y="34"/>
                  </a:lnTo>
                  <a:lnTo>
                    <a:pt x="4" y="24"/>
                  </a:lnTo>
                  <a:lnTo>
                    <a:pt x="0" y="16"/>
                  </a:lnTo>
                  <a:lnTo>
                    <a:pt x="0" y="8"/>
                  </a:lnTo>
                  <a:lnTo>
                    <a:pt x="2" y="2"/>
                  </a:lnTo>
                  <a:lnTo>
                    <a:pt x="2" y="2"/>
                  </a:lnTo>
                  <a:lnTo>
                    <a:pt x="8" y="0"/>
                  </a:lnTo>
                  <a:lnTo>
                    <a:pt x="16" y="2"/>
                  </a:lnTo>
                  <a:lnTo>
                    <a:pt x="24" y="8"/>
                  </a:lnTo>
                  <a:lnTo>
                    <a:pt x="32" y="16"/>
                  </a:lnTo>
                  <a:lnTo>
                    <a:pt x="32" y="16"/>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42"/>
            <p:cNvSpPr>
              <a:spLocks/>
            </p:cNvSpPr>
            <p:nvPr/>
          </p:nvSpPr>
          <p:spPr bwMode="auto">
            <a:xfrm>
              <a:off x="2940050" y="8202613"/>
              <a:ext cx="184150" cy="184150"/>
            </a:xfrm>
            <a:custGeom>
              <a:avLst/>
              <a:gdLst>
                <a:gd name="T0" fmla="*/ 94 w 116"/>
                <a:gd name="T1" fmla="*/ 94 h 116"/>
                <a:gd name="T2" fmla="*/ 94 w 116"/>
                <a:gd name="T3" fmla="*/ 94 h 116"/>
                <a:gd name="T4" fmla="*/ 84 w 116"/>
                <a:gd name="T5" fmla="*/ 102 h 116"/>
                <a:gd name="T6" fmla="*/ 74 w 116"/>
                <a:gd name="T7" fmla="*/ 108 h 116"/>
                <a:gd name="T8" fmla="*/ 62 w 116"/>
                <a:gd name="T9" fmla="*/ 114 h 116"/>
                <a:gd name="T10" fmla="*/ 52 w 116"/>
                <a:gd name="T11" fmla="*/ 116 h 116"/>
                <a:gd name="T12" fmla="*/ 40 w 116"/>
                <a:gd name="T13" fmla="*/ 116 h 116"/>
                <a:gd name="T14" fmla="*/ 30 w 116"/>
                <a:gd name="T15" fmla="*/ 114 h 116"/>
                <a:gd name="T16" fmla="*/ 22 w 116"/>
                <a:gd name="T17" fmla="*/ 108 h 116"/>
                <a:gd name="T18" fmla="*/ 12 w 116"/>
                <a:gd name="T19" fmla="*/ 102 h 116"/>
                <a:gd name="T20" fmla="*/ 12 w 116"/>
                <a:gd name="T21" fmla="*/ 102 h 116"/>
                <a:gd name="T22" fmla="*/ 6 w 116"/>
                <a:gd name="T23" fmla="*/ 94 h 116"/>
                <a:gd name="T24" fmla="*/ 2 w 116"/>
                <a:gd name="T25" fmla="*/ 84 h 116"/>
                <a:gd name="T26" fmla="*/ 0 w 116"/>
                <a:gd name="T27" fmla="*/ 74 h 116"/>
                <a:gd name="T28" fmla="*/ 0 w 116"/>
                <a:gd name="T29" fmla="*/ 64 h 116"/>
                <a:gd name="T30" fmla="*/ 4 w 116"/>
                <a:gd name="T31" fmla="*/ 52 h 116"/>
                <a:gd name="T32" fmla="*/ 8 w 116"/>
                <a:gd name="T33" fmla="*/ 42 h 116"/>
                <a:gd name="T34" fmla="*/ 14 w 116"/>
                <a:gd name="T35" fmla="*/ 30 h 116"/>
                <a:gd name="T36" fmla="*/ 22 w 116"/>
                <a:gd name="T37" fmla="*/ 22 h 116"/>
                <a:gd name="T38" fmla="*/ 22 w 116"/>
                <a:gd name="T39" fmla="*/ 22 h 116"/>
                <a:gd name="T40" fmla="*/ 32 w 116"/>
                <a:gd name="T41" fmla="*/ 14 h 116"/>
                <a:gd name="T42" fmla="*/ 42 w 116"/>
                <a:gd name="T43" fmla="*/ 6 h 116"/>
                <a:gd name="T44" fmla="*/ 54 w 116"/>
                <a:gd name="T45" fmla="*/ 2 h 116"/>
                <a:gd name="T46" fmla="*/ 64 w 116"/>
                <a:gd name="T47" fmla="*/ 0 h 116"/>
                <a:gd name="T48" fmla="*/ 76 w 116"/>
                <a:gd name="T49" fmla="*/ 0 h 116"/>
                <a:gd name="T50" fmla="*/ 86 w 116"/>
                <a:gd name="T51" fmla="*/ 2 h 116"/>
                <a:gd name="T52" fmla="*/ 96 w 116"/>
                <a:gd name="T53" fmla="*/ 8 h 116"/>
                <a:gd name="T54" fmla="*/ 104 w 116"/>
                <a:gd name="T55" fmla="*/ 14 h 116"/>
                <a:gd name="T56" fmla="*/ 104 w 116"/>
                <a:gd name="T57" fmla="*/ 14 h 116"/>
                <a:gd name="T58" fmla="*/ 110 w 116"/>
                <a:gd name="T59" fmla="*/ 22 h 116"/>
                <a:gd name="T60" fmla="*/ 114 w 116"/>
                <a:gd name="T61" fmla="*/ 32 h 116"/>
                <a:gd name="T62" fmla="*/ 116 w 116"/>
                <a:gd name="T63" fmla="*/ 42 h 116"/>
                <a:gd name="T64" fmla="*/ 116 w 116"/>
                <a:gd name="T65" fmla="*/ 52 h 116"/>
                <a:gd name="T66" fmla="*/ 114 w 116"/>
                <a:gd name="T67" fmla="*/ 64 h 116"/>
                <a:gd name="T68" fmla="*/ 108 w 116"/>
                <a:gd name="T69" fmla="*/ 74 h 116"/>
                <a:gd name="T70" fmla="*/ 102 w 116"/>
                <a:gd name="T71" fmla="*/ 84 h 116"/>
                <a:gd name="T72" fmla="*/ 94 w 116"/>
                <a:gd name="T73" fmla="*/ 94 h 116"/>
                <a:gd name="T74" fmla="*/ 94 w 116"/>
                <a:gd name="T7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94" y="94"/>
                  </a:moveTo>
                  <a:lnTo>
                    <a:pt x="94" y="94"/>
                  </a:lnTo>
                  <a:lnTo>
                    <a:pt x="84" y="102"/>
                  </a:lnTo>
                  <a:lnTo>
                    <a:pt x="74" y="108"/>
                  </a:lnTo>
                  <a:lnTo>
                    <a:pt x="62" y="114"/>
                  </a:lnTo>
                  <a:lnTo>
                    <a:pt x="52" y="116"/>
                  </a:lnTo>
                  <a:lnTo>
                    <a:pt x="40" y="116"/>
                  </a:lnTo>
                  <a:lnTo>
                    <a:pt x="30" y="114"/>
                  </a:lnTo>
                  <a:lnTo>
                    <a:pt x="22" y="108"/>
                  </a:lnTo>
                  <a:lnTo>
                    <a:pt x="12" y="102"/>
                  </a:lnTo>
                  <a:lnTo>
                    <a:pt x="12" y="102"/>
                  </a:lnTo>
                  <a:lnTo>
                    <a:pt x="6" y="94"/>
                  </a:lnTo>
                  <a:lnTo>
                    <a:pt x="2" y="84"/>
                  </a:lnTo>
                  <a:lnTo>
                    <a:pt x="0" y="74"/>
                  </a:lnTo>
                  <a:lnTo>
                    <a:pt x="0" y="64"/>
                  </a:lnTo>
                  <a:lnTo>
                    <a:pt x="4" y="52"/>
                  </a:lnTo>
                  <a:lnTo>
                    <a:pt x="8" y="42"/>
                  </a:lnTo>
                  <a:lnTo>
                    <a:pt x="14" y="30"/>
                  </a:lnTo>
                  <a:lnTo>
                    <a:pt x="22" y="22"/>
                  </a:lnTo>
                  <a:lnTo>
                    <a:pt x="22" y="22"/>
                  </a:lnTo>
                  <a:lnTo>
                    <a:pt x="32" y="14"/>
                  </a:lnTo>
                  <a:lnTo>
                    <a:pt x="42" y="6"/>
                  </a:lnTo>
                  <a:lnTo>
                    <a:pt x="54" y="2"/>
                  </a:lnTo>
                  <a:lnTo>
                    <a:pt x="64" y="0"/>
                  </a:lnTo>
                  <a:lnTo>
                    <a:pt x="76" y="0"/>
                  </a:lnTo>
                  <a:lnTo>
                    <a:pt x="86" y="2"/>
                  </a:lnTo>
                  <a:lnTo>
                    <a:pt x="96" y="8"/>
                  </a:lnTo>
                  <a:lnTo>
                    <a:pt x="104" y="14"/>
                  </a:lnTo>
                  <a:lnTo>
                    <a:pt x="104" y="14"/>
                  </a:lnTo>
                  <a:lnTo>
                    <a:pt x="110" y="22"/>
                  </a:lnTo>
                  <a:lnTo>
                    <a:pt x="114" y="32"/>
                  </a:lnTo>
                  <a:lnTo>
                    <a:pt x="116" y="42"/>
                  </a:lnTo>
                  <a:lnTo>
                    <a:pt x="116" y="52"/>
                  </a:lnTo>
                  <a:lnTo>
                    <a:pt x="114" y="64"/>
                  </a:lnTo>
                  <a:lnTo>
                    <a:pt x="108" y="74"/>
                  </a:lnTo>
                  <a:lnTo>
                    <a:pt x="102" y="84"/>
                  </a:lnTo>
                  <a:lnTo>
                    <a:pt x="94" y="94"/>
                  </a:lnTo>
                  <a:lnTo>
                    <a:pt x="94" y="94"/>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43"/>
            <p:cNvSpPr>
              <a:spLocks/>
            </p:cNvSpPr>
            <p:nvPr/>
          </p:nvSpPr>
          <p:spPr bwMode="auto">
            <a:xfrm>
              <a:off x="3016250" y="8269288"/>
              <a:ext cx="73025" cy="73025"/>
            </a:xfrm>
            <a:custGeom>
              <a:avLst/>
              <a:gdLst>
                <a:gd name="T0" fmla="*/ 32 w 46"/>
                <a:gd name="T1" fmla="*/ 34 h 46"/>
                <a:gd name="T2" fmla="*/ 32 w 46"/>
                <a:gd name="T3" fmla="*/ 34 h 46"/>
                <a:gd name="T4" fmla="*/ 24 w 46"/>
                <a:gd name="T5" fmla="*/ 40 h 46"/>
                <a:gd name="T6" fmla="*/ 14 w 46"/>
                <a:gd name="T7" fmla="*/ 44 h 46"/>
                <a:gd name="T8" fmla="*/ 8 w 46"/>
                <a:gd name="T9" fmla="*/ 46 h 46"/>
                <a:gd name="T10" fmla="*/ 2 w 46"/>
                <a:gd name="T11" fmla="*/ 44 h 46"/>
                <a:gd name="T12" fmla="*/ 2 w 46"/>
                <a:gd name="T13" fmla="*/ 44 h 46"/>
                <a:gd name="T14" fmla="*/ 0 w 46"/>
                <a:gd name="T15" fmla="*/ 38 h 46"/>
                <a:gd name="T16" fmla="*/ 0 w 46"/>
                <a:gd name="T17" fmla="*/ 30 h 46"/>
                <a:gd name="T18" fmla="*/ 6 w 46"/>
                <a:gd name="T19" fmla="*/ 22 h 46"/>
                <a:gd name="T20" fmla="*/ 12 w 46"/>
                <a:gd name="T21" fmla="*/ 14 h 46"/>
                <a:gd name="T22" fmla="*/ 12 w 46"/>
                <a:gd name="T23" fmla="*/ 14 h 46"/>
                <a:gd name="T24" fmla="*/ 22 w 46"/>
                <a:gd name="T25" fmla="*/ 6 h 46"/>
                <a:gd name="T26" fmla="*/ 30 w 46"/>
                <a:gd name="T27" fmla="*/ 2 h 46"/>
                <a:gd name="T28" fmla="*/ 38 w 46"/>
                <a:gd name="T29" fmla="*/ 0 h 46"/>
                <a:gd name="T30" fmla="*/ 44 w 46"/>
                <a:gd name="T31" fmla="*/ 2 h 46"/>
                <a:gd name="T32" fmla="*/ 44 w 46"/>
                <a:gd name="T33" fmla="*/ 2 h 46"/>
                <a:gd name="T34" fmla="*/ 46 w 46"/>
                <a:gd name="T35" fmla="*/ 8 h 46"/>
                <a:gd name="T36" fmla="*/ 44 w 46"/>
                <a:gd name="T37" fmla="*/ 16 h 46"/>
                <a:gd name="T38" fmla="*/ 40 w 46"/>
                <a:gd name="T39" fmla="*/ 24 h 46"/>
                <a:gd name="T40" fmla="*/ 32 w 46"/>
                <a:gd name="T41" fmla="*/ 34 h 46"/>
                <a:gd name="T42" fmla="*/ 32 w 46"/>
                <a:gd name="T43"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32" y="34"/>
                  </a:moveTo>
                  <a:lnTo>
                    <a:pt x="32" y="34"/>
                  </a:lnTo>
                  <a:lnTo>
                    <a:pt x="24" y="40"/>
                  </a:lnTo>
                  <a:lnTo>
                    <a:pt x="14" y="44"/>
                  </a:lnTo>
                  <a:lnTo>
                    <a:pt x="8" y="46"/>
                  </a:lnTo>
                  <a:lnTo>
                    <a:pt x="2" y="44"/>
                  </a:lnTo>
                  <a:lnTo>
                    <a:pt x="2" y="44"/>
                  </a:lnTo>
                  <a:lnTo>
                    <a:pt x="0" y="38"/>
                  </a:lnTo>
                  <a:lnTo>
                    <a:pt x="0" y="30"/>
                  </a:lnTo>
                  <a:lnTo>
                    <a:pt x="6" y="22"/>
                  </a:lnTo>
                  <a:lnTo>
                    <a:pt x="12" y="14"/>
                  </a:lnTo>
                  <a:lnTo>
                    <a:pt x="12" y="14"/>
                  </a:lnTo>
                  <a:lnTo>
                    <a:pt x="22" y="6"/>
                  </a:lnTo>
                  <a:lnTo>
                    <a:pt x="30" y="2"/>
                  </a:lnTo>
                  <a:lnTo>
                    <a:pt x="38" y="0"/>
                  </a:lnTo>
                  <a:lnTo>
                    <a:pt x="44" y="2"/>
                  </a:lnTo>
                  <a:lnTo>
                    <a:pt x="44" y="2"/>
                  </a:lnTo>
                  <a:lnTo>
                    <a:pt x="46" y="8"/>
                  </a:lnTo>
                  <a:lnTo>
                    <a:pt x="44" y="16"/>
                  </a:lnTo>
                  <a:lnTo>
                    <a:pt x="40" y="24"/>
                  </a:lnTo>
                  <a:lnTo>
                    <a:pt x="32" y="34"/>
                  </a:lnTo>
                  <a:lnTo>
                    <a:pt x="32" y="34"/>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44"/>
            <p:cNvSpPr>
              <a:spLocks/>
            </p:cNvSpPr>
            <p:nvPr/>
          </p:nvSpPr>
          <p:spPr bwMode="auto">
            <a:xfrm>
              <a:off x="2425700" y="7900988"/>
              <a:ext cx="165100" cy="200025"/>
            </a:xfrm>
            <a:custGeom>
              <a:avLst/>
              <a:gdLst>
                <a:gd name="T0" fmla="*/ 2 w 104"/>
                <a:gd name="T1" fmla="*/ 74 h 126"/>
                <a:gd name="T2" fmla="*/ 2 w 104"/>
                <a:gd name="T3" fmla="*/ 74 h 126"/>
                <a:gd name="T4" fmla="*/ 0 w 104"/>
                <a:gd name="T5" fmla="*/ 62 h 126"/>
                <a:gd name="T6" fmla="*/ 0 w 104"/>
                <a:gd name="T7" fmla="*/ 50 h 126"/>
                <a:gd name="T8" fmla="*/ 4 w 104"/>
                <a:gd name="T9" fmla="*/ 38 h 126"/>
                <a:gd name="T10" fmla="*/ 8 w 104"/>
                <a:gd name="T11" fmla="*/ 28 h 126"/>
                <a:gd name="T12" fmla="*/ 12 w 104"/>
                <a:gd name="T13" fmla="*/ 18 h 126"/>
                <a:gd name="T14" fmla="*/ 20 w 104"/>
                <a:gd name="T15" fmla="*/ 10 h 126"/>
                <a:gd name="T16" fmla="*/ 28 w 104"/>
                <a:gd name="T17" fmla="*/ 4 h 126"/>
                <a:gd name="T18" fmla="*/ 38 w 104"/>
                <a:gd name="T19" fmla="*/ 2 h 126"/>
                <a:gd name="T20" fmla="*/ 38 w 104"/>
                <a:gd name="T21" fmla="*/ 2 h 126"/>
                <a:gd name="T22" fmla="*/ 48 w 104"/>
                <a:gd name="T23" fmla="*/ 0 h 126"/>
                <a:gd name="T24" fmla="*/ 60 w 104"/>
                <a:gd name="T25" fmla="*/ 2 h 126"/>
                <a:gd name="T26" fmla="*/ 68 w 104"/>
                <a:gd name="T27" fmla="*/ 6 h 126"/>
                <a:gd name="T28" fmla="*/ 78 w 104"/>
                <a:gd name="T29" fmla="*/ 12 h 126"/>
                <a:gd name="T30" fmla="*/ 86 w 104"/>
                <a:gd name="T31" fmla="*/ 18 h 126"/>
                <a:gd name="T32" fmla="*/ 94 w 104"/>
                <a:gd name="T33" fmla="*/ 28 h 126"/>
                <a:gd name="T34" fmla="*/ 98 w 104"/>
                <a:gd name="T35" fmla="*/ 40 h 126"/>
                <a:gd name="T36" fmla="*/ 102 w 104"/>
                <a:gd name="T37" fmla="*/ 52 h 126"/>
                <a:gd name="T38" fmla="*/ 102 w 104"/>
                <a:gd name="T39" fmla="*/ 52 h 126"/>
                <a:gd name="T40" fmla="*/ 104 w 104"/>
                <a:gd name="T41" fmla="*/ 64 h 126"/>
                <a:gd name="T42" fmla="*/ 104 w 104"/>
                <a:gd name="T43" fmla="*/ 76 h 126"/>
                <a:gd name="T44" fmla="*/ 102 w 104"/>
                <a:gd name="T45" fmla="*/ 88 h 126"/>
                <a:gd name="T46" fmla="*/ 98 w 104"/>
                <a:gd name="T47" fmla="*/ 98 h 126"/>
                <a:gd name="T48" fmla="*/ 92 w 104"/>
                <a:gd name="T49" fmla="*/ 108 h 126"/>
                <a:gd name="T50" fmla="*/ 84 w 104"/>
                <a:gd name="T51" fmla="*/ 116 h 126"/>
                <a:gd name="T52" fmla="*/ 76 w 104"/>
                <a:gd name="T53" fmla="*/ 122 h 126"/>
                <a:gd name="T54" fmla="*/ 66 w 104"/>
                <a:gd name="T55" fmla="*/ 124 h 126"/>
                <a:gd name="T56" fmla="*/ 66 w 104"/>
                <a:gd name="T57" fmla="*/ 124 h 126"/>
                <a:gd name="T58" fmla="*/ 56 w 104"/>
                <a:gd name="T59" fmla="*/ 126 h 126"/>
                <a:gd name="T60" fmla="*/ 46 w 104"/>
                <a:gd name="T61" fmla="*/ 124 h 126"/>
                <a:gd name="T62" fmla="*/ 36 w 104"/>
                <a:gd name="T63" fmla="*/ 120 h 126"/>
                <a:gd name="T64" fmla="*/ 28 w 104"/>
                <a:gd name="T65" fmla="*/ 114 h 126"/>
                <a:gd name="T66" fmla="*/ 18 w 104"/>
                <a:gd name="T67" fmla="*/ 106 h 126"/>
                <a:gd name="T68" fmla="*/ 12 w 104"/>
                <a:gd name="T69" fmla="*/ 98 h 126"/>
                <a:gd name="T70" fmla="*/ 6 w 104"/>
                <a:gd name="T71" fmla="*/ 86 h 126"/>
                <a:gd name="T72" fmla="*/ 2 w 104"/>
                <a:gd name="T73" fmla="*/ 74 h 126"/>
                <a:gd name="T74" fmla="*/ 2 w 104"/>
                <a:gd name="T75" fmla="*/ 7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26">
                  <a:moveTo>
                    <a:pt x="2" y="74"/>
                  </a:moveTo>
                  <a:lnTo>
                    <a:pt x="2" y="74"/>
                  </a:lnTo>
                  <a:lnTo>
                    <a:pt x="0" y="62"/>
                  </a:lnTo>
                  <a:lnTo>
                    <a:pt x="0" y="50"/>
                  </a:lnTo>
                  <a:lnTo>
                    <a:pt x="4" y="38"/>
                  </a:lnTo>
                  <a:lnTo>
                    <a:pt x="8" y="28"/>
                  </a:lnTo>
                  <a:lnTo>
                    <a:pt x="12" y="18"/>
                  </a:lnTo>
                  <a:lnTo>
                    <a:pt x="20" y="10"/>
                  </a:lnTo>
                  <a:lnTo>
                    <a:pt x="28" y="4"/>
                  </a:lnTo>
                  <a:lnTo>
                    <a:pt x="38" y="2"/>
                  </a:lnTo>
                  <a:lnTo>
                    <a:pt x="38" y="2"/>
                  </a:lnTo>
                  <a:lnTo>
                    <a:pt x="48" y="0"/>
                  </a:lnTo>
                  <a:lnTo>
                    <a:pt x="60" y="2"/>
                  </a:lnTo>
                  <a:lnTo>
                    <a:pt x="68" y="6"/>
                  </a:lnTo>
                  <a:lnTo>
                    <a:pt x="78" y="12"/>
                  </a:lnTo>
                  <a:lnTo>
                    <a:pt x="86" y="18"/>
                  </a:lnTo>
                  <a:lnTo>
                    <a:pt x="94" y="28"/>
                  </a:lnTo>
                  <a:lnTo>
                    <a:pt x="98" y="40"/>
                  </a:lnTo>
                  <a:lnTo>
                    <a:pt x="102" y="52"/>
                  </a:lnTo>
                  <a:lnTo>
                    <a:pt x="102" y="52"/>
                  </a:lnTo>
                  <a:lnTo>
                    <a:pt x="104" y="64"/>
                  </a:lnTo>
                  <a:lnTo>
                    <a:pt x="104" y="76"/>
                  </a:lnTo>
                  <a:lnTo>
                    <a:pt x="102" y="88"/>
                  </a:lnTo>
                  <a:lnTo>
                    <a:pt x="98" y="98"/>
                  </a:lnTo>
                  <a:lnTo>
                    <a:pt x="92" y="108"/>
                  </a:lnTo>
                  <a:lnTo>
                    <a:pt x="84" y="116"/>
                  </a:lnTo>
                  <a:lnTo>
                    <a:pt x="76" y="122"/>
                  </a:lnTo>
                  <a:lnTo>
                    <a:pt x="66" y="124"/>
                  </a:lnTo>
                  <a:lnTo>
                    <a:pt x="66" y="124"/>
                  </a:lnTo>
                  <a:lnTo>
                    <a:pt x="56" y="126"/>
                  </a:lnTo>
                  <a:lnTo>
                    <a:pt x="46" y="124"/>
                  </a:lnTo>
                  <a:lnTo>
                    <a:pt x="36" y="120"/>
                  </a:lnTo>
                  <a:lnTo>
                    <a:pt x="28" y="114"/>
                  </a:lnTo>
                  <a:lnTo>
                    <a:pt x="18" y="106"/>
                  </a:lnTo>
                  <a:lnTo>
                    <a:pt x="12" y="98"/>
                  </a:lnTo>
                  <a:lnTo>
                    <a:pt x="6" y="86"/>
                  </a:lnTo>
                  <a:lnTo>
                    <a:pt x="2" y="74"/>
                  </a:lnTo>
                  <a:lnTo>
                    <a:pt x="2" y="74"/>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45"/>
            <p:cNvSpPr>
              <a:spLocks/>
            </p:cNvSpPr>
            <p:nvPr/>
          </p:nvSpPr>
          <p:spPr bwMode="auto">
            <a:xfrm>
              <a:off x="2463800" y="7967663"/>
              <a:ext cx="50800" cy="88900"/>
            </a:xfrm>
            <a:custGeom>
              <a:avLst/>
              <a:gdLst>
                <a:gd name="T0" fmla="*/ 2 w 32"/>
                <a:gd name="T1" fmla="*/ 30 h 56"/>
                <a:gd name="T2" fmla="*/ 2 w 32"/>
                <a:gd name="T3" fmla="*/ 30 h 56"/>
                <a:gd name="T4" fmla="*/ 0 w 32"/>
                <a:gd name="T5" fmla="*/ 20 h 56"/>
                <a:gd name="T6" fmla="*/ 2 w 32"/>
                <a:gd name="T7" fmla="*/ 10 h 56"/>
                <a:gd name="T8" fmla="*/ 4 w 32"/>
                <a:gd name="T9" fmla="*/ 2 h 56"/>
                <a:gd name="T10" fmla="*/ 10 w 32"/>
                <a:gd name="T11" fmla="*/ 0 h 56"/>
                <a:gd name="T12" fmla="*/ 10 w 32"/>
                <a:gd name="T13" fmla="*/ 0 h 56"/>
                <a:gd name="T14" fmla="*/ 16 w 32"/>
                <a:gd name="T15" fmla="*/ 0 h 56"/>
                <a:gd name="T16" fmla="*/ 20 w 32"/>
                <a:gd name="T17" fmla="*/ 6 h 56"/>
                <a:gd name="T18" fmla="*/ 26 w 32"/>
                <a:gd name="T19" fmla="*/ 14 h 56"/>
                <a:gd name="T20" fmla="*/ 30 w 32"/>
                <a:gd name="T21" fmla="*/ 24 h 56"/>
                <a:gd name="T22" fmla="*/ 30 w 32"/>
                <a:gd name="T23" fmla="*/ 24 h 56"/>
                <a:gd name="T24" fmla="*/ 32 w 32"/>
                <a:gd name="T25" fmla="*/ 36 h 56"/>
                <a:gd name="T26" fmla="*/ 30 w 32"/>
                <a:gd name="T27" fmla="*/ 46 h 56"/>
                <a:gd name="T28" fmla="*/ 28 w 32"/>
                <a:gd name="T29" fmla="*/ 52 h 56"/>
                <a:gd name="T30" fmla="*/ 22 w 32"/>
                <a:gd name="T31" fmla="*/ 56 h 56"/>
                <a:gd name="T32" fmla="*/ 22 w 32"/>
                <a:gd name="T33" fmla="*/ 56 h 56"/>
                <a:gd name="T34" fmla="*/ 16 w 32"/>
                <a:gd name="T35" fmla="*/ 56 h 56"/>
                <a:gd name="T36" fmla="*/ 10 w 32"/>
                <a:gd name="T37" fmla="*/ 50 h 56"/>
                <a:gd name="T38" fmla="*/ 6 w 32"/>
                <a:gd name="T39" fmla="*/ 42 h 56"/>
                <a:gd name="T40" fmla="*/ 2 w 32"/>
                <a:gd name="T41" fmla="*/ 30 h 56"/>
                <a:gd name="T42" fmla="*/ 2 w 32"/>
                <a:gd name="T43"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6">
                  <a:moveTo>
                    <a:pt x="2" y="30"/>
                  </a:moveTo>
                  <a:lnTo>
                    <a:pt x="2" y="30"/>
                  </a:lnTo>
                  <a:lnTo>
                    <a:pt x="0" y="20"/>
                  </a:lnTo>
                  <a:lnTo>
                    <a:pt x="2" y="10"/>
                  </a:lnTo>
                  <a:lnTo>
                    <a:pt x="4" y="2"/>
                  </a:lnTo>
                  <a:lnTo>
                    <a:pt x="10" y="0"/>
                  </a:lnTo>
                  <a:lnTo>
                    <a:pt x="10" y="0"/>
                  </a:lnTo>
                  <a:lnTo>
                    <a:pt x="16" y="0"/>
                  </a:lnTo>
                  <a:lnTo>
                    <a:pt x="20" y="6"/>
                  </a:lnTo>
                  <a:lnTo>
                    <a:pt x="26" y="14"/>
                  </a:lnTo>
                  <a:lnTo>
                    <a:pt x="30" y="24"/>
                  </a:lnTo>
                  <a:lnTo>
                    <a:pt x="30" y="24"/>
                  </a:lnTo>
                  <a:lnTo>
                    <a:pt x="32" y="36"/>
                  </a:lnTo>
                  <a:lnTo>
                    <a:pt x="30" y="46"/>
                  </a:lnTo>
                  <a:lnTo>
                    <a:pt x="28" y="52"/>
                  </a:lnTo>
                  <a:lnTo>
                    <a:pt x="22" y="56"/>
                  </a:lnTo>
                  <a:lnTo>
                    <a:pt x="22" y="56"/>
                  </a:lnTo>
                  <a:lnTo>
                    <a:pt x="16" y="56"/>
                  </a:lnTo>
                  <a:lnTo>
                    <a:pt x="10" y="50"/>
                  </a:lnTo>
                  <a:lnTo>
                    <a:pt x="6" y="42"/>
                  </a:lnTo>
                  <a:lnTo>
                    <a:pt x="2" y="30"/>
                  </a:lnTo>
                  <a:lnTo>
                    <a:pt x="2" y="30"/>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46"/>
            <p:cNvSpPr>
              <a:spLocks/>
            </p:cNvSpPr>
            <p:nvPr/>
          </p:nvSpPr>
          <p:spPr bwMode="auto">
            <a:xfrm>
              <a:off x="2447925" y="7656513"/>
              <a:ext cx="177800" cy="187325"/>
            </a:xfrm>
            <a:custGeom>
              <a:avLst/>
              <a:gdLst>
                <a:gd name="T0" fmla="*/ 16 w 112"/>
                <a:gd name="T1" fmla="*/ 28 h 118"/>
                <a:gd name="T2" fmla="*/ 16 w 112"/>
                <a:gd name="T3" fmla="*/ 28 h 118"/>
                <a:gd name="T4" fmla="*/ 24 w 112"/>
                <a:gd name="T5" fmla="*/ 18 h 118"/>
                <a:gd name="T6" fmla="*/ 34 w 112"/>
                <a:gd name="T7" fmla="*/ 10 h 118"/>
                <a:gd name="T8" fmla="*/ 44 w 112"/>
                <a:gd name="T9" fmla="*/ 6 h 118"/>
                <a:gd name="T10" fmla="*/ 54 w 112"/>
                <a:gd name="T11" fmla="*/ 2 h 118"/>
                <a:gd name="T12" fmla="*/ 66 w 112"/>
                <a:gd name="T13" fmla="*/ 0 h 118"/>
                <a:gd name="T14" fmla="*/ 76 w 112"/>
                <a:gd name="T15" fmla="*/ 2 h 118"/>
                <a:gd name="T16" fmla="*/ 86 w 112"/>
                <a:gd name="T17" fmla="*/ 4 h 118"/>
                <a:gd name="T18" fmla="*/ 94 w 112"/>
                <a:gd name="T19" fmla="*/ 10 h 118"/>
                <a:gd name="T20" fmla="*/ 94 w 112"/>
                <a:gd name="T21" fmla="*/ 10 h 118"/>
                <a:gd name="T22" fmla="*/ 102 w 112"/>
                <a:gd name="T23" fmla="*/ 16 h 118"/>
                <a:gd name="T24" fmla="*/ 108 w 112"/>
                <a:gd name="T25" fmla="*/ 26 h 118"/>
                <a:gd name="T26" fmla="*/ 110 w 112"/>
                <a:gd name="T27" fmla="*/ 36 h 118"/>
                <a:gd name="T28" fmla="*/ 112 w 112"/>
                <a:gd name="T29" fmla="*/ 46 h 118"/>
                <a:gd name="T30" fmla="*/ 110 w 112"/>
                <a:gd name="T31" fmla="*/ 58 h 118"/>
                <a:gd name="T32" fmla="*/ 108 w 112"/>
                <a:gd name="T33" fmla="*/ 70 h 118"/>
                <a:gd name="T34" fmla="*/ 102 w 112"/>
                <a:gd name="T35" fmla="*/ 80 h 118"/>
                <a:gd name="T36" fmla="*/ 96 w 112"/>
                <a:gd name="T37" fmla="*/ 90 h 118"/>
                <a:gd name="T38" fmla="*/ 96 w 112"/>
                <a:gd name="T39" fmla="*/ 90 h 118"/>
                <a:gd name="T40" fmla="*/ 88 w 112"/>
                <a:gd name="T41" fmla="*/ 100 h 118"/>
                <a:gd name="T42" fmla="*/ 78 w 112"/>
                <a:gd name="T43" fmla="*/ 108 h 118"/>
                <a:gd name="T44" fmla="*/ 68 w 112"/>
                <a:gd name="T45" fmla="*/ 114 h 118"/>
                <a:gd name="T46" fmla="*/ 56 w 112"/>
                <a:gd name="T47" fmla="*/ 116 h 118"/>
                <a:gd name="T48" fmla="*/ 46 w 112"/>
                <a:gd name="T49" fmla="*/ 118 h 118"/>
                <a:gd name="T50" fmla="*/ 36 w 112"/>
                <a:gd name="T51" fmla="*/ 118 h 118"/>
                <a:gd name="T52" fmla="*/ 26 w 112"/>
                <a:gd name="T53" fmla="*/ 114 h 118"/>
                <a:gd name="T54" fmla="*/ 16 w 112"/>
                <a:gd name="T55" fmla="*/ 110 h 118"/>
                <a:gd name="T56" fmla="*/ 16 w 112"/>
                <a:gd name="T57" fmla="*/ 110 h 118"/>
                <a:gd name="T58" fmla="*/ 10 w 112"/>
                <a:gd name="T59" fmla="*/ 102 h 118"/>
                <a:gd name="T60" fmla="*/ 4 w 112"/>
                <a:gd name="T61" fmla="*/ 92 h 118"/>
                <a:gd name="T62" fmla="*/ 0 w 112"/>
                <a:gd name="T63" fmla="*/ 82 h 118"/>
                <a:gd name="T64" fmla="*/ 0 w 112"/>
                <a:gd name="T65" fmla="*/ 72 h 118"/>
                <a:gd name="T66" fmla="*/ 0 w 112"/>
                <a:gd name="T67" fmla="*/ 60 h 118"/>
                <a:gd name="T68" fmla="*/ 4 w 112"/>
                <a:gd name="T69" fmla="*/ 50 h 118"/>
                <a:gd name="T70" fmla="*/ 8 w 112"/>
                <a:gd name="T71" fmla="*/ 38 h 118"/>
                <a:gd name="T72" fmla="*/ 16 w 112"/>
                <a:gd name="T73" fmla="*/ 28 h 118"/>
                <a:gd name="T74" fmla="*/ 16 w 112"/>
                <a:gd name="T75" fmla="*/ 2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8">
                  <a:moveTo>
                    <a:pt x="16" y="28"/>
                  </a:moveTo>
                  <a:lnTo>
                    <a:pt x="16" y="28"/>
                  </a:lnTo>
                  <a:lnTo>
                    <a:pt x="24" y="18"/>
                  </a:lnTo>
                  <a:lnTo>
                    <a:pt x="34" y="10"/>
                  </a:lnTo>
                  <a:lnTo>
                    <a:pt x="44" y="6"/>
                  </a:lnTo>
                  <a:lnTo>
                    <a:pt x="54" y="2"/>
                  </a:lnTo>
                  <a:lnTo>
                    <a:pt x="66" y="0"/>
                  </a:lnTo>
                  <a:lnTo>
                    <a:pt x="76" y="2"/>
                  </a:lnTo>
                  <a:lnTo>
                    <a:pt x="86" y="4"/>
                  </a:lnTo>
                  <a:lnTo>
                    <a:pt x="94" y="10"/>
                  </a:lnTo>
                  <a:lnTo>
                    <a:pt x="94" y="10"/>
                  </a:lnTo>
                  <a:lnTo>
                    <a:pt x="102" y="16"/>
                  </a:lnTo>
                  <a:lnTo>
                    <a:pt x="108" y="26"/>
                  </a:lnTo>
                  <a:lnTo>
                    <a:pt x="110" y="36"/>
                  </a:lnTo>
                  <a:lnTo>
                    <a:pt x="112" y="46"/>
                  </a:lnTo>
                  <a:lnTo>
                    <a:pt x="110" y="58"/>
                  </a:lnTo>
                  <a:lnTo>
                    <a:pt x="108" y="70"/>
                  </a:lnTo>
                  <a:lnTo>
                    <a:pt x="102" y="80"/>
                  </a:lnTo>
                  <a:lnTo>
                    <a:pt x="96" y="90"/>
                  </a:lnTo>
                  <a:lnTo>
                    <a:pt x="96" y="90"/>
                  </a:lnTo>
                  <a:lnTo>
                    <a:pt x="88" y="100"/>
                  </a:lnTo>
                  <a:lnTo>
                    <a:pt x="78" y="108"/>
                  </a:lnTo>
                  <a:lnTo>
                    <a:pt x="68" y="114"/>
                  </a:lnTo>
                  <a:lnTo>
                    <a:pt x="56" y="116"/>
                  </a:lnTo>
                  <a:lnTo>
                    <a:pt x="46" y="118"/>
                  </a:lnTo>
                  <a:lnTo>
                    <a:pt x="36" y="118"/>
                  </a:lnTo>
                  <a:lnTo>
                    <a:pt x="26" y="114"/>
                  </a:lnTo>
                  <a:lnTo>
                    <a:pt x="16" y="110"/>
                  </a:lnTo>
                  <a:lnTo>
                    <a:pt x="16" y="110"/>
                  </a:lnTo>
                  <a:lnTo>
                    <a:pt x="10" y="102"/>
                  </a:lnTo>
                  <a:lnTo>
                    <a:pt x="4" y="92"/>
                  </a:lnTo>
                  <a:lnTo>
                    <a:pt x="0" y="82"/>
                  </a:lnTo>
                  <a:lnTo>
                    <a:pt x="0" y="72"/>
                  </a:lnTo>
                  <a:lnTo>
                    <a:pt x="0" y="60"/>
                  </a:lnTo>
                  <a:lnTo>
                    <a:pt x="4" y="50"/>
                  </a:lnTo>
                  <a:lnTo>
                    <a:pt x="8" y="38"/>
                  </a:lnTo>
                  <a:lnTo>
                    <a:pt x="16" y="28"/>
                  </a:lnTo>
                  <a:lnTo>
                    <a:pt x="16" y="28"/>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47"/>
            <p:cNvSpPr>
              <a:spLocks/>
            </p:cNvSpPr>
            <p:nvPr/>
          </p:nvSpPr>
          <p:spPr bwMode="auto">
            <a:xfrm>
              <a:off x="2482850" y="7704138"/>
              <a:ext cx="66675" cy="76200"/>
            </a:xfrm>
            <a:custGeom>
              <a:avLst/>
              <a:gdLst>
                <a:gd name="T0" fmla="*/ 10 w 42"/>
                <a:gd name="T1" fmla="*/ 16 h 48"/>
                <a:gd name="T2" fmla="*/ 10 w 42"/>
                <a:gd name="T3" fmla="*/ 16 h 48"/>
                <a:gd name="T4" fmla="*/ 18 w 42"/>
                <a:gd name="T5" fmla="*/ 6 h 48"/>
                <a:gd name="T6" fmla="*/ 26 w 42"/>
                <a:gd name="T7" fmla="*/ 2 h 48"/>
                <a:gd name="T8" fmla="*/ 32 w 42"/>
                <a:gd name="T9" fmla="*/ 0 h 48"/>
                <a:gd name="T10" fmla="*/ 38 w 42"/>
                <a:gd name="T11" fmla="*/ 0 h 48"/>
                <a:gd name="T12" fmla="*/ 38 w 42"/>
                <a:gd name="T13" fmla="*/ 0 h 48"/>
                <a:gd name="T14" fmla="*/ 42 w 42"/>
                <a:gd name="T15" fmla="*/ 6 h 48"/>
                <a:gd name="T16" fmla="*/ 40 w 42"/>
                <a:gd name="T17" fmla="*/ 14 h 48"/>
                <a:gd name="T18" fmla="*/ 38 w 42"/>
                <a:gd name="T19" fmla="*/ 22 h 48"/>
                <a:gd name="T20" fmla="*/ 32 w 42"/>
                <a:gd name="T21" fmla="*/ 32 h 48"/>
                <a:gd name="T22" fmla="*/ 32 w 42"/>
                <a:gd name="T23" fmla="*/ 32 h 48"/>
                <a:gd name="T24" fmla="*/ 24 w 42"/>
                <a:gd name="T25" fmla="*/ 40 h 48"/>
                <a:gd name="T26" fmla="*/ 16 w 42"/>
                <a:gd name="T27" fmla="*/ 46 h 48"/>
                <a:gd name="T28" fmla="*/ 8 w 42"/>
                <a:gd name="T29" fmla="*/ 48 h 48"/>
                <a:gd name="T30" fmla="*/ 2 w 42"/>
                <a:gd name="T31" fmla="*/ 46 h 48"/>
                <a:gd name="T32" fmla="*/ 2 w 42"/>
                <a:gd name="T33" fmla="*/ 46 h 48"/>
                <a:gd name="T34" fmla="*/ 0 w 42"/>
                <a:gd name="T35" fmla="*/ 42 h 48"/>
                <a:gd name="T36" fmla="*/ 0 w 42"/>
                <a:gd name="T37" fmla="*/ 34 h 48"/>
                <a:gd name="T38" fmla="*/ 4 w 42"/>
                <a:gd name="T39" fmla="*/ 24 h 48"/>
                <a:gd name="T40" fmla="*/ 10 w 42"/>
                <a:gd name="T41" fmla="*/ 16 h 48"/>
                <a:gd name="T42" fmla="*/ 10 w 42"/>
                <a:gd name="T43"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8">
                  <a:moveTo>
                    <a:pt x="10" y="16"/>
                  </a:moveTo>
                  <a:lnTo>
                    <a:pt x="10" y="16"/>
                  </a:lnTo>
                  <a:lnTo>
                    <a:pt x="18" y="6"/>
                  </a:lnTo>
                  <a:lnTo>
                    <a:pt x="26" y="2"/>
                  </a:lnTo>
                  <a:lnTo>
                    <a:pt x="32" y="0"/>
                  </a:lnTo>
                  <a:lnTo>
                    <a:pt x="38" y="0"/>
                  </a:lnTo>
                  <a:lnTo>
                    <a:pt x="38" y="0"/>
                  </a:lnTo>
                  <a:lnTo>
                    <a:pt x="42" y="6"/>
                  </a:lnTo>
                  <a:lnTo>
                    <a:pt x="40" y="14"/>
                  </a:lnTo>
                  <a:lnTo>
                    <a:pt x="38" y="22"/>
                  </a:lnTo>
                  <a:lnTo>
                    <a:pt x="32" y="32"/>
                  </a:lnTo>
                  <a:lnTo>
                    <a:pt x="32" y="32"/>
                  </a:lnTo>
                  <a:lnTo>
                    <a:pt x="24" y="40"/>
                  </a:lnTo>
                  <a:lnTo>
                    <a:pt x="16" y="46"/>
                  </a:lnTo>
                  <a:lnTo>
                    <a:pt x="8" y="48"/>
                  </a:lnTo>
                  <a:lnTo>
                    <a:pt x="2" y="46"/>
                  </a:lnTo>
                  <a:lnTo>
                    <a:pt x="2" y="46"/>
                  </a:lnTo>
                  <a:lnTo>
                    <a:pt x="0" y="42"/>
                  </a:lnTo>
                  <a:lnTo>
                    <a:pt x="0" y="34"/>
                  </a:lnTo>
                  <a:lnTo>
                    <a:pt x="4" y="24"/>
                  </a:lnTo>
                  <a:lnTo>
                    <a:pt x="10" y="16"/>
                  </a:lnTo>
                  <a:lnTo>
                    <a:pt x="10" y="16"/>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48"/>
            <p:cNvSpPr>
              <a:spLocks/>
            </p:cNvSpPr>
            <p:nvPr/>
          </p:nvSpPr>
          <p:spPr bwMode="auto">
            <a:xfrm>
              <a:off x="2832100" y="7561263"/>
              <a:ext cx="180975" cy="180975"/>
            </a:xfrm>
            <a:custGeom>
              <a:avLst/>
              <a:gdLst>
                <a:gd name="T0" fmla="*/ 94 w 114"/>
                <a:gd name="T1" fmla="*/ 20 h 114"/>
                <a:gd name="T2" fmla="*/ 94 w 114"/>
                <a:gd name="T3" fmla="*/ 20 h 114"/>
                <a:gd name="T4" fmla="*/ 102 w 114"/>
                <a:gd name="T5" fmla="*/ 30 h 114"/>
                <a:gd name="T6" fmla="*/ 108 w 114"/>
                <a:gd name="T7" fmla="*/ 42 h 114"/>
                <a:gd name="T8" fmla="*/ 112 w 114"/>
                <a:gd name="T9" fmla="*/ 52 h 114"/>
                <a:gd name="T10" fmla="*/ 114 w 114"/>
                <a:gd name="T11" fmla="*/ 64 h 114"/>
                <a:gd name="T12" fmla="*/ 114 w 114"/>
                <a:gd name="T13" fmla="*/ 74 h 114"/>
                <a:gd name="T14" fmla="*/ 112 w 114"/>
                <a:gd name="T15" fmla="*/ 84 h 114"/>
                <a:gd name="T16" fmla="*/ 108 w 114"/>
                <a:gd name="T17" fmla="*/ 94 h 114"/>
                <a:gd name="T18" fmla="*/ 102 w 114"/>
                <a:gd name="T19" fmla="*/ 102 h 114"/>
                <a:gd name="T20" fmla="*/ 102 w 114"/>
                <a:gd name="T21" fmla="*/ 102 h 114"/>
                <a:gd name="T22" fmla="*/ 94 w 114"/>
                <a:gd name="T23" fmla="*/ 108 h 114"/>
                <a:gd name="T24" fmla="*/ 84 w 114"/>
                <a:gd name="T25" fmla="*/ 112 h 114"/>
                <a:gd name="T26" fmla="*/ 74 w 114"/>
                <a:gd name="T27" fmla="*/ 114 h 114"/>
                <a:gd name="T28" fmla="*/ 64 w 114"/>
                <a:gd name="T29" fmla="*/ 114 h 114"/>
                <a:gd name="T30" fmla="*/ 52 w 114"/>
                <a:gd name="T31" fmla="*/ 112 h 114"/>
                <a:gd name="T32" fmla="*/ 42 w 114"/>
                <a:gd name="T33" fmla="*/ 108 h 114"/>
                <a:gd name="T34" fmla="*/ 30 w 114"/>
                <a:gd name="T35" fmla="*/ 102 h 114"/>
                <a:gd name="T36" fmla="*/ 22 w 114"/>
                <a:gd name="T37" fmla="*/ 92 h 114"/>
                <a:gd name="T38" fmla="*/ 22 w 114"/>
                <a:gd name="T39" fmla="*/ 92 h 114"/>
                <a:gd name="T40" fmla="*/ 12 w 114"/>
                <a:gd name="T41" fmla="*/ 84 h 114"/>
                <a:gd name="T42" fmla="*/ 6 w 114"/>
                <a:gd name="T43" fmla="*/ 72 h 114"/>
                <a:gd name="T44" fmla="*/ 2 w 114"/>
                <a:gd name="T45" fmla="*/ 62 h 114"/>
                <a:gd name="T46" fmla="*/ 0 w 114"/>
                <a:gd name="T47" fmla="*/ 50 h 114"/>
                <a:gd name="T48" fmla="*/ 0 w 114"/>
                <a:gd name="T49" fmla="*/ 40 h 114"/>
                <a:gd name="T50" fmla="*/ 2 w 114"/>
                <a:gd name="T51" fmla="*/ 30 h 114"/>
                <a:gd name="T52" fmla="*/ 6 w 114"/>
                <a:gd name="T53" fmla="*/ 20 h 114"/>
                <a:gd name="T54" fmla="*/ 14 w 114"/>
                <a:gd name="T55" fmla="*/ 12 h 114"/>
                <a:gd name="T56" fmla="*/ 14 w 114"/>
                <a:gd name="T57" fmla="*/ 12 h 114"/>
                <a:gd name="T58" fmla="*/ 22 w 114"/>
                <a:gd name="T59" fmla="*/ 6 h 114"/>
                <a:gd name="T60" fmla="*/ 30 w 114"/>
                <a:gd name="T61" fmla="*/ 2 h 114"/>
                <a:gd name="T62" fmla="*/ 42 w 114"/>
                <a:gd name="T63" fmla="*/ 0 h 114"/>
                <a:gd name="T64" fmla="*/ 52 w 114"/>
                <a:gd name="T65" fmla="*/ 0 h 114"/>
                <a:gd name="T66" fmla="*/ 64 w 114"/>
                <a:gd name="T67" fmla="*/ 2 h 114"/>
                <a:gd name="T68" fmla="*/ 74 w 114"/>
                <a:gd name="T69" fmla="*/ 6 h 114"/>
                <a:gd name="T70" fmla="*/ 84 w 114"/>
                <a:gd name="T71" fmla="*/ 12 h 114"/>
                <a:gd name="T72" fmla="*/ 94 w 114"/>
                <a:gd name="T73" fmla="*/ 20 h 114"/>
                <a:gd name="T74" fmla="*/ 94 w 114"/>
                <a:gd name="T75" fmla="*/ 2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4">
                  <a:moveTo>
                    <a:pt x="94" y="20"/>
                  </a:moveTo>
                  <a:lnTo>
                    <a:pt x="94" y="20"/>
                  </a:lnTo>
                  <a:lnTo>
                    <a:pt x="102" y="30"/>
                  </a:lnTo>
                  <a:lnTo>
                    <a:pt x="108" y="42"/>
                  </a:lnTo>
                  <a:lnTo>
                    <a:pt x="112" y="52"/>
                  </a:lnTo>
                  <a:lnTo>
                    <a:pt x="114" y="64"/>
                  </a:lnTo>
                  <a:lnTo>
                    <a:pt x="114" y="74"/>
                  </a:lnTo>
                  <a:lnTo>
                    <a:pt x="112" y="84"/>
                  </a:lnTo>
                  <a:lnTo>
                    <a:pt x="108" y="94"/>
                  </a:lnTo>
                  <a:lnTo>
                    <a:pt x="102" y="102"/>
                  </a:lnTo>
                  <a:lnTo>
                    <a:pt x="102" y="102"/>
                  </a:lnTo>
                  <a:lnTo>
                    <a:pt x="94" y="108"/>
                  </a:lnTo>
                  <a:lnTo>
                    <a:pt x="84" y="112"/>
                  </a:lnTo>
                  <a:lnTo>
                    <a:pt x="74" y="114"/>
                  </a:lnTo>
                  <a:lnTo>
                    <a:pt x="64" y="114"/>
                  </a:lnTo>
                  <a:lnTo>
                    <a:pt x="52" y="112"/>
                  </a:lnTo>
                  <a:lnTo>
                    <a:pt x="42" y="108"/>
                  </a:lnTo>
                  <a:lnTo>
                    <a:pt x="30" y="102"/>
                  </a:lnTo>
                  <a:lnTo>
                    <a:pt x="22" y="92"/>
                  </a:lnTo>
                  <a:lnTo>
                    <a:pt x="22" y="92"/>
                  </a:lnTo>
                  <a:lnTo>
                    <a:pt x="12" y="84"/>
                  </a:lnTo>
                  <a:lnTo>
                    <a:pt x="6" y="72"/>
                  </a:lnTo>
                  <a:lnTo>
                    <a:pt x="2" y="62"/>
                  </a:lnTo>
                  <a:lnTo>
                    <a:pt x="0" y="50"/>
                  </a:lnTo>
                  <a:lnTo>
                    <a:pt x="0" y="40"/>
                  </a:lnTo>
                  <a:lnTo>
                    <a:pt x="2" y="30"/>
                  </a:lnTo>
                  <a:lnTo>
                    <a:pt x="6" y="20"/>
                  </a:lnTo>
                  <a:lnTo>
                    <a:pt x="14" y="12"/>
                  </a:lnTo>
                  <a:lnTo>
                    <a:pt x="14" y="12"/>
                  </a:lnTo>
                  <a:lnTo>
                    <a:pt x="22" y="6"/>
                  </a:lnTo>
                  <a:lnTo>
                    <a:pt x="30" y="2"/>
                  </a:lnTo>
                  <a:lnTo>
                    <a:pt x="42" y="0"/>
                  </a:lnTo>
                  <a:lnTo>
                    <a:pt x="52" y="0"/>
                  </a:lnTo>
                  <a:lnTo>
                    <a:pt x="64" y="2"/>
                  </a:lnTo>
                  <a:lnTo>
                    <a:pt x="74" y="6"/>
                  </a:lnTo>
                  <a:lnTo>
                    <a:pt x="84" y="12"/>
                  </a:lnTo>
                  <a:lnTo>
                    <a:pt x="94" y="20"/>
                  </a:lnTo>
                  <a:lnTo>
                    <a:pt x="94" y="20"/>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49"/>
            <p:cNvSpPr>
              <a:spLocks/>
            </p:cNvSpPr>
            <p:nvPr/>
          </p:nvSpPr>
          <p:spPr bwMode="auto">
            <a:xfrm>
              <a:off x="2898775" y="7596188"/>
              <a:ext cx="73025" cy="73025"/>
            </a:xfrm>
            <a:custGeom>
              <a:avLst/>
              <a:gdLst>
                <a:gd name="T0" fmla="*/ 32 w 46"/>
                <a:gd name="T1" fmla="*/ 12 h 46"/>
                <a:gd name="T2" fmla="*/ 32 w 46"/>
                <a:gd name="T3" fmla="*/ 12 h 46"/>
                <a:gd name="T4" fmla="*/ 40 w 46"/>
                <a:gd name="T5" fmla="*/ 22 h 46"/>
                <a:gd name="T6" fmla="*/ 44 w 46"/>
                <a:gd name="T7" fmla="*/ 30 h 46"/>
                <a:gd name="T8" fmla="*/ 46 w 46"/>
                <a:gd name="T9" fmla="*/ 38 h 46"/>
                <a:gd name="T10" fmla="*/ 44 w 46"/>
                <a:gd name="T11" fmla="*/ 44 h 46"/>
                <a:gd name="T12" fmla="*/ 44 w 46"/>
                <a:gd name="T13" fmla="*/ 44 h 46"/>
                <a:gd name="T14" fmla="*/ 38 w 46"/>
                <a:gd name="T15" fmla="*/ 46 h 46"/>
                <a:gd name="T16" fmla="*/ 30 w 46"/>
                <a:gd name="T17" fmla="*/ 44 h 46"/>
                <a:gd name="T18" fmla="*/ 22 w 46"/>
                <a:gd name="T19" fmla="*/ 40 h 46"/>
                <a:gd name="T20" fmla="*/ 12 w 46"/>
                <a:gd name="T21" fmla="*/ 32 h 46"/>
                <a:gd name="T22" fmla="*/ 12 w 46"/>
                <a:gd name="T23" fmla="*/ 32 h 46"/>
                <a:gd name="T24" fmla="*/ 6 w 46"/>
                <a:gd name="T25" fmla="*/ 24 h 46"/>
                <a:gd name="T26" fmla="*/ 2 w 46"/>
                <a:gd name="T27" fmla="*/ 14 h 46"/>
                <a:gd name="T28" fmla="*/ 0 w 46"/>
                <a:gd name="T29" fmla="*/ 8 h 46"/>
                <a:gd name="T30" fmla="*/ 2 w 46"/>
                <a:gd name="T31" fmla="*/ 2 h 46"/>
                <a:gd name="T32" fmla="*/ 2 w 46"/>
                <a:gd name="T33" fmla="*/ 2 h 46"/>
                <a:gd name="T34" fmla="*/ 8 w 46"/>
                <a:gd name="T35" fmla="*/ 0 h 46"/>
                <a:gd name="T36" fmla="*/ 16 w 46"/>
                <a:gd name="T37" fmla="*/ 0 h 46"/>
                <a:gd name="T38" fmla="*/ 24 w 46"/>
                <a:gd name="T39" fmla="*/ 6 h 46"/>
                <a:gd name="T40" fmla="*/ 32 w 46"/>
                <a:gd name="T41" fmla="*/ 12 h 46"/>
                <a:gd name="T42" fmla="*/ 32 w 46"/>
                <a:gd name="T43"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32" y="12"/>
                  </a:moveTo>
                  <a:lnTo>
                    <a:pt x="32" y="12"/>
                  </a:lnTo>
                  <a:lnTo>
                    <a:pt x="40" y="22"/>
                  </a:lnTo>
                  <a:lnTo>
                    <a:pt x="44" y="30"/>
                  </a:lnTo>
                  <a:lnTo>
                    <a:pt x="46" y="38"/>
                  </a:lnTo>
                  <a:lnTo>
                    <a:pt x="44" y="44"/>
                  </a:lnTo>
                  <a:lnTo>
                    <a:pt x="44" y="44"/>
                  </a:lnTo>
                  <a:lnTo>
                    <a:pt x="38" y="46"/>
                  </a:lnTo>
                  <a:lnTo>
                    <a:pt x="30" y="44"/>
                  </a:lnTo>
                  <a:lnTo>
                    <a:pt x="22" y="40"/>
                  </a:lnTo>
                  <a:lnTo>
                    <a:pt x="12" y="32"/>
                  </a:lnTo>
                  <a:lnTo>
                    <a:pt x="12" y="32"/>
                  </a:lnTo>
                  <a:lnTo>
                    <a:pt x="6" y="24"/>
                  </a:lnTo>
                  <a:lnTo>
                    <a:pt x="2" y="14"/>
                  </a:lnTo>
                  <a:lnTo>
                    <a:pt x="0" y="8"/>
                  </a:lnTo>
                  <a:lnTo>
                    <a:pt x="2" y="2"/>
                  </a:lnTo>
                  <a:lnTo>
                    <a:pt x="2" y="2"/>
                  </a:lnTo>
                  <a:lnTo>
                    <a:pt x="8" y="0"/>
                  </a:lnTo>
                  <a:lnTo>
                    <a:pt x="16" y="0"/>
                  </a:lnTo>
                  <a:lnTo>
                    <a:pt x="24" y="6"/>
                  </a:lnTo>
                  <a:lnTo>
                    <a:pt x="32" y="12"/>
                  </a:lnTo>
                  <a:lnTo>
                    <a:pt x="32" y="12"/>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50"/>
            <p:cNvSpPr>
              <a:spLocks/>
            </p:cNvSpPr>
            <p:nvPr/>
          </p:nvSpPr>
          <p:spPr bwMode="auto">
            <a:xfrm>
              <a:off x="2663825" y="8259763"/>
              <a:ext cx="180975" cy="149225"/>
            </a:xfrm>
            <a:custGeom>
              <a:avLst/>
              <a:gdLst>
                <a:gd name="T0" fmla="*/ 36 w 114"/>
                <a:gd name="T1" fmla="*/ 84 h 94"/>
                <a:gd name="T2" fmla="*/ 36 w 114"/>
                <a:gd name="T3" fmla="*/ 84 h 94"/>
                <a:gd name="T4" fmla="*/ 26 w 114"/>
                <a:gd name="T5" fmla="*/ 78 h 94"/>
                <a:gd name="T6" fmla="*/ 18 w 114"/>
                <a:gd name="T7" fmla="*/ 70 h 94"/>
                <a:gd name="T8" fmla="*/ 10 w 114"/>
                <a:gd name="T9" fmla="*/ 62 h 94"/>
                <a:gd name="T10" fmla="*/ 4 w 114"/>
                <a:gd name="T11" fmla="*/ 54 h 94"/>
                <a:gd name="T12" fmla="*/ 2 w 114"/>
                <a:gd name="T13" fmla="*/ 44 h 94"/>
                <a:gd name="T14" fmla="*/ 0 w 114"/>
                <a:gd name="T15" fmla="*/ 36 h 94"/>
                <a:gd name="T16" fmla="*/ 0 w 114"/>
                <a:gd name="T17" fmla="*/ 26 h 94"/>
                <a:gd name="T18" fmla="*/ 4 w 114"/>
                <a:gd name="T19" fmla="*/ 18 h 94"/>
                <a:gd name="T20" fmla="*/ 4 w 114"/>
                <a:gd name="T21" fmla="*/ 18 h 94"/>
                <a:gd name="T22" fmla="*/ 8 w 114"/>
                <a:gd name="T23" fmla="*/ 12 h 94"/>
                <a:gd name="T24" fmla="*/ 16 w 114"/>
                <a:gd name="T25" fmla="*/ 6 h 94"/>
                <a:gd name="T26" fmla="*/ 24 w 114"/>
                <a:gd name="T27" fmla="*/ 2 h 94"/>
                <a:gd name="T28" fmla="*/ 34 w 114"/>
                <a:gd name="T29" fmla="*/ 0 h 94"/>
                <a:gd name="T30" fmla="*/ 44 w 114"/>
                <a:gd name="T31" fmla="*/ 0 h 94"/>
                <a:gd name="T32" fmla="*/ 54 w 114"/>
                <a:gd name="T33" fmla="*/ 0 h 94"/>
                <a:gd name="T34" fmla="*/ 66 w 114"/>
                <a:gd name="T35" fmla="*/ 4 h 94"/>
                <a:gd name="T36" fmla="*/ 76 w 114"/>
                <a:gd name="T37" fmla="*/ 8 h 94"/>
                <a:gd name="T38" fmla="*/ 76 w 114"/>
                <a:gd name="T39" fmla="*/ 8 h 94"/>
                <a:gd name="T40" fmla="*/ 86 w 114"/>
                <a:gd name="T41" fmla="*/ 14 h 94"/>
                <a:gd name="T42" fmla="*/ 96 w 114"/>
                <a:gd name="T43" fmla="*/ 22 h 94"/>
                <a:gd name="T44" fmla="*/ 102 w 114"/>
                <a:gd name="T45" fmla="*/ 30 h 94"/>
                <a:gd name="T46" fmla="*/ 108 w 114"/>
                <a:gd name="T47" fmla="*/ 40 h 94"/>
                <a:gd name="T48" fmla="*/ 112 w 114"/>
                <a:gd name="T49" fmla="*/ 48 h 94"/>
                <a:gd name="T50" fmla="*/ 114 w 114"/>
                <a:gd name="T51" fmla="*/ 58 h 94"/>
                <a:gd name="T52" fmla="*/ 112 w 114"/>
                <a:gd name="T53" fmla="*/ 66 h 94"/>
                <a:gd name="T54" fmla="*/ 110 w 114"/>
                <a:gd name="T55" fmla="*/ 74 h 94"/>
                <a:gd name="T56" fmla="*/ 110 w 114"/>
                <a:gd name="T57" fmla="*/ 74 h 94"/>
                <a:gd name="T58" fmla="*/ 104 w 114"/>
                <a:gd name="T59" fmla="*/ 82 h 94"/>
                <a:gd name="T60" fmla="*/ 98 w 114"/>
                <a:gd name="T61" fmla="*/ 88 h 94"/>
                <a:gd name="T62" fmla="*/ 90 w 114"/>
                <a:gd name="T63" fmla="*/ 92 h 94"/>
                <a:gd name="T64" fmla="*/ 80 w 114"/>
                <a:gd name="T65" fmla="*/ 94 h 94"/>
                <a:gd name="T66" fmla="*/ 70 w 114"/>
                <a:gd name="T67" fmla="*/ 94 h 94"/>
                <a:gd name="T68" fmla="*/ 58 w 114"/>
                <a:gd name="T69" fmla="*/ 92 h 94"/>
                <a:gd name="T70" fmla="*/ 48 w 114"/>
                <a:gd name="T71" fmla="*/ 90 h 94"/>
                <a:gd name="T72" fmla="*/ 36 w 114"/>
                <a:gd name="T73" fmla="*/ 84 h 94"/>
                <a:gd name="T74" fmla="*/ 36 w 114"/>
                <a:gd name="T75"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94">
                  <a:moveTo>
                    <a:pt x="36" y="84"/>
                  </a:moveTo>
                  <a:lnTo>
                    <a:pt x="36" y="84"/>
                  </a:lnTo>
                  <a:lnTo>
                    <a:pt x="26" y="78"/>
                  </a:lnTo>
                  <a:lnTo>
                    <a:pt x="18" y="70"/>
                  </a:lnTo>
                  <a:lnTo>
                    <a:pt x="10" y="62"/>
                  </a:lnTo>
                  <a:lnTo>
                    <a:pt x="4" y="54"/>
                  </a:lnTo>
                  <a:lnTo>
                    <a:pt x="2" y="44"/>
                  </a:lnTo>
                  <a:lnTo>
                    <a:pt x="0" y="36"/>
                  </a:lnTo>
                  <a:lnTo>
                    <a:pt x="0" y="26"/>
                  </a:lnTo>
                  <a:lnTo>
                    <a:pt x="4" y="18"/>
                  </a:lnTo>
                  <a:lnTo>
                    <a:pt x="4" y="18"/>
                  </a:lnTo>
                  <a:lnTo>
                    <a:pt x="8" y="12"/>
                  </a:lnTo>
                  <a:lnTo>
                    <a:pt x="16" y="6"/>
                  </a:lnTo>
                  <a:lnTo>
                    <a:pt x="24" y="2"/>
                  </a:lnTo>
                  <a:lnTo>
                    <a:pt x="34" y="0"/>
                  </a:lnTo>
                  <a:lnTo>
                    <a:pt x="44" y="0"/>
                  </a:lnTo>
                  <a:lnTo>
                    <a:pt x="54" y="0"/>
                  </a:lnTo>
                  <a:lnTo>
                    <a:pt x="66" y="4"/>
                  </a:lnTo>
                  <a:lnTo>
                    <a:pt x="76" y="8"/>
                  </a:lnTo>
                  <a:lnTo>
                    <a:pt x="76" y="8"/>
                  </a:lnTo>
                  <a:lnTo>
                    <a:pt x="86" y="14"/>
                  </a:lnTo>
                  <a:lnTo>
                    <a:pt x="96" y="22"/>
                  </a:lnTo>
                  <a:lnTo>
                    <a:pt x="102" y="30"/>
                  </a:lnTo>
                  <a:lnTo>
                    <a:pt x="108" y="40"/>
                  </a:lnTo>
                  <a:lnTo>
                    <a:pt x="112" y="48"/>
                  </a:lnTo>
                  <a:lnTo>
                    <a:pt x="114" y="58"/>
                  </a:lnTo>
                  <a:lnTo>
                    <a:pt x="112" y="66"/>
                  </a:lnTo>
                  <a:lnTo>
                    <a:pt x="110" y="74"/>
                  </a:lnTo>
                  <a:lnTo>
                    <a:pt x="110" y="74"/>
                  </a:lnTo>
                  <a:lnTo>
                    <a:pt x="104" y="82"/>
                  </a:lnTo>
                  <a:lnTo>
                    <a:pt x="98" y="88"/>
                  </a:lnTo>
                  <a:lnTo>
                    <a:pt x="90" y="92"/>
                  </a:lnTo>
                  <a:lnTo>
                    <a:pt x="80" y="94"/>
                  </a:lnTo>
                  <a:lnTo>
                    <a:pt x="70" y="94"/>
                  </a:lnTo>
                  <a:lnTo>
                    <a:pt x="58" y="92"/>
                  </a:lnTo>
                  <a:lnTo>
                    <a:pt x="48" y="90"/>
                  </a:lnTo>
                  <a:lnTo>
                    <a:pt x="36" y="84"/>
                  </a:lnTo>
                  <a:lnTo>
                    <a:pt x="36" y="84"/>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51"/>
            <p:cNvSpPr>
              <a:spLocks/>
            </p:cNvSpPr>
            <p:nvPr/>
          </p:nvSpPr>
          <p:spPr bwMode="auto">
            <a:xfrm>
              <a:off x="2711450" y="8326438"/>
              <a:ext cx="79375" cy="53975"/>
            </a:xfrm>
            <a:custGeom>
              <a:avLst/>
              <a:gdLst>
                <a:gd name="T0" fmla="*/ 18 w 50"/>
                <a:gd name="T1" fmla="*/ 26 h 34"/>
                <a:gd name="T2" fmla="*/ 18 w 50"/>
                <a:gd name="T3" fmla="*/ 26 h 34"/>
                <a:gd name="T4" fmla="*/ 10 w 50"/>
                <a:gd name="T5" fmla="*/ 22 h 34"/>
                <a:gd name="T6" fmla="*/ 4 w 50"/>
                <a:gd name="T7" fmla="*/ 14 h 34"/>
                <a:gd name="T8" fmla="*/ 0 w 50"/>
                <a:gd name="T9" fmla="*/ 8 h 34"/>
                <a:gd name="T10" fmla="*/ 0 w 50"/>
                <a:gd name="T11" fmla="*/ 4 h 34"/>
                <a:gd name="T12" fmla="*/ 0 w 50"/>
                <a:gd name="T13" fmla="*/ 4 h 34"/>
                <a:gd name="T14" fmla="*/ 4 w 50"/>
                <a:gd name="T15" fmla="*/ 0 h 34"/>
                <a:gd name="T16" fmla="*/ 10 w 50"/>
                <a:gd name="T17" fmla="*/ 0 h 34"/>
                <a:gd name="T18" fmla="*/ 20 w 50"/>
                <a:gd name="T19" fmla="*/ 2 h 34"/>
                <a:gd name="T20" fmla="*/ 30 w 50"/>
                <a:gd name="T21" fmla="*/ 6 h 34"/>
                <a:gd name="T22" fmla="*/ 30 w 50"/>
                <a:gd name="T23" fmla="*/ 6 h 34"/>
                <a:gd name="T24" fmla="*/ 38 w 50"/>
                <a:gd name="T25" fmla="*/ 12 h 34"/>
                <a:gd name="T26" fmla="*/ 46 w 50"/>
                <a:gd name="T27" fmla="*/ 18 h 34"/>
                <a:gd name="T28" fmla="*/ 50 w 50"/>
                <a:gd name="T29" fmla="*/ 24 h 34"/>
                <a:gd name="T30" fmla="*/ 48 w 50"/>
                <a:gd name="T31" fmla="*/ 30 h 34"/>
                <a:gd name="T32" fmla="*/ 48 w 50"/>
                <a:gd name="T33" fmla="*/ 30 h 34"/>
                <a:gd name="T34" fmla="*/ 44 w 50"/>
                <a:gd name="T35" fmla="*/ 32 h 34"/>
                <a:gd name="T36" fmla="*/ 38 w 50"/>
                <a:gd name="T37" fmla="*/ 34 h 34"/>
                <a:gd name="T38" fmla="*/ 28 w 50"/>
                <a:gd name="T39" fmla="*/ 32 h 34"/>
                <a:gd name="T40" fmla="*/ 18 w 50"/>
                <a:gd name="T41" fmla="*/ 26 h 34"/>
                <a:gd name="T42" fmla="*/ 18 w 50"/>
                <a:gd name="T4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34">
                  <a:moveTo>
                    <a:pt x="18" y="26"/>
                  </a:moveTo>
                  <a:lnTo>
                    <a:pt x="18" y="26"/>
                  </a:lnTo>
                  <a:lnTo>
                    <a:pt x="10" y="22"/>
                  </a:lnTo>
                  <a:lnTo>
                    <a:pt x="4" y="14"/>
                  </a:lnTo>
                  <a:lnTo>
                    <a:pt x="0" y="8"/>
                  </a:lnTo>
                  <a:lnTo>
                    <a:pt x="0" y="4"/>
                  </a:lnTo>
                  <a:lnTo>
                    <a:pt x="0" y="4"/>
                  </a:lnTo>
                  <a:lnTo>
                    <a:pt x="4" y="0"/>
                  </a:lnTo>
                  <a:lnTo>
                    <a:pt x="10" y="0"/>
                  </a:lnTo>
                  <a:lnTo>
                    <a:pt x="20" y="2"/>
                  </a:lnTo>
                  <a:lnTo>
                    <a:pt x="30" y="6"/>
                  </a:lnTo>
                  <a:lnTo>
                    <a:pt x="30" y="6"/>
                  </a:lnTo>
                  <a:lnTo>
                    <a:pt x="38" y="12"/>
                  </a:lnTo>
                  <a:lnTo>
                    <a:pt x="46" y="18"/>
                  </a:lnTo>
                  <a:lnTo>
                    <a:pt x="50" y="24"/>
                  </a:lnTo>
                  <a:lnTo>
                    <a:pt x="48" y="30"/>
                  </a:lnTo>
                  <a:lnTo>
                    <a:pt x="48" y="30"/>
                  </a:lnTo>
                  <a:lnTo>
                    <a:pt x="44" y="32"/>
                  </a:lnTo>
                  <a:lnTo>
                    <a:pt x="38" y="34"/>
                  </a:lnTo>
                  <a:lnTo>
                    <a:pt x="28" y="32"/>
                  </a:lnTo>
                  <a:lnTo>
                    <a:pt x="18" y="26"/>
                  </a:lnTo>
                  <a:lnTo>
                    <a:pt x="18" y="26"/>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52"/>
            <p:cNvSpPr>
              <a:spLocks/>
            </p:cNvSpPr>
            <p:nvPr/>
          </p:nvSpPr>
          <p:spPr bwMode="auto">
            <a:xfrm>
              <a:off x="2597150" y="7545388"/>
              <a:ext cx="155575" cy="165100"/>
            </a:xfrm>
            <a:custGeom>
              <a:avLst/>
              <a:gdLst>
                <a:gd name="T0" fmla="*/ 92 w 98"/>
                <a:gd name="T1" fmla="*/ 32 h 104"/>
                <a:gd name="T2" fmla="*/ 92 w 98"/>
                <a:gd name="T3" fmla="*/ 32 h 104"/>
                <a:gd name="T4" fmla="*/ 96 w 98"/>
                <a:gd name="T5" fmla="*/ 42 h 104"/>
                <a:gd name="T6" fmla="*/ 98 w 98"/>
                <a:gd name="T7" fmla="*/ 52 h 104"/>
                <a:gd name="T8" fmla="*/ 98 w 98"/>
                <a:gd name="T9" fmla="*/ 62 h 104"/>
                <a:gd name="T10" fmla="*/ 96 w 98"/>
                <a:gd name="T11" fmla="*/ 72 h 104"/>
                <a:gd name="T12" fmla="*/ 92 w 98"/>
                <a:gd name="T13" fmla="*/ 80 h 104"/>
                <a:gd name="T14" fmla="*/ 86 w 98"/>
                <a:gd name="T15" fmla="*/ 88 h 104"/>
                <a:gd name="T16" fmla="*/ 80 w 98"/>
                <a:gd name="T17" fmla="*/ 96 h 104"/>
                <a:gd name="T18" fmla="*/ 72 w 98"/>
                <a:gd name="T19" fmla="*/ 100 h 104"/>
                <a:gd name="T20" fmla="*/ 72 w 98"/>
                <a:gd name="T21" fmla="*/ 100 h 104"/>
                <a:gd name="T22" fmla="*/ 62 w 98"/>
                <a:gd name="T23" fmla="*/ 104 h 104"/>
                <a:gd name="T24" fmla="*/ 52 w 98"/>
                <a:gd name="T25" fmla="*/ 104 h 104"/>
                <a:gd name="T26" fmla="*/ 44 w 98"/>
                <a:gd name="T27" fmla="*/ 104 h 104"/>
                <a:gd name="T28" fmla="*/ 34 w 98"/>
                <a:gd name="T29" fmla="*/ 100 h 104"/>
                <a:gd name="T30" fmla="*/ 26 w 98"/>
                <a:gd name="T31" fmla="*/ 96 h 104"/>
                <a:gd name="T32" fmla="*/ 18 w 98"/>
                <a:gd name="T33" fmla="*/ 90 h 104"/>
                <a:gd name="T34" fmla="*/ 10 w 98"/>
                <a:gd name="T35" fmla="*/ 82 h 104"/>
                <a:gd name="T36" fmla="*/ 4 w 98"/>
                <a:gd name="T37" fmla="*/ 72 h 104"/>
                <a:gd name="T38" fmla="*/ 4 w 98"/>
                <a:gd name="T39" fmla="*/ 72 h 104"/>
                <a:gd name="T40" fmla="*/ 2 w 98"/>
                <a:gd name="T41" fmla="*/ 62 h 104"/>
                <a:gd name="T42" fmla="*/ 0 w 98"/>
                <a:gd name="T43" fmla="*/ 52 h 104"/>
                <a:gd name="T44" fmla="*/ 0 w 98"/>
                <a:gd name="T45" fmla="*/ 42 h 104"/>
                <a:gd name="T46" fmla="*/ 2 w 98"/>
                <a:gd name="T47" fmla="*/ 32 h 104"/>
                <a:gd name="T48" fmla="*/ 4 w 98"/>
                <a:gd name="T49" fmla="*/ 24 h 104"/>
                <a:gd name="T50" fmla="*/ 10 w 98"/>
                <a:gd name="T51" fmla="*/ 16 h 104"/>
                <a:gd name="T52" fmla="*/ 16 w 98"/>
                <a:gd name="T53" fmla="*/ 8 h 104"/>
                <a:gd name="T54" fmla="*/ 26 w 98"/>
                <a:gd name="T55" fmla="*/ 4 h 104"/>
                <a:gd name="T56" fmla="*/ 26 w 98"/>
                <a:gd name="T57" fmla="*/ 4 h 104"/>
                <a:gd name="T58" fmla="*/ 34 w 98"/>
                <a:gd name="T59" fmla="*/ 0 h 104"/>
                <a:gd name="T60" fmla="*/ 44 w 98"/>
                <a:gd name="T61" fmla="*/ 0 h 104"/>
                <a:gd name="T62" fmla="*/ 54 w 98"/>
                <a:gd name="T63" fmla="*/ 0 h 104"/>
                <a:gd name="T64" fmla="*/ 62 w 98"/>
                <a:gd name="T65" fmla="*/ 2 h 104"/>
                <a:gd name="T66" fmla="*/ 72 w 98"/>
                <a:gd name="T67" fmla="*/ 8 h 104"/>
                <a:gd name="T68" fmla="*/ 80 w 98"/>
                <a:gd name="T69" fmla="*/ 14 h 104"/>
                <a:gd name="T70" fmla="*/ 86 w 98"/>
                <a:gd name="T71" fmla="*/ 22 h 104"/>
                <a:gd name="T72" fmla="*/ 92 w 98"/>
                <a:gd name="T73" fmla="*/ 32 h 104"/>
                <a:gd name="T74" fmla="*/ 92 w 98"/>
                <a:gd name="T75"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04">
                  <a:moveTo>
                    <a:pt x="92" y="32"/>
                  </a:moveTo>
                  <a:lnTo>
                    <a:pt x="92" y="32"/>
                  </a:lnTo>
                  <a:lnTo>
                    <a:pt x="96" y="42"/>
                  </a:lnTo>
                  <a:lnTo>
                    <a:pt x="98" y="52"/>
                  </a:lnTo>
                  <a:lnTo>
                    <a:pt x="98" y="62"/>
                  </a:lnTo>
                  <a:lnTo>
                    <a:pt x="96" y="72"/>
                  </a:lnTo>
                  <a:lnTo>
                    <a:pt x="92" y="80"/>
                  </a:lnTo>
                  <a:lnTo>
                    <a:pt x="86" y="88"/>
                  </a:lnTo>
                  <a:lnTo>
                    <a:pt x="80" y="96"/>
                  </a:lnTo>
                  <a:lnTo>
                    <a:pt x="72" y="100"/>
                  </a:lnTo>
                  <a:lnTo>
                    <a:pt x="72" y="100"/>
                  </a:lnTo>
                  <a:lnTo>
                    <a:pt x="62" y="104"/>
                  </a:lnTo>
                  <a:lnTo>
                    <a:pt x="52" y="104"/>
                  </a:lnTo>
                  <a:lnTo>
                    <a:pt x="44" y="104"/>
                  </a:lnTo>
                  <a:lnTo>
                    <a:pt x="34" y="100"/>
                  </a:lnTo>
                  <a:lnTo>
                    <a:pt x="26" y="96"/>
                  </a:lnTo>
                  <a:lnTo>
                    <a:pt x="18" y="90"/>
                  </a:lnTo>
                  <a:lnTo>
                    <a:pt x="10" y="82"/>
                  </a:lnTo>
                  <a:lnTo>
                    <a:pt x="4" y="72"/>
                  </a:lnTo>
                  <a:lnTo>
                    <a:pt x="4" y="72"/>
                  </a:lnTo>
                  <a:lnTo>
                    <a:pt x="2" y="62"/>
                  </a:lnTo>
                  <a:lnTo>
                    <a:pt x="0" y="52"/>
                  </a:lnTo>
                  <a:lnTo>
                    <a:pt x="0" y="42"/>
                  </a:lnTo>
                  <a:lnTo>
                    <a:pt x="2" y="32"/>
                  </a:lnTo>
                  <a:lnTo>
                    <a:pt x="4" y="24"/>
                  </a:lnTo>
                  <a:lnTo>
                    <a:pt x="10" y="16"/>
                  </a:lnTo>
                  <a:lnTo>
                    <a:pt x="16" y="8"/>
                  </a:lnTo>
                  <a:lnTo>
                    <a:pt x="26" y="4"/>
                  </a:lnTo>
                  <a:lnTo>
                    <a:pt x="26" y="4"/>
                  </a:lnTo>
                  <a:lnTo>
                    <a:pt x="34" y="0"/>
                  </a:lnTo>
                  <a:lnTo>
                    <a:pt x="44" y="0"/>
                  </a:lnTo>
                  <a:lnTo>
                    <a:pt x="54" y="0"/>
                  </a:lnTo>
                  <a:lnTo>
                    <a:pt x="62" y="2"/>
                  </a:lnTo>
                  <a:lnTo>
                    <a:pt x="72" y="8"/>
                  </a:lnTo>
                  <a:lnTo>
                    <a:pt x="80" y="14"/>
                  </a:lnTo>
                  <a:lnTo>
                    <a:pt x="86" y="22"/>
                  </a:lnTo>
                  <a:lnTo>
                    <a:pt x="92" y="32"/>
                  </a:lnTo>
                  <a:lnTo>
                    <a:pt x="92" y="32"/>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53"/>
            <p:cNvSpPr>
              <a:spLocks/>
            </p:cNvSpPr>
            <p:nvPr/>
          </p:nvSpPr>
          <p:spPr bwMode="auto">
            <a:xfrm>
              <a:off x="2663825" y="7577138"/>
              <a:ext cx="50800" cy="73025"/>
            </a:xfrm>
            <a:custGeom>
              <a:avLst/>
              <a:gdLst>
                <a:gd name="T0" fmla="*/ 28 w 32"/>
                <a:gd name="T1" fmla="*/ 18 h 46"/>
                <a:gd name="T2" fmla="*/ 28 w 32"/>
                <a:gd name="T3" fmla="*/ 18 h 46"/>
                <a:gd name="T4" fmla="*/ 32 w 32"/>
                <a:gd name="T5" fmla="*/ 26 h 46"/>
                <a:gd name="T6" fmla="*/ 32 w 32"/>
                <a:gd name="T7" fmla="*/ 36 h 46"/>
                <a:gd name="T8" fmla="*/ 32 w 32"/>
                <a:gd name="T9" fmla="*/ 42 h 46"/>
                <a:gd name="T10" fmla="*/ 28 w 32"/>
                <a:gd name="T11" fmla="*/ 46 h 46"/>
                <a:gd name="T12" fmla="*/ 28 w 32"/>
                <a:gd name="T13" fmla="*/ 46 h 46"/>
                <a:gd name="T14" fmla="*/ 22 w 32"/>
                <a:gd name="T15" fmla="*/ 46 h 46"/>
                <a:gd name="T16" fmla="*/ 16 w 32"/>
                <a:gd name="T17" fmla="*/ 44 h 46"/>
                <a:gd name="T18" fmla="*/ 10 w 32"/>
                <a:gd name="T19" fmla="*/ 38 h 46"/>
                <a:gd name="T20" fmla="*/ 4 w 32"/>
                <a:gd name="T21" fmla="*/ 30 h 46"/>
                <a:gd name="T22" fmla="*/ 4 w 32"/>
                <a:gd name="T23" fmla="*/ 30 h 46"/>
                <a:gd name="T24" fmla="*/ 2 w 32"/>
                <a:gd name="T25" fmla="*/ 20 h 46"/>
                <a:gd name="T26" fmla="*/ 0 w 32"/>
                <a:gd name="T27" fmla="*/ 12 h 46"/>
                <a:gd name="T28" fmla="*/ 2 w 32"/>
                <a:gd name="T29" fmla="*/ 4 h 46"/>
                <a:gd name="T30" fmla="*/ 6 w 32"/>
                <a:gd name="T31" fmla="*/ 0 h 46"/>
                <a:gd name="T32" fmla="*/ 6 w 32"/>
                <a:gd name="T33" fmla="*/ 0 h 46"/>
                <a:gd name="T34" fmla="*/ 12 w 32"/>
                <a:gd name="T35" fmla="*/ 0 h 46"/>
                <a:gd name="T36" fmla="*/ 18 w 32"/>
                <a:gd name="T37" fmla="*/ 4 h 46"/>
                <a:gd name="T38" fmla="*/ 24 w 32"/>
                <a:gd name="T39" fmla="*/ 10 h 46"/>
                <a:gd name="T40" fmla="*/ 28 w 32"/>
                <a:gd name="T41" fmla="*/ 18 h 46"/>
                <a:gd name="T42" fmla="*/ 28 w 32"/>
                <a:gd name="T43"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46">
                  <a:moveTo>
                    <a:pt x="28" y="18"/>
                  </a:moveTo>
                  <a:lnTo>
                    <a:pt x="28" y="18"/>
                  </a:lnTo>
                  <a:lnTo>
                    <a:pt x="32" y="26"/>
                  </a:lnTo>
                  <a:lnTo>
                    <a:pt x="32" y="36"/>
                  </a:lnTo>
                  <a:lnTo>
                    <a:pt x="32" y="42"/>
                  </a:lnTo>
                  <a:lnTo>
                    <a:pt x="28" y="46"/>
                  </a:lnTo>
                  <a:lnTo>
                    <a:pt x="28" y="46"/>
                  </a:lnTo>
                  <a:lnTo>
                    <a:pt x="22" y="46"/>
                  </a:lnTo>
                  <a:lnTo>
                    <a:pt x="16" y="44"/>
                  </a:lnTo>
                  <a:lnTo>
                    <a:pt x="10" y="38"/>
                  </a:lnTo>
                  <a:lnTo>
                    <a:pt x="4" y="30"/>
                  </a:lnTo>
                  <a:lnTo>
                    <a:pt x="4" y="30"/>
                  </a:lnTo>
                  <a:lnTo>
                    <a:pt x="2" y="20"/>
                  </a:lnTo>
                  <a:lnTo>
                    <a:pt x="0" y="12"/>
                  </a:lnTo>
                  <a:lnTo>
                    <a:pt x="2" y="4"/>
                  </a:lnTo>
                  <a:lnTo>
                    <a:pt x="6" y="0"/>
                  </a:lnTo>
                  <a:lnTo>
                    <a:pt x="6" y="0"/>
                  </a:lnTo>
                  <a:lnTo>
                    <a:pt x="12" y="0"/>
                  </a:lnTo>
                  <a:lnTo>
                    <a:pt x="18" y="4"/>
                  </a:lnTo>
                  <a:lnTo>
                    <a:pt x="24" y="10"/>
                  </a:lnTo>
                  <a:lnTo>
                    <a:pt x="28" y="18"/>
                  </a:lnTo>
                  <a:lnTo>
                    <a:pt x="28" y="18"/>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54"/>
            <p:cNvSpPr>
              <a:spLocks/>
            </p:cNvSpPr>
            <p:nvPr/>
          </p:nvSpPr>
          <p:spPr bwMode="auto">
            <a:xfrm>
              <a:off x="3016250" y="7640638"/>
              <a:ext cx="158750" cy="165100"/>
            </a:xfrm>
            <a:custGeom>
              <a:avLst/>
              <a:gdLst>
                <a:gd name="T0" fmla="*/ 90 w 100"/>
                <a:gd name="T1" fmla="*/ 80 h 104"/>
                <a:gd name="T2" fmla="*/ 90 w 100"/>
                <a:gd name="T3" fmla="*/ 80 h 104"/>
                <a:gd name="T4" fmla="*/ 82 w 100"/>
                <a:gd name="T5" fmla="*/ 88 h 104"/>
                <a:gd name="T6" fmla="*/ 74 w 100"/>
                <a:gd name="T7" fmla="*/ 94 h 104"/>
                <a:gd name="T8" fmla="*/ 64 w 100"/>
                <a:gd name="T9" fmla="*/ 98 h 104"/>
                <a:gd name="T10" fmla="*/ 56 w 100"/>
                <a:gd name="T11" fmla="*/ 102 h 104"/>
                <a:gd name="T12" fmla="*/ 46 w 100"/>
                <a:gd name="T13" fmla="*/ 104 h 104"/>
                <a:gd name="T14" fmla="*/ 36 w 100"/>
                <a:gd name="T15" fmla="*/ 102 h 104"/>
                <a:gd name="T16" fmla="*/ 28 w 100"/>
                <a:gd name="T17" fmla="*/ 100 h 104"/>
                <a:gd name="T18" fmla="*/ 18 w 100"/>
                <a:gd name="T19" fmla="*/ 94 h 104"/>
                <a:gd name="T20" fmla="*/ 18 w 100"/>
                <a:gd name="T21" fmla="*/ 94 h 104"/>
                <a:gd name="T22" fmla="*/ 12 w 100"/>
                <a:gd name="T23" fmla="*/ 88 h 104"/>
                <a:gd name="T24" fmla="*/ 6 w 100"/>
                <a:gd name="T25" fmla="*/ 80 h 104"/>
                <a:gd name="T26" fmla="*/ 2 w 100"/>
                <a:gd name="T27" fmla="*/ 72 h 104"/>
                <a:gd name="T28" fmla="*/ 0 w 100"/>
                <a:gd name="T29" fmla="*/ 62 h 104"/>
                <a:gd name="T30" fmla="*/ 0 w 100"/>
                <a:gd name="T31" fmla="*/ 52 h 104"/>
                <a:gd name="T32" fmla="*/ 2 w 100"/>
                <a:gd name="T33" fmla="*/ 42 h 104"/>
                <a:gd name="T34" fmla="*/ 6 w 100"/>
                <a:gd name="T35" fmla="*/ 32 h 104"/>
                <a:gd name="T36" fmla="*/ 10 w 100"/>
                <a:gd name="T37" fmla="*/ 24 h 104"/>
                <a:gd name="T38" fmla="*/ 10 w 100"/>
                <a:gd name="T39" fmla="*/ 24 h 104"/>
                <a:gd name="T40" fmla="*/ 18 w 100"/>
                <a:gd name="T41" fmla="*/ 14 h 104"/>
                <a:gd name="T42" fmla="*/ 26 w 100"/>
                <a:gd name="T43" fmla="*/ 8 h 104"/>
                <a:gd name="T44" fmla="*/ 34 w 100"/>
                <a:gd name="T45" fmla="*/ 4 h 104"/>
                <a:gd name="T46" fmla="*/ 44 w 100"/>
                <a:gd name="T47" fmla="*/ 0 h 104"/>
                <a:gd name="T48" fmla="*/ 54 w 100"/>
                <a:gd name="T49" fmla="*/ 0 h 104"/>
                <a:gd name="T50" fmla="*/ 64 w 100"/>
                <a:gd name="T51" fmla="*/ 0 h 104"/>
                <a:gd name="T52" fmla="*/ 72 w 100"/>
                <a:gd name="T53" fmla="*/ 2 h 104"/>
                <a:gd name="T54" fmla="*/ 82 w 100"/>
                <a:gd name="T55" fmla="*/ 8 h 104"/>
                <a:gd name="T56" fmla="*/ 82 w 100"/>
                <a:gd name="T57" fmla="*/ 8 h 104"/>
                <a:gd name="T58" fmla="*/ 88 w 100"/>
                <a:gd name="T59" fmla="*/ 14 h 104"/>
                <a:gd name="T60" fmla="*/ 94 w 100"/>
                <a:gd name="T61" fmla="*/ 22 h 104"/>
                <a:gd name="T62" fmla="*/ 98 w 100"/>
                <a:gd name="T63" fmla="*/ 30 h 104"/>
                <a:gd name="T64" fmla="*/ 100 w 100"/>
                <a:gd name="T65" fmla="*/ 40 h 104"/>
                <a:gd name="T66" fmla="*/ 100 w 100"/>
                <a:gd name="T67" fmla="*/ 50 h 104"/>
                <a:gd name="T68" fmla="*/ 98 w 100"/>
                <a:gd name="T69" fmla="*/ 60 h 104"/>
                <a:gd name="T70" fmla="*/ 94 w 100"/>
                <a:gd name="T71" fmla="*/ 70 h 104"/>
                <a:gd name="T72" fmla="*/ 90 w 100"/>
                <a:gd name="T73" fmla="*/ 80 h 104"/>
                <a:gd name="T74" fmla="*/ 90 w 100"/>
                <a:gd name="T7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4">
                  <a:moveTo>
                    <a:pt x="90" y="80"/>
                  </a:moveTo>
                  <a:lnTo>
                    <a:pt x="90" y="80"/>
                  </a:lnTo>
                  <a:lnTo>
                    <a:pt x="82" y="88"/>
                  </a:lnTo>
                  <a:lnTo>
                    <a:pt x="74" y="94"/>
                  </a:lnTo>
                  <a:lnTo>
                    <a:pt x="64" y="98"/>
                  </a:lnTo>
                  <a:lnTo>
                    <a:pt x="56" y="102"/>
                  </a:lnTo>
                  <a:lnTo>
                    <a:pt x="46" y="104"/>
                  </a:lnTo>
                  <a:lnTo>
                    <a:pt x="36" y="102"/>
                  </a:lnTo>
                  <a:lnTo>
                    <a:pt x="28" y="100"/>
                  </a:lnTo>
                  <a:lnTo>
                    <a:pt x="18" y="94"/>
                  </a:lnTo>
                  <a:lnTo>
                    <a:pt x="18" y="94"/>
                  </a:lnTo>
                  <a:lnTo>
                    <a:pt x="12" y="88"/>
                  </a:lnTo>
                  <a:lnTo>
                    <a:pt x="6" y="80"/>
                  </a:lnTo>
                  <a:lnTo>
                    <a:pt x="2" y="72"/>
                  </a:lnTo>
                  <a:lnTo>
                    <a:pt x="0" y="62"/>
                  </a:lnTo>
                  <a:lnTo>
                    <a:pt x="0" y="52"/>
                  </a:lnTo>
                  <a:lnTo>
                    <a:pt x="2" y="42"/>
                  </a:lnTo>
                  <a:lnTo>
                    <a:pt x="6" y="32"/>
                  </a:lnTo>
                  <a:lnTo>
                    <a:pt x="10" y="24"/>
                  </a:lnTo>
                  <a:lnTo>
                    <a:pt x="10" y="24"/>
                  </a:lnTo>
                  <a:lnTo>
                    <a:pt x="18" y="14"/>
                  </a:lnTo>
                  <a:lnTo>
                    <a:pt x="26" y="8"/>
                  </a:lnTo>
                  <a:lnTo>
                    <a:pt x="34" y="4"/>
                  </a:lnTo>
                  <a:lnTo>
                    <a:pt x="44" y="0"/>
                  </a:lnTo>
                  <a:lnTo>
                    <a:pt x="54" y="0"/>
                  </a:lnTo>
                  <a:lnTo>
                    <a:pt x="64" y="0"/>
                  </a:lnTo>
                  <a:lnTo>
                    <a:pt x="72" y="2"/>
                  </a:lnTo>
                  <a:lnTo>
                    <a:pt x="82" y="8"/>
                  </a:lnTo>
                  <a:lnTo>
                    <a:pt x="82" y="8"/>
                  </a:lnTo>
                  <a:lnTo>
                    <a:pt x="88" y="14"/>
                  </a:lnTo>
                  <a:lnTo>
                    <a:pt x="94" y="22"/>
                  </a:lnTo>
                  <a:lnTo>
                    <a:pt x="98" y="30"/>
                  </a:lnTo>
                  <a:lnTo>
                    <a:pt x="100" y="40"/>
                  </a:lnTo>
                  <a:lnTo>
                    <a:pt x="100" y="50"/>
                  </a:lnTo>
                  <a:lnTo>
                    <a:pt x="98" y="60"/>
                  </a:lnTo>
                  <a:lnTo>
                    <a:pt x="94" y="70"/>
                  </a:lnTo>
                  <a:lnTo>
                    <a:pt x="90" y="80"/>
                  </a:lnTo>
                  <a:lnTo>
                    <a:pt x="90" y="80"/>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55"/>
            <p:cNvSpPr>
              <a:spLocks/>
            </p:cNvSpPr>
            <p:nvPr/>
          </p:nvSpPr>
          <p:spPr bwMode="auto">
            <a:xfrm>
              <a:off x="3086100" y="7694613"/>
              <a:ext cx="57150" cy="69850"/>
            </a:xfrm>
            <a:custGeom>
              <a:avLst/>
              <a:gdLst>
                <a:gd name="T0" fmla="*/ 28 w 36"/>
                <a:gd name="T1" fmla="*/ 30 h 44"/>
                <a:gd name="T2" fmla="*/ 28 w 36"/>
                <a:gd name="T3" fmla="*/ 30 h 44"/>
                <a:gd name="T4" fmla="*/ 22 w 36"/>
                <a:gd name="T5" fmla="*/ 36 h 44"/>
                <a:gd name="T6" fmla="*/ 16 w 36"/>
                <a:gd name="T7" fmla="*/ 42 h 44"/>
                <a:gd name="T8" fmla="*/ 10 w 36"/>
                <a:gd name="T9" fmla="*/ 44 h 44"/>
                <a:gd name="T10" fmla="*/ 4 w 36"/>
                <a:gd name="T11" fmla="*/ 42 h 44"/>
                <a:gd name="T12" fmla="*/ 4 w 36"/>
                <a:gd name="T13" fmla="*/ 42 h 44"/>
                <a:gd name="T14" fmla="*/ 0 w 36"/>
                <a:gd name="T15" fmla="*/ 38 h 44"/>
                <a:gd name="T16" fmla="*/ 0 w 36"/>
                <a:gd name="T17" fmla="*/ 32 h 44"/>
                <a:gd name="T18" fmla="*/ 2 w 36"/>
                <a:gd name="T19" fmla="*/ 22 h 44"/>
                <a:gd name="T20" fmla="*/ 8 w 36"/>
                <a:gd name="T21" fmla="*/ 14 h 44"/>
                <a:gd name="T22" fmla="*/ 8 w 36"/>
                <a:gd name="T23" fmla="*/ 14 h 44"/>
                <a:gd name="T24" fmla="*/ 14 w 36"/>
                <a:gd name="T25" fmla="*/ 8 h 44"/>
                <a:gd name="T26" fmla="*/ 20 w 36"/>
                <a:gd name="T27" fmla="*/ 2 h 44"/>
                <a:gd name="T28" fmla="*/ 28 w 36"/>
                <a:gd name="T29" fmla="*/ 0 h 44"/>
                <a:gd name="T30" fmla="*/ 32 w 36"/>
                <a:gd name="T31" fmla="*/ 2 h 44"/>
                <a:gd name="T32" fmla="*/ 32 w 36"/>
                <a:gd name="T33" fmla="*/ 2 h 44"/>
                <a:gd name="T34" fmla="*/ 36 w 36"/>
                <a:gd name="T35" fmla="*/ 6 h 44"/>
                <a:gd name="T36" fmla="*/ 36 w 36"/>
                <a:gd name="T37" fmla="*/ 14 h 44"/>
                <a:gd name="T38" fmla="*/ 34 w 36"/>
                <a:gd name="T39" fmla="*/ 22 h 44"/>
                <a:gd name="T40" fmla="*/ 28 w 36"/>
                <a:gd name="T41" fmla="*/ 30 h 44"/>
                <a:gd name="T42" fmla="*/ 28 w 36"/>
                <a:gd name="T43"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4">
                  <a:moveTo>
                    <a:pt x="28" y="30"/>
                  </a:moveTo>
                  <a:lnTo>
                    <a:pt x="28" y="30"/>
                  </a:lnTo>
                  <a:lnTo>
                    <a:pt x="22" y="36"/>
                  </a:lnTo>
                  <a:lnTo>
                    <a:pt x="16" y="42"/>
                  </a:lnTo>
                  <a:lnTo>
                    <a:pt x="10" y="44"/>
                  </a:lnTo>
                  <a:lnTo>
                    <a:pt x="4" y="42"/>
                  </a:lnTo>
                  <a:lnTo>
                    <a:pt x="4" y="42"/>
                  </a:lnTo>
                  <a:lnTo>
                    <a:pt x="0" y="38"/>
                  </a:lnTo>
                  <a:lnTo>
                    <a:pt x="0" y="32"/>
                  </a:lnTo>
                  <a:lnTo>
                    <a:pt x="2" y="22"/>
                  </a:lnTo>
                  <a:lnTo>
                    <a:pt x="8" y="14"/>
                  </a:lnTo>
                  <a:lnTo>
                    <a:pt x="8" y="14"/>
                  </a:lnTo>
                  <a:lnTo>
                    <a:pt x="14" y="8"/>
                  </a:lnTo>
                  <a:lnTo>
                    <a:pt x="20" y="2"/>
                  </a:lnTo>
                  <a:lnTo>
                    <a:pt x="28" y="0"/>
                  </a:lnTo>
                  <a:lnTo>
                    <a:pt x="32" y="2"/>
                  </a:lnTo>
                  <a:lnTo>
                    <a:pt x="32" y="2"/>
                  </a:lnTo>
                  <a:lnTo>
                    <a:pt x="36" y="6"/>
                  </a:lnTo>
                  <a:lnTo>
                    <a:pt x="36" y="14"/>
                  </a:lnTo>
                  <a:lnTo>
                    <a:pt x="34" y="22"/>
                  </a:lnTo>
                  <a:lnTo>
                    <a:pt x="28" y="30"/>
                  </a:lnTo>
                  <a:lnTo>
                    <a:pt x="28" y="30"/>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56"/>
            <p:cNvSpPr>
              <a:spLocks/>
            </p:cNvSpPr>
            <p:nvPr/>
          </p:nvSpPr>
          <p:spPr bwMode="auto">
            <a:xfrm>
              <a:off x="2489200" y="8027988"/>
              <a:ext cx="174625" cy="180975"/>
            </a:xfrm>
            <a:custGeom>
              <a:avLst/>
              <a:gdLst>
                <a:gd name="T0" fmla="*/ 14 w 110"/>
                <a:gd name="T1" fmla="*/ 90 h 114"/>
                <a:gd name="T2" fmla="*/ 14 w 110"/>
                <a:gd name="T3" fmla="*/ 90 h 114"/>
                <a:gd name="T4" fmla="*/ 8 w 110"/>
                <a:gd name="T5" fmla="*/ 80 h 114"/>
                <a:gd name="T6" fmla="*/ 4 w 110"/>
                <a:gd name="T7" fmla="*/ 70 h 114"/>
                <a:gd name="T8" fmla="*/ 0 w 110"/>
                <a:gd name="T9" fmla="*/ 58 h 114"/>
                <a:gd name="T10" fmla="*/ 0 w 110"/>
                <a:gd name="T11" fmla="*/ 48 h 114"/>
                <a:gd name="T12" fmla="*/ 2 w 110"/>
                <a:gd name="T13" fmla="*/ 38 h 114"/>
                <a:gd name="T14" fmla="*/ 4 w 110"/>
                <a:gd name="T15" fmla="*/ 28 h 114"/>
                <a:gd name="T16" fmla="*/ 10 w 110"/>
                <a:gd name="T17" fmla="*/ 18 h 114"/>
                <a:gd name="T18" fmla="*/ 18 w 110"/>
                <a:gd name="T19" fmla="*/ 10 h 114"/>
                <a:gd name="T20" fmla="*/ 18 w 110"/>
                <a:gd name="T21" fmla="*/ 10 h 114"/>
                <a:gd name="T22" fmla="*/ 26 w 110"/>
                <a:gd name="T23" fmla="*/ 6 h 114"/>
                <a:gd name="T24" fmla="*/ 36 w 110"/>
                <a:gd name="T25" fmla="*/ 2 h 114"/>
                <a:gd name="T26" fmla="*/ 46 w 110"/>
                <a:gd name="T27" fmla="*/ 0 h 114"/>
                <a:gd name="T28" fmla="*/ 56 w 110"/>
                <a:gd name="T29" fmla="*/ 2 h 114"/>
                <a:gd name="T30" fmla="*/ 68 w 110"/>
                <a:gd name="T31" fmla="*/ 4 h 114"/>
                <a:gd name="T32" fmla="*/ 78 w 110"/>
                <a:gd name="T33" fmla="*/ 8 h 114"/>
                <a:gd name="T34" fmla="*/ 88 w 110"/>
                <a:gd name="T35" fmla="*/ 16 h 114"/>
                <a:gd name="T36" fmla="*/ 96 w 110"/>
                <a:gd name="T37" fmla="*/ 24 h 114"/>
                <a:gd name="T38" fmla="*/ 96 w 110"/>
                <a:gd name="T39" fmla="*/ 24 h 114"/>
                <a:gd name="T40" fmla="*/ 102 w 110"/>
                <a:gd name="T41" fmla="*/ 34 h 114"/>
                <a:gd name="T42" fmla="*/ 108 w 110"/>
                <a:gd name="T43" fmla="*/ 46 h 114"/>
                <a:gd name="T44" fmla="*/ 110 w 110"/>
                <a:gd name="T45" fmla="*/ 56 h 114"/>
                <a:gd name="T46" fmla="*/ 110 w 110"/>
                <a:gd name="T47" fmla="*/ 66 h 114"/>
                <a:gd name="T48" fmla="*/ 110 w 110"/>
                <a:gd name="T49" fmla="*/ 78 h 114"/>
                <a:gd name="T50" fmla="*/ 106 w 110"/>
                <a:gd name="T51" fmla="*/ 88 h 114"/>
                <a:gd name="T52" fmla="*/ 100 w 110"/>
                <a:gd name="T53" fmla="*/ 96 h 114"/>
                <a:gd name="T54" fmla="*/ 94 w 110"/>
                <a:gd name="T55" fmla="*/ 104 h 114"/>
                <a:gd name="T56" fmla="*/ 94 w 110"/>
                <a:gd name="T57" fmla="*/ 104 h 114"/>
                <a:gd name="T58" fmla="*/ 84 w 110"/>
                <a:gd name="T59" fmla="*/ 110 h 114"/>
                <a:gd name="T60" fmla="*/ 74 w 110"/>
                <a:gd name="T61" fmla="*/ 112 h 114"/>
                <a:gd name="T62" fmla="*/ 64 w 110"/>
                <a:gd name="T63" fmla="*/ 114 h 114"/>
                <a:gd name="T64" fmla="*/ 54 w 110"/>
                <a:gd name="T65" fmla="*/ 114 h 114"/>
                <a:gd name="T66" fmla="*/ 42 w 110"/>
                <a:gd name="T67" fmla="*/ 110 h 114"/>
                <a:gd name="T68" fmla="*/ 32 w 110"/>
                <a:gd name="T69" fmla="*/ 106 h 114"/>
                <a:gd name="T70" fmla="*/ 24 w 110"/>
                <a:gd name="T71" fmla="*/ 98 h 114"/>
                <a:gd name="T72" fmla="*/ 14 w 110"/>
                <a:gd name="T73" fmla="*/ 90 h 114"/>
                <a:gd name="T74" fmla="*/ 14 w 110"/>
                <a:gd name="T75"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14">
                  <a:moveTo>
                    <a:pt x="14" y="90"/>
                  </a:moveTo>
                  <a:lnTo>
                    <a:pt x="14" y="90"/>
                  </a:lnTo>
                  <a:lnTo>
                    <a:pt x="8" y="80"/>
                  </a:lnTo>
                  <a:lnTo>
                    <a:pt x="4" y="70"/>
                  </a:lnTo>
                  <a:lnTo>
                    <a:pt x="0" y="58"/>
                  </a:lnTo>
                  <a:lnTo>
                    <a:pt x="0" y="48"/>
                  </a:lnTo>
                  <a:lnTo>
                    <a:pt x="2" y="38"/>
                  </a:lnTo>
                  <a:lnTo>
                    <a:pt x="4" y="28"/>
                  </a:lnTo>
                  <a:lnTo>
                    <a:pt x="10" y="18"/>
                  </a:lnTo>
                  <a:lnTo>
                    <a:pt x="18" y="10"/>
                  </a:lnTo>
                  <a:lnTo>
                    <a:pt x="18" y="10"/>
                  </a:lnTo>
                  <a:lnTo>
                    <a:pt x="26" y="6"/>
                  </a:lnTo>
                  <a:lnTo>
                    <a:pt x="36" y="2"/>
                  </a:lnTo>
                  <a:lnTo>
                    <a:pt x="46" y="0"/>
                  </a:lnTo>
                  <a:lnTo>
                    <a:pt x="56" y="2"/>
                  </a:lnTo>
                  <a:lnTo>
                    <a:pt x="68" y="4"/>
                  </a:lnTo>
                  <a:lnTo>
                    <a:pt x="78" y="8"/>
                  </a:lnTo>
                  <a:lnTo>
                    <a:pt x="88" y="16"/>
                  </a:lnTo>
                  <a:lnTo>
                    <a:pt x="96" y="24"/>
                  </a:lnTo>
                  <a:lnTo>
                    <a:pt x="96" y="24"/>
                  </a:lnTo>
                  <a:lnTo>
                    <a:pt x="102" y="34"/>
                  </a:lnTo>
                  <a:lnTo>
                    <a:pt x="108" y="46"/>
                  </a:lnTo>
                  <a:lnTo>
                    <a:pt x="110" y="56"/>
                  </a:lnTo>
                  <a:lnTo>
                    <a:pt x="110" y="66"/>
                  </a:lnTo>
                  <a:lnTo>
                    <a:pt x="110" y="78"/>
                  </a:lnTo>
                  <a:lnTo>
                    <a:pt x="106" y="88"/>
                  </a:lnTo>
                  <a:lnTo>
                    <a:pt x="100" y="96"/>
                  </a:lnTo>
                  <a:lnTo>
                    <a:pt x="94" y="104"/>
                  </a:lnTo>
                  <a:lnTo>
                    <a:pt x="94" y="104"/>
                  </a:lnTo>
                  <a:lnTo>
                    <a:pt x="84" y="110"/>
                  </a:lnTo>
                  <a:lnTo>
                    <a:pt x="74" y="112"/>
                  </a:lnTo>
                  <a:lnTo>
                    <a:pt x="64" y="114"/>
                  </a:lnTo>
                  <a:lnTo>
                    <a:pt x="54" y="114"/>
                  </a:lnTo>
                  <a:lnTo>
                    <a:pt x="42" y="110"/>
                  </a:lnTo>
                  <a:lnTo>
                    <a:pt x="32" y="106"/>
                  </a:lnTo>
                  <a:lnTo>
                    <a:pt x="24" y="98"/>
                  </a:lnTo>
                  <a:lnTo>
                    <a:pt x="14" y="90"/>
                  </a:lnTo>
                  <a:lnTo>
                    <a:pt x="14" y="90"/>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57"/>
            <p:cNvSpPr>
              <a:spLocks/>
            </p:cNvSpPr>
            <p:nvPr/>
          </p:nvSpPr>
          <p:spPr bwMode="auto">
            <a:xfrm>
              <a:off x="2530475" y="8101013"/>
              <a:ext cx="66675" cy="73025"/>
            </a:xfrm>
            <a:custGeom>
              <a:avLst/>
              <a:gdLst>
                <a:gd name="T0" fmla="*/ 10 w 42"/>
                <a:gd name="T1" fmla="*/ 32 h 46"/>
                <a:gd name="T2" fmla="*/ 10 w 42"/>
                <a:gd name="T3" fmla="*/ 32 h 46"/>
                <a:gd name="T4" fmla="*/ 4 w 42"/>
                <a:gd name="T5" fmla="*/ 22 h 46"/>
                <a:gd name="T6" fmla="*/ 0 w 42"/>
                <a:gd name="T7" fmla="*/ 14 h 46"/>
                <a:gd name="T8" fmla="*/ 0 w 42"/>
                <a:gd name="T9" fmla="*/ 6 h 46"/>
                <a:gd name="T10" fmla="*/ 4 w 42"/>
                <a:gd name="T11" fmla="*/ 2 h 46"/>
                <a:gd name="T12" fmla="*/ 4 w 42"/>
                <a:gd name="T13" fmla="*/ 2 h 46"/>
                <a:gd name="T14" fmla="*/ 8 w 42"/>
                <a:gd name="T15" fmla="*/ 0 h 46"/>
                <a:gd name="T16" fmla="*/ 16 w 42"/>
                <a:gd name="T17" fmla="*/ 2 h 46"/>
                <a:gd name="T18" fmla="*/ 24 w 42"/>
                <a:gd name="T19" fmla="*/ 6 h 46"/>
                <a:gd name="T20" fmla="*/ 32 w 42"/>
                <a:gd name="T21" fmla="*/ 14 h 46"/>
                <a:gd name="T22" fmla="*/ 32 w 42"/>
                <a:gd name="T23" fmla="*/ 14 h 46"/>
                <a:gd name="T24" fmla="*/ 38 w 42"/>
                <a:gd name="T25" fmla="*/ 24 h 46"/>
                <a:gd name="T26" fmla="*/ 40 w 42"/>
                <a:gd name="T27" fmla="*/ 32 h 46"/>
                <a:gd name="T28" fmla="*/ 42 w 42"/>
                <a:gd name="T29" fmla="*/ 40 h 46"/>
                <a:gd name="T30" fmla="*/ 38 w 42"/>
                <a:gd name="T31" fmla="*/ 44 h 46"/>
                <a:gd name="T32" fmla="*/ 38 w 42"/>
                <a:gd name="T33" fmla="*/ 44 h 46"/>
                <a:gd name="T34" fmla="*/ 32 w 42"/>
                <a:gd name="T35" fmla="*/ 46 h 46"/>
                <a:gd name="T36" fmla="*/ 26 w 42"/>
                <a:gd name="T37" fmla="*/ 44 h 46"/>
                <a:gd name="T38" fmla="*/ 18 w 42"/>
                <a:gd name="T39" fmla="*/ 40 h 46"/>
                <a:gd name="T40" fmla="*/ 10 w 42"/>
                <a:gd name="T41" fmla="*/ 32 h 46"/>
                <a:gd name="T42" fmla="*/ 10 w 42"/>
                <a:gd name="T43"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6">
                  <a:moveTo>
                    <a:pt x="10" y="32"/>
                  </a:moveTo>
                  <a:lnTo>
                    <a:pt x="10" y="32"/>
                  </a:lnTo>
                  <a:lnTo>
                    <a:pt x="4" y="22"/>
                  </a:lnTo>
                  <a:lnTo>
                    <a:pt x="0" y="14"/>
                  </a:lnTo>
                  <a:lnTo>
                    <a:pt x="0" y="6"/>
                  </a:lnTo>
                  <a:lnTo>
                    <a:pt x="4" y="2"/>
                  </a:lnTo>
                  <a:lnTo>
                    <a:pt x="4" y="2"/>
                  </a:lnTo>
                  <a:lnTo>
                    <a:pt x="8" y="0"/>
                  </a:lnTo>
                  <a:lnTo>
                    <a:pt x="16" y="2"/>
                  </a:lnTo>
                  <a:lnTo>
                    <a:pt x="24" y="6"/>
                  </a:lnTo>
                  <a:lnTo>
                    <a:pt x="32" y="14"/>
                  </a:lnTo>
                  <a:lnTo>
                    <a:pt x="32" y="14"/>
                  </a:lnTo>
                  <a:lnTo>
                    <a:pt x="38" y="24"/>
                  </a:lnTo>
                  <a:lnTo>
                    <a:pt x="40" y="32"/>
                  </a:lnTo>
                  <a:lnTo>
                    <a:pt x="42" y="40"/>
                  </a:lnTo>
                  <a:lnTo>
                    <a:pt x="38" y="44"/>
                  </a:lnTo>
                  <a:lnTo>
                    <a:pt x="38" y="44"/>
                  </a:lnTo>
                  <a:lnTo>
                    <a:pt x="32" y="46"/>
                  </a:lnTo>
                  <a:lnTo>
                    <a:pt x="26" y="44"/>
                  </a:lnTo>
                  <a:lnTo>
                    <a:pt x="18" y="40"/>
                  </a:lnTo>
                  <a:lnTo>
                    <a:pt x="10" y="32"/>
                  </a:lnTo>
                  <a:lnTo>
                    <a:pt x="10" y="32"/>
                  </a:lnTo>
                  <a:close/>
                </a:path>
              </a:pathLst>
            </a:custGeom>
            <a:solidFill>
              <a:srgbClr val="BFBFBF"/>
            </a:solid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58"/>
            <p:cNvSpPr>
              <a:spLocks/>
            </p:cNvSpPr>
            <p:nvPr/>
          </p:nvSpPr>
          <p:spPr bwMode="auto">
            <a:xfrm>
              <a:off x="2574925" y="7862888"/>
              <a:ext cx="168275" cy="196850"/>
            </a:xfrm>
            <a:custGeom>
              <a:avLst/>
              <a:gdLst>
                <a:gd name="T0" fmla="*/ 6 w 106"/>
                <a:gd name="T1" fmla="*/ 82 h 124"/>
                <a:gd name="T2" fmla="*/ 6 w 106"/>
                <a:gd name="T3" fmla="*/ 82 h 124"/>
                <a:gd name="T4" fmla="*/ 2 w 106"/>
                <a:gd name="T5" fmla="*/ 70 h 124"/>
                <a:gd name="T6" fmla="*/ 0 w 106"/>
                <a:gd name="T7" fmla="*/ 58 h 124"/>
                <a:gd name="T8" fmla="*/ 0 w 106"/>
                <a:gd name="T9" fmla="*/ 46 h 124"/>
                <a:gd name="T10" fmla="*/ 2 w 106"/>
                <a:gd name="T11" fmla="*/ 34 h 124"/>
                <a:gd name="T12" fmla="*/ 6 w 106"/>
                <a:gd name="T13" fmla="*/ 24 h 124"/>
                <a:gd name="T14" fmla="*/ 12 w 106"/>
                <a:gd name="T15" fmla="*/ 16 h 124"/>
                <a:gd name="T16" fmla="*/ 20 w 106"/>
                <a:gd name="T17" fmla="*/ 10 h 124"/>
                <a:gd name="T18" fmla="*/ 30 w 106"/>
                <a:gd name="T19" fmla="*/ 4 h 124"/>
                <a:gd name="T20" fmla="*/ 30 w 106"/>
                <a:gd name="T21" fmla="*/ 4 h 124"/>
                <a:gd name="T22" fmla="*/ 40 w 106"/>
                <a:gd name="T23" fmla="*/ 2 h 124"/>
                <a:gd name="T24" fmla="*/ 50 w 106"/>
                <a:gd name="T25" fmla="*/ 0 h 124"/>
                <a:gd name="T26" fmla="*/ 60 w 106"/>
                <a:gd name="T27" fmla="*/ 4 h 124"/>
                <a:gd name="T28" fmla="*/ 70 w 106"/>
                <a:gd name="T29" fmla="*/ 8 h 124"/>
                <a:gd name="T30" fmla="*/ 80 w 106"/>
                <a:gd name="T31" fmla="*/ 14 h 124"/>
                <a:gd name="T32" fmla="*/ 88 w 106"/>
                <a:gd name="T33" fmla="*/ 22 h 124"/>
                <a:gd name="T34" fmla="*/ 94 w 106"/>
                <a:gd name="T35" fmla="*/ 32 h 124"/>
                <a:gd name="T36" fmla="*/ 100 w 106"/>
                <a:gd name="T37" fmla="*/ 44 h 124"/>
                <a:gd name="T38" fmla="*/ 100 w 106"/>
                <a:gd name="T39" fmla="*/ 44 h 124"/>
                <a:gd name="T40" fmla="*/ 104 w 106"/>
                <a:gd name="T41" fmla="*/ 56 h 124"/>
                <a:gd name="T42" fmla="*/ 106 w 106"/>
                <a:gd name="T43" fmla="*/ 68 h 124"/>
                <a:gd name="T44" fmla="*/ 106 w 106"/>
                <a:gd name="T45" fmla="*/ 80 h 124"/>
                <a:gd name="T46" fmla="*/ 104 w 106"/>
                <a:gd name="T47" fmla="*/ 90 h 124"/>
                <a:gd name="T48" fmla="*/ 100 w 106"/>
                <a:gd name="T49" fmla="*/ 100 h 124"/>
                <a:gd name="T50" fmla="*/ 94 w 106"/>
                <a:gd name="T51" fmla="*/ 110 h 124"/>
                <a:gd name="T52" fmla="*/ 86 w 106"/>
                <a:gd name="T53" fmla="*/ 116 h 124"/>
                <a:gd name="T54" fmla="*/ 78 w 106"/>
                <a:gd name="T55" fmla="*/ 122 h 124"/>
                <a:gd name="T56" fmla="*/ 78 w 106"/>
                <a:gd name="T57" fmla="*/ 122 h 124"/>
                <a:gd name="T58" fmla="*/ 68 w 106"/>
                <a:gd name="T59" fmla="*/ 124 h 124"/>
                <a:gd name="T60" fmla="*/ 56 w 106"/>
                <a:gd name="T61" fmla="*/ 124 h 124"/>
                <a:gd name="T62" fmla="*/ 46 w 106"/>
                <a:gd name="T63" fmla="*/ 122 h 124"/>
                <a:gd name="T64" fmla="*/ 36 w 106"/>
                <a:gd name="T65" fmla="*/ 118 h 124"/>
                <a:gd name="T66" fmla="*/ 28 w 106"/>
                <a:gd name="T67" fmla="*/ 112 h 124"/>
                <a:gd name="T68" fmla="*/ 18 w 106"/>
                <a:gd name="T69" fmla="*/ 104 h 124"/>
                <a:gd name="T70" fmla="*/ 12 w 106"/>
                <a:gd name="T71" fmla="*/ 94 h 124"/>
                <a:gd name="T72" fmla="*/ 6 w 106"/>
                <a:gd name="T73" fmla="*/ 82 h 124"/>
                <a:gd name="T74" fmla="*/ 6 w 106"/>
                <a:gd name="T75" fmla="*/ 8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24">
                  <a:moveTo>
                    <a:pt x="6" y="82"/>
                  </a:moveTo>
                  <a:lnTo>
                    <a:pt x="6" y="82"/>
                  </a:lnTo>
                  <a:lnTo>
                    <a:pt x="2" y="70"/>
                  </a:lnTo>
                  <a:lnTo>
                    <a:pt x="0" y="58"/>
                  </a:lnTo>
                  <a:lnTo>
                    <a:pt x="0" y="46"/>
                  </a:lnTo>
                  <a:lnTo>
                    <a:pt x="2" y="34"/>
                  </a:lnTo>
                  <a:lnTo>
                    <a:pt x="6" y="24"/>
                  </a:lnTo>
                  <a:lnTo>
                    <a:pt x="12" y="16"/>
                  </a:lnTo>
                  <a:lnTo>
                    <a:pt x="20" y="10"/>
                  </a:lnTo>
                  <a:lnTo>
                    <a:pt x="30" y="4"/>
                  </a:lnTo>
                  <a:lnTo>
                    <a:pt x="30" y="4"/>
                  </a:lnTo>
                  <a:lnTo>
                    <a:pt x="40" y="2"/>
                  </a:lnTo>
                  <a:lnTo>
                    <a:pt x="50" y="0"/>
                  </a:lnTo>
                  <a:lnTo>
                    <a:pt x="60" y="4"/>
                  </a:lnTo>
                  <a:lnTo>
                    <a:pt x="70" y="8"/>
                  </a:lnTo>
                  <a:lnTo>
                    <a:pt x="80" y="14"/>
                  </a:lnTo>
                  <a:lnTo>
                    <a:pt x="88" y="22"/>
                  </a:lnTo>
                  <a:lnTo>
                    <a:pt x="94" y="32"/>
                  </a:lnTo>
                  <a:lnTo>
                    <a:pt x="100" y="44"/>
                  </a:lnTo>
                  <a:lnTo>
                    <a:pt x="100" y="44"/>
                  </a:lnTo>
                  <a:lnTo>
                    <a:pt x="104" y="56"/>
                  </a:lnTo>
                  <a:lnTo>
                    <a:pt x="106" y="68"/>
                  </a:lnTo>
                  <a:lnTo>
                    <a:pt x="106" y="80"/>
                  </a:lnTo>
                  <a:lnTo>
                    <a:pt x="104" y="90"/>
                  </a:lnTo>
                  <a:lnTo>
                    <a:pt x="100" y="100"/>
                  </a:lnTo>
                  <a:lnTo>
                    <a:pt x="94" y="110"/>
                  </a:lnTo>
                  <a:lnTo>
                    <a:pt x="86" y="116"/>
                  </a:lnTo>
                  <a:lnTo>
                    <a:pt x="78" y="122"/>
                  </a:lnTo>
                  <a:lnTo>
                    <a:pt x="78" y="122"/>
                  </a:lnTo>
                  <a:lnTo>
                    <a:pt x="68" y="124"/>
                  </a:lnTo>
                  <a:lnTo>
                    <a:pt x="56" y="124"/>
                  </a:lnTo>
                  <a:lnTo>
                    <a:pt x="46" y="122"/>
                  </a:lnTo>
                  <a:lnTo>
                    <a:pt x="36" y="118"/>
                  </a:lnTo>
                  <a:lnTo>
                    <a:pt x="28" y="112"/>
                  </a:lnTo>
                  <a:lnTo>
                    <a:pt x="18" y="104"/>
                  </a:lnTo>
                  <a:lnTo>
                    <a:pt x="12" y="94"/>
                  </a:lnTo>
                  <a:lnTo>
                    <a:pt x="6" y="82"/>
                  </a:lnTo>
                  <a:lnTo>
                    <a:pt x="6" y="82"/>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59"/>
            <p:cNvSpPr>
              <a:spLocks/>
            </p:cNvSpPr>
            <p:nvPr/>
          </p:nvSpPr>
          <p:spPr bwMode="auto">
            <a:xfrm>
              <a:off x="2613025" y="7932738"/>
              <a:ext cx="53975" cy="85725"/>
            </a:xfrm>
            <a:custGeom>
              <a:avLst/>
              <a:gdLst>
                <a:gd name="T0" fmla="*/ 4 w 34"/>
                <a:gd name="T1" fmla="*/ 32 h 54"/>
                <a:gd name="T2" fmla="*/ 4 w 34"/>
                <a:gd name="T3" fmla="*/ 32 h 54"/>
                <a:gd name="T4" fmla="*/ 2 w 34"/>
                <a:gd name="T5" fmla="*/ 22 h 54"/>
                <a:gd name="T6" fmla="*/ 0 w 34"/>
                <a:gd name="T7" fmla="*/ 12 h 54"/>
                <a:gd name="T8" fmla="*/ 2 w 34"/>
                <a:gd name="T9" fmla="*/ 4 h 54"/>
                <a:gd name="T10" fmla="*/ 6 w 34"/>
                <a:gd name="T11" fmla="*/ 0 h 54"/>
                <a:gd name="T12" fmla="*/ 6 w 34"/>
                <a:gd name="T13" fmla="*/ 0 h 54"/>
                <a:gd name="T14" fmla="*/ 12 w 34"/>
                <a:gd name="T15" fmla="*/ 0 h 54"/>
                <a:gd name="T16" fmla="*/ 20 w 34"/>
                <a:gd name="T17" fmla="*/ 4 h 54"/>
                <a:gd name="T18" fmla="*/ 26 w 34"/>
                <a:gd name="T19" fmla="*/ 12 h 54"/>
                <a:gd name="T20" fmla="*/ 30 w 34"/>
                <a:gd name="T21" fmla="*/ 22 h 54"/>
                <a:gd name="T22" fmla="*/ 30 w 34"/>
                <a:gd name="T23" fmla="*/ 22 h 54"/>
                <a:gd name="T24" fmla="*/ 34 w 34"/>
                <a:gd name="T25" fmla="*/ 32 h 54"/>
                <a:gd name="T26" fmla="*/ 34 w 34"/>
                <a:gd name="T27" fmla="*/ 42 h 54"/>
                <a:gd name="T28" fmla="*/ 34 w 34"/>
                <a:gd name="T29" fmla="*/ 50 h 54"/>
                <a:gd name="T30" fmla="*/ 30 w 34"/>
                <a:gd name="T31" fmla="*/ 54 h 54"/>
                <a:gd name="T32" fmla="*/ 30 w 34"/>
                <a:gd name="T33" fmla="*/ 54 h 54"/>
                <a:gd name="T34" fmla="*/ 24 w 34"/>
                <a:gd name="T35" fmla="*/ 54 h 54"/>
                <a:gd name="T36" fmla="*/ 16 w 34"/>
                <a:gd name="T37" fmla="*/ 50 h 54"/>
                <a:gd name="T38" fmla="*/ 10 w 34"/>
                <a:gd name="T39" fmla="*/ 42 h 54"/>
                <a:gd name="T40" fmla="*/ 4 w 34"/>
                <a:gd name="T41" fmla="*/ 32 h 54"/>
                <a:gd name="T42" fmla="*/ 4 w 34"/>
                <a:gd name="T4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54">
                  <a:moveTo>
                    <a:pt x="4" y="32"/>
                  </a:moveTo>
                  <a:lnTo>
                    <a:pt x="4" y="32"/>
                  </a:lnTo>
                  <a:lnTo>
                    <a:pt x="2" y="22"/>
                  </a:lnTo>
                  <a:lnTo>
                    <a:pt x="0" y="12"/>
                  </a:lnTo>
                  <a:lnTo>
                    <a:pt x="2" y="4"/>
                  </a:lnTo>
                  <a:lnTo>
                    <a:pt x="6" y="0"/>
                  </a:lnTo>
                  <a:lnTo>
                    <a:pt x="6" y="0"/>
                  </a:lnTo>
                  <a:lnTo>
                    <a:pt x="12" y="0"/>
                  </a:lnTo>
                  <a:lnTo>
                    <a:pt x="20" y="4"/>
                  </a:lnTo>
                  <a:lnTo>
                    <a:pt x="26" y="12"/>
                  </a:lnTo>
                  <a:lnTo>
                    <a:pt x="30" y="22"/>
                  </a:lnTo>
                  <a:lnTo>
                    <a:pt x="30" y="22"/>
                  </a:lnTo>
                  <a:lnTo>
                    <a:pt x="34" y="32"/>
                  </a:lnTo>
                  <a:lnTo>
                    <a:pt x="34" y="42"/>
                  </a:lnTo>
                  <a:lnTo>
                    <a:pt x="34" y="50"/>
                  </a:lnTo>
                  <a:lnTo>
                    <a:pt x="30" y="54"/>
                  </a:lnTo>
                  <a:lnTo>
                    <a:pt x="30" y="54"/>
                  </a:lnTo>
                  <a:lnTo>
                    <a:pt x="24" y="54"/>
                  </a:lnTo>
                  <a:lnTo>
                    <a:pt x="16" y="50"/>
                  </a:lnTo>
                  <a:lnTo>
                    <a:pt x="10" y="42"/>
                  </a:lnTo>
                  <a:lnTo>
                    <a:pt x="4" y="32"/>
                  </a:lnTo>
                  <a:lnTo>
                    <a:pt x="4" y="32"/>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60"/>
            <p:cNvSpPr>
              <a:spLocks/>
            </p:cNvSpPr>
            <p:nvPr/>
          </p:nvSpPr>
          <p:spPr bwMode="auto">
            <a:xfrm>
              <a:off x="2705100" y="7777163"/>
              <a:ext cx="177800" cy="187325"/>
            </a:xfrm>
            <a:custGeom>
              <a:avLst/>
              <a:gdLst>
                <a:gd name="T0" fmla="*/ 98 w 112"/>
                <a:gd name="T1" fmla="*/ 30 h 118"/>
                <a:gd name="T2" fmla="*/ 98 w 112"/>
                <a:gd name="T3" fmla="*/ 30 h 118"/>
                <a:gd name="T4" fmla="*/ 104 w 112"/>
                <a:gd name="T5" fmla="*/ 40 h 118"/>
                <a:gd name="T6" fmla="*/ 110 w 112"/>
                <a:gd name="T7" fmla="*/ 52 h 118"/>
                <a:gd name="T8" fmla="*/ 112 w 112"/>
                <a:gd name="T9" fmla="*/ 62 h 118"/>
                <a:gd name="T10" fmla="*/ 112 w 112"/>
                <a:gd name="T11" fmla="*/ 74 h 118"/>
                <a:gd name="T12" fmla="*/ 110 w 112"/>
                <a:gd name="T13" fmla="*/ 84 h 118"/>
                <a:gd name="T14" fmla="*/ 106 w 112"/>
                <a:gd name="T15" fmla="*/ 94 h 118"/>
                <a:gd name="T16" fmla="*/ 102 w 112"/>
                <a:gd name="T17" fmla="*/ 104 h 118"/>
                <a:gd name="T18" fmla="*/ 94 w 112"/>
                <a:gd name="T19" fmla="*/ 110 h 118"/>
                <a:gd name="T20" fmla="*/ 94 w 112"/>
                <a:gd name="T21" fmla="*/ 110 h 118"/>
                <a:gd name="T22" fmla="*/ 84 w 112"/>
                <a:gd name="T23" fmla="*/ 116 h 118"/>
                <a:gd name="T24" fmla="*/ 74 w 112"/>
                <a:gd name="T25" fmla="*/ 118 h 118"/>
                <a:gd name="T26" fmla="*/ 64 w 112"/>
                <a:gd name="T27" fmla="*/ 118 h 118"/>
                <a:gd name="T28" fmla="*/ 54 w 112"/>
                <a:gd name="T29" fmla="*/ 116 h 118"/>
                <a:gd name="T30" fmla="*/ 42 w 112"/>
                <a:gd name="T31" fmla="*/ 112 h 118"/>
                <a:gd name="T32" fmla="*/ 32 w 112"/>
                <a:gd name="T33" fmla="*/ 108 h 118"/>
                <a:gd name="T34" fmla="*/ 24 w 112"/>
                <a:gd name="T35" fmla="*/ 100 h 118"/>
                <a:gd name="T36" fmla="*/ 14 w 112"/>
                <a:gd name="T37" fmla="*/ 90 h 118"/>
                <a:gd name="T38" fmla="*/ 14 w 112"/>
                <a:gd name="T39" fmla="*/ 90 h 118"/>
                <a:gd name="T40" fmla="*/ 8 w 112"/>
                <a:gd name="T41" fmla="*/ 78 h 118"/>
                <a:gd name="T42" fmla="*/ 4 w 112"/>
                <a:gd name="T43" fmla="*/ 68 h 118"/>
                <a:gd name="T44" fmla="*/ 2 w 112"/>
                <a:gd name="T45" fmla="*/ 56 h 118"/>
                <a:gd name="T46" fmla="*/ 0 w 112"/>
                <a:gd name="T47" fmla="*/ 44 h 118"/>
                <a:gd name="T48" fmla="*/ 2 w 112"/>
                <a:gd name="T49" fmla="*/ 34 h 118"/>
                <a:gd name="T50" fmla="*/ 6 w 112"/>
                <a:gd name="T51" fmla="*/ 24 h 118"/>
                <a:gd name="T52" fmla="*/ 12 w 112"/>
                <a:gd name="T53" fmla="*/ 16 h 118"/>
                <a:gd name="T54" fmla="*/ 20 w 112"/>
                <a:gd name="T55" fmla="*/ 8 h 118"/>
                <a:gd name="T56" fmla="*/ 20 w 112"/>
                <a:gd name="T57" fmla="*/ 8 h 118"/>
                <a:gd name="T58" fmla="*/ 28 w 112"/>
                <a:gd name="T59" fmla="*/ 4 h 118"/>
                <a:gd name="T60" fmla="*/ 38 w 112"/>
                <a:gd name="T61" fmla="*/ 0 h 118"/>
                <a:gd name="T62" fmla="*/ 48 w 112"/>
                <a:gd name="T63" fmla="*/ 0 h 118"/>
                <a:gd name="T64" fmla="*/ 60 w 112"/>
                <a:gd name="T65" fmla="*/ 2 h 118"/>
                <a:gd name="T66" fmla="*/ 70 w 112"/>
                <a:gd name="T67" fmla="*/ 6 h 118"/>
                <a:gd name="T68" fmla="*/ 80 w 112"/>
                <a:gd name="T69" fmla="*/ 12 h 118"/>
                <a:gd name="T70" fmla="*/ 90 w 112"/>
                <a:gd name="T71" fmla="*/ 20 h 118"/>
                <a:gd name="T72" fmla="*/ 98 w 112"/>
                <a:gd name="T73" fmla="*/ 30 h 118"/>
                <a:gd name="T74" fmla="*/ 98 w 112"/>
                <a:gd name="T75"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8">
                  <a:moveTo>
                    <a:pt x="98" y="30"/>
                  </a:moveTo>
                  <a:lnTo>
                    <a:pt x="98" y="30"/>
                  </a:lnTo>
                  <a:lnTo>
                    <a:pt x="104" y="40"/>
                  </a:lnTo>
                  <a:lnTo>
                    <a:pt x="110" y="52"/>
                  </a:lnTo>
                  <a:lnTo>
                    <a:pt x="112" y="62"/>
                  </a:lnTo>
                  <a:lnTo>
                    <a:pt x="112" y="74"/>
                  </a:lnTo>
                  <a:lnTo>
                    <a:pt x="110" y="84"/>
                  </a:lnTo>
                  <a:lnTo>
                    <a:pt x="106" y="94"/>
                  </a:lnTo>
                  <a:lnTo>
                    <a:pt x="102" y="104"/>
                  </a:lnTo>
                  <a:lnTo>
                    <a:pt x="94" y="110"/>
                  </a:lnTo>
                  <a:lnTo>
                    <a:pt x="94" y="110"/>
                  </a:lnTo>
                  <a:lnTo>
                    <a:pt x="84" y="116"/>
                  </a:lnTo>
                  <a:lnTo>
                    <a:pt x="74" y="118"/>
                  </a:lnTo>
                  <a:lnTo>
                    <a:pt x="64" y="118"/>
                  </a:lnTo>
                  <a:lnTo>
                    <a:pt x="54" y="116"/>
                  </a:lnTo>
                  <a:lnTo>
                    <a:pt x="42" y="112"/>
                  </a:lnTo>
                  <a:lnTo>
                    <a:pt x="32" y="108"/>
                  </a:lnTo>
                  <a:lnTo>
                    <a:pt x="24" y="100"/>
                  </a:lnTo>
                  <a:lnTo>
                    <a:pt x="14" y="90"/>
                  </a:lnTo>
                  <a:lnTo>
                    <a:pt x="14" y="90"/>
                  </a:lnTo>
                  <a:lnTo>
                    <a:pt x="8" y="78"/>
                  </a:lnTo>
                  <a:lnTo>
                    <a:pt x="4" y="68"/>
                  </a:lnTo>
                  <a:lnTo>
                    <a:pt x="2" y="56"/>
                  </a:lnTo>
                  <a:lnTo>
                    <a:pt x="0" y="44"/>
                  </a:lnTo>
                  <a:lnTo>
                    <a:pt x="2" y="34"/>
                  </a:lnTo>
                  <a:lnTo>
                    <a:pt x="6" y="24"/>
                  </a:lnTo>
                  <a:lnTo>
                    <a:pt x="12" y="16"/>
                  </a:lnTo>
                  <a:lnTo>
                    <a:pt x="20" y="8"/>
                  </a:lnTo>
                  <a:lnTo>
                    <a:pt x="20" y="8"/>
                  </a:lnTo>
                  <a:lnTo>
                    <a:pt x="28" y="4"/>
                  </a:lnTo>
                  <a:lnTo>
                    <a:pt x="38" y="0"/>
                  </a:lnTo>
                  <a:lnTo>
                    <a:pt x="48" y="0"/>
                  </a:lnTo>
                  <a:lnTo>
                    <a:pt x="60" y="2"/>
                  </a:lnTo>
                  <a:lnTo>
                    <a:pt x="70" y="6"/>
                  </a:lnTo>
                  <a:lnTo>
                    <a:pt x="80" y="12"/>
                  </a:lnTo>
                  <a:lnTo>
                    <a:pt x="90" y="20"/>
                  </a:lnTo>
                  <a:lnTo>
                    <a:pt x="98" y="30"/>
                  </a:lnTo>
                  <a:lnTo>
                    <a:pt x="98" y="30"/>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61"/>
            <p:cNvSpPr>
              <a:spLocks/>
            </p:cNvSpPr>
            <p:nvPr/>
          </p:nvSpPr>
          <p:spPr bwMode="auto">
            <a:xfrm>
              <a:off x="2774950" y="7815263"/>
              <a:ext cx="66675" cy="79375"/>
            </a:xfrm>
            <a:custGeom>
              <a:avLst/>
              <a:gdLst>
                <a:gd name="T0" fmla="*/ 32 w 42"/>
                <a:gd name="T1" fmla="*/ 16 h 50"/>
                <a:gd name="T2" fmla="*/ 32 w 42"/>
                <a:gd name="T3" fmla="*/ 16 h 50"/>
                <a:gd name="T4" fmla="*/ 38 w 42"/>
                <a:gd name="T5" fmla="*/ 26 h 50"/>
                <a:gd name="T6" fmla="*/ 42 w 42"/>
                <a:gd name="T7" fmla="*/ 36 h 50"/>
                <a:gd name="T8" fmla="*/ 42 w 42"/>
                <a:gd name="T9" fmla="*/ 42 h 50"/>
                <a:gd name="T10" fmla="*/ 38 w 42"/>
                <a:gd name="T11" fmla="*/ 48 h 50"/>
                <a:gd name="T12" fmla="*/ 38 w 42"/>
                <a:gd name="T13" fmla="*/ 48 h 50"/>
                <a:gd name="T14" fmla="*/ 32 w 42"/>
                <a:gd name="T15" fmla="*/ 50 h 50"/>
                <a:gd name="T16" fmla="*/ 26 w 42"/>
                <a:gd name="T17" fmla="*/ 46 h 50"/>
                <a:gd name="T18" fmla="*/ 18 w 42"/>
                <a:gd name="T19" fmla="*/ 40 h 50"/>
                <a:gd name="T20" fmla="*/ 10 w 42"/>
                <a:gd name="T21" fmla="*/ 32 h 50"/>
                <a:gd name="T22" fmla="*/ 10 w 42"/>
                <a:gd name="T23" fmla="*/ 32 h 50"/>
                <a:gd name="T24" fmla="*/ 4 w 42"/>
                <a:gd name="T25" fmla="*/ 22 h 50"/>
                <a:gd name="T26" fmla="*/ 0 w 42"/>
                <a:gd name="T27" fmla="*/ 14 h 50"/>
                <a:gd name="T28" fmla="*/ 0 w 42"/>
                <a:gd name="T29" fmla="*/ 6 h 50"/>
                <a:gd name="T30" fmla="*/ 4 w 42"/>
                <a:gd name="T31" fmla="*/ 0 h 50"/>
                <a:gd name="T32" fmla="*/ 4 w 42"/>
                <a:gd name="T33" fmla="*/ 0 h 50"/>
                <a:gd name="T34" fmla="*/ 10 w 42"/>
                <a:gd name="T35" fmla="*/ 0 h 50"/>
                <a:gd name="T36" fmla="*/ 16 w 42"/>
                <a:gd name="T37" fmla="*/ 2 h 50"/>
                <a:gd name="T38" fmla="*/ 24 w 42"/>
                <a:gd name="T39" fmla="*/ 8 h 50"/>
                <a:gd name="T40" fmla="*/ 32 w 42"/>
                <a:gd name="T41" fmla="*/ 16 h 50"/>
                <a:gd name="T42" fmla="*/ 32 w 42"/>
                <a:gd name="T4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50">
                  <a:moveTo>
                    <a:pt x="32" y="16"/>
                  </a:moveTo>
                  <a:lnTo>
                    <a:pt x="32" y="16"/>
                  </a:lnTo>
                  <a:lnTo>
                    <a:pt x="38" y="26"/>
                  </a:lnTo>
                  <a:lnTo>
                    <a:pt x="42" y="36"/>
                  </a:lnTo>
                  <a:lnTo>
                    <a:pt x="42" y="42"/>
                  </a:lnTo>
                  <a:lnTo>
                    <a:pt x="38" y="48"/>
                  </a:lnTo>
                  <a:lnTo>
                    <a:pt x="38" y="48"/>
                  </a:lnTo>
                  <a:lnTo>
                    <a:pt x="32" y="50"/>
                  </a:lnTo>
                  <a:lnTo>
                    <a:pt x="26" y="46"/>
                  </a:lnTo>
                  <a:lnTo>
                    <a:pt x="18" y="40"/>
                  </a:lnTo>
                  <a:lnTo>
                    <a:pt x="10" y="32"/>
                  </a:lnTo>
                  <a:lnTo>
                    <a:pt x="10" y="32"/>
                  </a:lnTo>
                  <a:lnTo>
                    <a:pt x="4" y="22"/>
                  </a:lnTo>
                  <a:lnTo>
                    <a:pt x="0" y="14"/>
                  </a:lnTo>
                  <a:lnTo>
                    <a:pt x="0" y="6"/>
                  </a:lnTo>
                  <a:lnTo>
                    <a:pt x="4" y="0"/>
                  </a:lnTo>
                  <a:lnTo>
                    <a:pt x="4" y="0"/>
                  </a:lnTo>
                  <a:lnTo>
                    <a:pt x="10" y="0"/>
                  </a:lnTo>
                  <a:lnTo>
                    <a:pt x="16" y="2"/>
                  </a:lnTo>
                  <a:lnTo>
                    <a:pt x="24" y="8"/>
                  </a:lnTo>
                  <a:lnTo>
                    <a:pt x="32" y="16"/>
                  </a:lnTo>
                  <a:lnTo>
                    <a:pt x="32" y="16"/>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62"/>
            <p:cNvSpPr>
              <a:spLocks/>
            </p:cNvSpPr>
            <p:nvPr/>
          </p:nvSpPr>
          <p:spPr bwMode="auto">
            <a:xfrm>
              <a:off x="2813050" y="7818438"/>
              <a:ext cx="171450" cy="193675"/>
            </a:xfrm>
            <a:custGeom>
              <a:avLst/>
              <a:gdLst>
                <a:gd name="T0" fmla="*/ 98 w 108"/>
                <a:gd name="T1" fmla="*/ 86 h 122"/>
                <a:gd name="T2" fmla="*/ 98 w 108"/>
                <a:gd name="T3" fmla="*/ 86 h 122"/>
                <a:gd name="T4" fmla="*/ 92 w 108"/>
                <a:gd name="T5" fmla="*/ 98 h 122"/>
                <a:gd name="T6" fmla="*/ 82 w 108"/>
                <a:gd name="T7" fmla="*/ 106 h 122"/>
                <a:gd name="T8" fmla="*/ 74 w 108"/>
                <a:gd name="T9" fmla="*/ 114 h 122"/>
                <a:gd name="T10" fmla="*/ 62 w 108"/>
                <a:gd name="T11" fmla="*/ 118 h 122"/>
                <a:gd name="T12" fmla="*/ 52 w 108"/>
                <a:gd name="T13" fmla="*/ 122 h 122"/>
                <a:gd name="T14" fmla="*/ 42 w 108"/>
                <a:gd name="T15" fmla="*/ 122 h 122"/>
                <a:gd name="T16" fmla="*/ 32 w 108"/>
                <a:gd name="T17" fmla="*/ 120 h 122"/>
                <a:gd name="T18" fmla="*/ 22 w 108"/>
                <a:gd name="T19" fmla="*/ 116 h 122"/>
                <a:gd name="T20" fmla="*/ 22 w 108"/>
                <a:gd name="T21" fmla="*/ 116 h 122"/>
                <a:gd name="T22" fmla="*/ 14 w 108"/>
                <a:gd name="T23" fmla="*/ 110 h 122"/>
                <a:gd name="T24" fmla="*/ 8 w 108"/>
                <a:gd name="T25" fmla="*/ 102 h 122"/>
                <a:gd name="T26" fmla="*/ 2 w 108"/>
                <a:gd name="T27" fmla="*/ 92 h 122"/>
                <a:gd name="T28" fmla="*/ 0 w 108"/>
                <a:gd name="T29" fmla="*/ 82 h 122"/>
                <a:gd name="T30" fmla="*/ 0 w 108"/>
                <a:gd name="T31" fmla="*/ 70 h 122"/>
                <a:gd name="T32" fmla="*/ 0 w 108"/>
                <a:gd name="T33" fmla="*/ 60 h 122"/>
                <a:gd name="T34" fmla="*/ 4 w 108"/>
                <a:gd name="T35" fmla="*/ 48 h 122"/>
                <a:gd name="T36" fmla="*/ 10 w 108"/>
                <a:gd name="T37" fmla="*/ 36 h 122"/>
                <a:gd name="T38" fmla="*/ 10 w 108"/>
                <a:gd name="T39" fmla="*/ 36 h 122"/>
                <a:gd name="T40" fmla="*/ 16 w 108"/>
                <a:gd name="T41" fmla="*/ 26 h 122"/>
                <a:gd name="T42" fmla="*/ 26 w 108"/>
                <a:gd name="T43" fmla="*/ 16 h 122"/>
                <a:gd name="T44" fmla="*/ 34 w 108"/>
                <a:gd name="T45" fmla="*/ 10 h 122"/>
                <a:gd name="T46" fmla="*/ 44 w 108"/>
                <a:gd name="T47" fmla="*/ 4 h 122"/>
                <a:gd name="T48" fmla="*/ 56 w 108"/>
                <a:gd name="T49" fmla="*/ 2 h 122"/>
                <a:gd name="T50" fmla="*/ 66 w 108"/>
                <a:gd name="T51" fmla="*/ 0 h 122"/>
                <a:gd name="T52" fmla="*/ 76 w 108"/>
                <a:gd name="T53" fmla="*/ 2 h 122"/>
                <a:gd name="T54" fmla="*/ 86 w 108"/>
                <a:gd name="T55" fmla="*/ 6 h 122"/>
                <a:gd name="T56" fmla="*/ 86 w 108"/>
                <a:gd name="T57" fmla="*/ 6 h 122"/>
                <a:gd name="T58" fmla="*/ 94 w 108"/>
                <a:gd name="T59" fmla="*/ 12 h 122"/>
                <a:gd name="T60" fmla="*/ 100 w 108"/>
                <a:gd name="T61" fmla="*/ 20 h 122"/>
                <a:gd name="T62" fmla="*/ 104 w 108"/>
                <a:gd name="T63" fmla="*/ 30 h 122"/>
                <a:gd name="T64" fmla="*/ 108 w 108"/>
                <a:gd name="T65" fmla="*/ 40 h 122"/>
                <a:gd name="T66" fmla="*/ 108 w 108"/>
                <a:gd name="T67" fmla="*/ 52 h 122"/>
                <a:gd name="T68" fmla="*/ 108 w 108"/>
                <a:gd name="T69" fmla="*/ 64 h 122"/>
                <a:gd name="T70" fmla="*/ 104 w 108"/>
                <a:gd name="T71" fmla="*/ 76 h 122"/>
                <a:gd name="T72" fmla="*/ 98 w 108"/>
                <a:gd name="T73" fmla="*/ 86 h 122"/>
                <a:gd name="T74" fmla="*/ 98 w 108"/>
                <a:gd name="T75"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22">
                  <a:moveTo>
                    <a:pt x="98" y="86"/>
                  </a:moveTo>
                  <a:lnTo>
                    <a:pt x="98" y="86"/>
                  </a:lnTo>
                  <a:lnTo>
                    <a:pt x="92" y="98"/>
                  </a:lnTo>
                  <a:lnTo>
                    <a:pt x="82" y="106"/>
                  </a:lnTo>
                  <a:lnTo>
                    <a:pt x="74" y="114"/>
                  </a:lnTo>
                  <a:lnTo>
                    <a:pt x="62" y="118"/>
                  </a:lnTo>
                  <a:lnTo>
                    <a:pt x="52" y="122"/>
                  </a:lnTo>
                  <a:lnTo>
                    <a:pt x="42" y="122"/>
                  </a:lnTo>
                  <a:lnTo>
                    <a:pt x="32" y="120"/>
                  </a:lnTo>
                  <a:lnTo>
                    <a:pt x="22" y="116"/>
                  </a:lnTo>
                  <a:lnTo>
                    <a:pt x="22" y="116"/>
                  </a:lnTo>
                  <a:lnTo>
                    <a:pt x="14" y="110"/>
                  </a:lnTo>
                  <a:lnTo>
                    <a:pt x="8" y="102"/>
                  </a:lnTo>
                  <a:lnTo>
                    <a:pt x="2" y="92"/>
                  </a:lnTo>
                  <a:lnTo>
                    <a:pt x="0" y="82"/>
                  </a:lnTo>
                  <a:lnTo>
                    <a:pt x="0" y="70"/>
                  </a:lnTo>
                  <a:lnTo>
                    <a:pt x="0" y="60"/>
                  </a:lnTo>
                  <a:lnTo>
                    <a:pt x="4" y="48"/>
                  </a:lnTo>
                  <a:lnTo>
                    <a:pt x="10" y="36"/>
                  </a:lnTo>
                  <a:lnTo>
                    <a:pt x="10" y="36"/>
                  </a:lnTo>
                  <a:lnTo>
                    <a:pt x="16" y="26"/>
                  </a:lnTo>
                  <a:lnTo>
                    <a:pt x="26" y="16"/>
                  </a:lnTo>
                  <a:lnTo>
                    <a:pt x="34" y="10"/>
                  </a:lnTo>
                  <a:lnTo>
                    <a:pt x="44" y="4"/>
                  </a:lnTo>
                  <a:lnTo>
                    <a:pt x="56" y="2"/>
                  </a:lnTo>
                  <a:lnTo>
                    <a:pt x="66" y="0"/>
                  </a:lnTo>
                  <a:lnTo>
                    <a:pt x="76" y="2"/>
                  </a:lnTo>
                  <a:lnTo>
                    <a:pt x="86" y="6"/>
                  </a:lnTo>
                  <a:lnTo>
                    <a:pt x="86" y="6"/>
                  </a:lnTo>
                  <a:lnTo>
                    <a:pt x="94" y="12"/>
                  </a:lnTo>
                  <a:lnTo>
                    <a:pt x="100" y="20"/>
                  </a:lnTo>
                  <a:lnTo>
                    <a:pt x="104" y="30"/>
                  </a:lnTo>
                  <a:lnTo>
                    <a:pt x="108" y="40"/>
                  </a:lnTo>
                  <a:lnTo>
                    <a:pt x="108" y="52"/>
                  </a:lnTo>
                  <a:lnTo>
                    <a:pt x="108" y="64"/>
                  </a:lnTo>
                  <a:lnTo>
                    <a:pt x="104" y="76"/>
                  </a:lnTo>
                  <a:lnTo>
                    <a:pt x="98" y="86"/>
                  </a:lnTo>
                  <a:lnTo>
                    <a:pt x="98" y="86"/>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63"/>
            <p:cNvSpPr>
              <a:spLocks/>
            </p:cNvSpPr>
            <p:nvPr/>
          </p:nvSpPr>
          <p:spPr bwMode="auto">
            <a:xfrm>
              <a:off x="2889250" y="7878763"/>
              <a:ext cx="60325" cy="85725"/>
            </a:xfrm>
            <a:custGeom>
              <a:avLst/>
              <a:gdLst>
                <a:gd name="T0" fmla="*/ 32 w 38"/>
                <a:gd name="T1" fmla="*/ 34 h 54"/>
                <a:gd name="T2" fmla="*/ 32 w 38"/>
                <a:gd name="T3" fmla="*/ 34 h 54"/>
                <a:gd name="T4" fmla="*/ 26 w 38"/>
                <a:gd name="T5" fmla="*/ 44 h 54"/>
                <a:gd name="T6" fmla="*/ 18 w 38"/>
                <a:gd name="T7" fmla="*/ 50 h 54"/>
                <a:gd name="T8" fmla="*/ 10 w 38"/>
                <a:gd name="T9" fmla="*/ 54 h 54"/>
                <a:gd name="T10" fmla="*/ 6 w 38"/>
                <a:gd name="T11" fmla="*/ 52 h 54"/>
                <a:gd name="T12" fmla="*/ 6 w 38"/>
                <a:gd name="T13" fmla="*/ 52 h 54"/>
                <a:gd name="T14" fmla="*/ 2 w 38"/>
                <a:gd name="T15" fmla="*/ 48 h 54"/>
                <a:gd name="T16" fmla="*/ 0 w 38"/>
                <a:gd name="T17" fmla="*/ 40 h 54"/>
                <a:gd name="T18" fmla="*/ 2 w 38"/>
                <a:gd name="T19" fmla="*/ 30 h 54"/>
                <a:gd name="T20" fmla="*/ 8 w 38"/>
                <a:gd name="T21" fmla="*/ 20 h 54"/>
                <a:gd name="T22" fmla="*/ 8 w 38"/>
                <a:gd name="T23" fmla="*/ 20 h 54"/>
                <a:gd name="T24" fmla="*/ 14 w 38"/>
                <a:gd name="T25" fmla="*/ 10 h 54"/>
                <a:gd name="T26" fmla="*/ 22 w 38"/>
                <a:gd name="T27" fmla="*/ 4 h 54"/>
                <a:gd name="T28" fmla="*/ 28 w 38"/>
                <a:gd name="T29" fmla="*/ 0 h 54"/>
                <a:gd name="T30" fmla="*/ 34 w 38"/>
                <a:gd name="T31" fmla="*/ 2 h 54"/>
                <a:gd name="T32" fmla="*/ 34 w 38"/>
                <a:gd name="T33" fmla="*/ 2 h 54"/>
                <a:gd name="T34" fmla="*/ 38 w 38"/>
                <a:gd name="T35" fmla="*/ 6 h 54"/>
                <a:gd name="T36" fmla="*/ 38 w 38"/>
                <a:gd name="T37" fmla="*/ 14 h 54"/>
                <a:gd name="T38" fmla="*/ 36 w 38"/>
                <a:gd name="T39" fmla="*/ 24 h 54"/>
                <a:gd name="T40" fmla="*/ 32 w 38"/>
                <a:gd name="T41" fmla="*/ 34 h 54"/>
                <a:gd name="T42" fmla="*/ 32 w 38"/>
                <a:gd name="T4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4">
                  <a:moveTo>
                    <a:pt x="32" y="34"/>
                  </a:moveTo>
                  <a:lnTo>
                    <a:pt x="32" y="34"/>
                  </a:lnTo>
                  <a:lnTo>
                    <a:pt x="26" y="44"/>
                  </a:lnTo>
                  <a:lnTo>
                    <a:pt x="18" y="50"/>
                  </a:lnTo>
                  <a:lnTo>
                    <a:pt x="10" y="54"/>
                  </a:lnTo>
                  <a:lnTo>
                    <a:pt x="6" y="52"/>
                  </a:lnTo>
                  <a:lnTo>
                    <a:pt x="6" y="52"/>
                  </a:lnTo>
                  <a:lnTo>
                    <a:pt x="2" y="48"/>
                  </a:lnTo>
                  <a:lnTo>
                    <a:pt x="0" y="40"/>
                  </a:lnTo>
                  <a:lnTo>
                    <a:pt x="2" y="30"/>
                  </a:lnTo>
                  <a:lnTo>
                    <a:pt x="8" y="20"/>
                  </a:lnTo>
                  <a:lnTo>
                    <a:pt x="8" y="20"/>
                  </a:lnTo>
                  <a:lnTo>
                    <a:pt x="14" y="10"/>
                  </a:lnTo>
                  <a:lnTo>
                    <a:pt x="22" y="4"/>
                  </a:lnTo>
                  <a:lnTo>
                    <a:pt x="28" y="0"/>
                  </a:lnTo>
                  <a:lnTo>
                    <a:pt x="34" y="2"/>
                  </a:lnTo>
                  <a:lnTo>
                    <a:pt x="34" y="2"/>
                  </a:lnTo>
                  <a:lnTo>
                    <a:pt x="38" y="6"/>
                  </a:lnTo>
                  <a:lnTo>
                    <a:pt x="38" y="14"/>
                  </a:lnTo>
                  <a:lnTo>
                    <a:pt x="36" y="24"/>
                  </a:lnTo>
                  <a:lnTo>
                    <a:pt x="32" y="34"/>
                  </a:lnTo>
                  <a:lnTo>
                    <a:pt x="32" y="34"/>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64"/>
            <p:cNvSpPr>
              <a:spLocks/>
            </p:cNvSpPr>
            <p:nvPr/>
          </p:nvSpPr>
          <p:spPr bwMode="auto">
            <a:xfrm>
              <a:off x="3076575" y="7907338"/>
              <a:ext cx="196850" cy="168275"/>
            </a:xfrm>
            <a:custGeom>
              <a:avLst/>
              <a:gdLst>
                <a:gd name="T0" fmla="*/ 80 w 124"/>
                <a:gd name="T1" fmla="*/ 102 h 106"/>
                <a:gd name="T2" fmla="*/ 80 w 124"/>
                <a:gd name="T3" fmla="*/ 102 h 106"/>
                <a:gd name="T4" fmla="*/ 68 w 124"/>
                <a:gd name="T5" fmla="*/ 104 h 106"/>
                <a:gd name="T6" fmla="*/ 56 w 124"/>
                <a:gd name="T7" fmla="*/ 106 h 106"/>
                <a:gd name="T8" fmla="*/ 44 w 124"/>
                <a:gd name="T9" fmla="*/ 106 h 106"/>
                <a:gd name="T10" fmla="*/ 32 w 124"/>
                <a:gd name="T11" fmla="*/ 102 h 106"/>
                <a:gd name="T12" fmla="*/ 22 w 124"/>
                <a:gd name="T13" fmla="*/ 98 h 106"/>
                <a:gd name="T14" fmla="*/ 14 w 124"/>
                <a:gd name="T15" fmla="*/ 92 h 106"/>
                <a:gd name="T16" fmla="*/ 8 w 124"/>
                <a:gd name="T17" fmla="*/ 84 h 106"/>
                <a:gd name="T18" fmla="*/ 2 w 124"/>
                <a:gd name="T19" fmla="*/ 76 h 106"/>
                <a:gd name="T20" fmla="*/ 2 w 124"/>
                <a:gd name="T21" fmla="*/ 76 h 106"/>
                <a:gd name="T22" fmla="*/ 0 w 124"/>
                <a:gd name="T23" fmla="*/ 66 h 106"/>
                <a:gd name="T24" fmla="*/ 0 w 124"/>
                <a:gd name="T25" fmla="*/ 54 h 106"/>
                <a:gd name="T26" fmla="*/ 2 w 124"/>
                <a:gd name="T27" fmla="*/ 44 h 106"/>
                <a:gd name="T28" fmla="*/ 6 w 124"/>
                <a:gd name="T29" fmla="*/ 34 h 106"/>
                <a:gd name="T30" fmla="*/ 14 w 124"/>
                <a:gd name="T31" fmla="*/ 26 h 106"/>
                <a:gd name="T32" fmla="*/ 22 w 124"/>
                <a:gd name="T33" fmla="*/ 18 h 106"/>
                <a:gd name="T34" fmla="*/ 32 w 124"/>
                <a:gd name="T35" fmla="*/ 10 h 106"/>
                <a:gd name="T36" fmla="*/ 44 w 124"/>
                <a:gd name="T37" fmla="*/ 4 h 106"/>
                <a:gd name="T38" fmla="*/ 44 w 124"/>
                <a:gd name="T39" fmla="*/ 4 h 106"/>
                <a:gd name="T40" fmla="*/ 56 w 124"/>
                <a:gd name="T41" fmla="*/ 2 h 106"/>
                <a:gd name="T42" fmla="*/ 68 w 124"/>
                <a:gd name="T43" fmla="*/ 0 h 106"/>
                <a:gd name="T44" fmla="*/ 80 w 124"/>
                <a:gd name="T45" fmla="*/ 0 h 106"/>
                <a:gd name="T46" fmla="*/ 90 w 124"/>
                <a:gd name="T47" fmla="*/ 4 h 106"/>
                <a:gd name="T48" fmla="*/ 100 w 124"/>
                <a:gd name="T49" fmla="*/ 8 h 106"/>
                <a:gd name="T50" fmla="*/ 110 w 124"/>
                <a:gd name="T51" fmla="*/ 14 h 106"/>
                <a:gd name="T52" fmla="*/ 116 w 124"/>
                <a:gd name="T53" fmla="*/ 22 h 106"/>
                <a:gd name="T54" fmla="*/ 120 w 124"/>
                <a:gd name="T55" fmla="*/ 30 h 106"/>
                <a:gd name="T56" fmla="*/ 120 w 124"/>
                <a:gd name="T57" fmla="*/ 30 h 106"/>
                <a:gd name="T58" fmla="*/ 124 w 124"/>
                <a:gd name="T59" fmla="*/ 42 h 106"/>
                <a:gd name="T60" fmla="*/ 124 w 124"/>
                <a:gd name="T61" fmla="*/ 52 h 106"/>
                <a:gd name="T62" fmla="*/ 120 w 124"/>
                <a:gd name="T63" fmla="*/ 62 h 106"/>
                <a:gd name="T64" fmla="*/ 116 w 124"/>
                <a:gd name="T65" fmla="*/ 72 h 106"/>
                <a:gd name="T66" fmla="*/ 110 w 124"/>
                <a:gd name="T67" fmla="*/ 80 h 106"/>
                <a:gd name="T68" fmla="*/ 102 w 124"/>
                <a:gd name="T69" fmla="*/ 88 h 106"/>
                <a:gd name="T70" fmla="*/ 92 w 124"/>
                <a:gd name="T71" fmla="*/ 96 h 106"/>
                <a:gd name="T72" fmla="*/ 80 w 124"/>
                <a:gd name="T73" fmla="*/ 102 h 106"/>
                <a:gd name="T74" fmla="*/ 80 w 124"/>
                <a:gd name="T75"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06">
                  <a:moveTo>
                    <a:pt x="80" y="102"/>
                  </a:moveTo>
                  <a:lnTo>
                    <a:pt x="80" y="102"/>
                  </a:lnTo>
                  <a:lnTo>
                    <a:pt x="68" y="104"/>
                  </a:lnTo>
                  <a:lnTo>
                    <a:pt x="56" y="106"/>
                  </a:lnTo>
                  <a:lnTo>
                    <a:pt x="44" y="106"/>
                  </a:lnTo>
                  <a:lnTo>
                    <a:pt x="32" y="102"/>
                  </a:lnTo>
                  <a:lnTo>
                    <a:pt x="22" y="98"/>
                  </a:lnTo>
                  <a:lnTo>
                    <a:pt x="14" y="92"/>
                  </a:lnTo>
                  <a:lnTo>
                    <a:pt x="8" y="84"/>
                  </a:lnTo>
                  <a:lnTo>
                    <a:pt x="2" y="76"/>
                  </a:lnTo>
                  <a:lnTo>
                    <a:pt x="2" y="76"/>
                  </a:lnTo>
                  <a:lnTo>
                    <a:pt x="0" y="66"/>
                  </a:lnTo>
                  <a:lnTo>
                    <a:pt x="0" y="54"/>
                  </a:lnTo>
                  <a:lnTo>
                    <a:pt x="2" y="44"/>
                  </a:lnTo>
                  <a:lnTo>
                    <a:pt x="6" y="34"/>
                  </a:lnTo>
                  <a:lnTo>
                    <a:pt x="14" y="26"/>
                  </a:lnTo>
                  <a:lnTo>
                    <a:pt x="22" y="18"/>
                  </a:lnTo>
                  <a:lnTo>
                    <a:pt x="32" y="10"/>
                  </a:lnTo>
                  <a:lnTo>
                    <a:pt x="44" y="4"/>
                  </a:lnTo>
                  <a:lnTo>
                    <a:pt x="44" y="4"/>
                  </a:lnTo>
                  <a:lnTo>
                    <a:pt x="56" y="2"/>
                  </a:lnTo>
                  <a:lnTo>
                    <a:pt x="68" y="0"/>
                  </a:lnTo>
                  <a:lnTo>
                    <a:pt x="80" y="0"/>
                  </a:lnTo>
                  <a:lnTo>
                    <a:pt x="90" y="4"/>
                  </a:lnTo>
                  <a:lnTo>
                    <a:pt x="100" y="8"/>
                  </a:lnTo>
                  <a:lnTo>
                    <a:pt x="110" y="14"/>
                  </a:lnTo>
                  <a:lnTo>
                    <a:pt x="116" y="22"/>
                  </a:lnTo>
                  <a:lnTo>
                    <a:pt x="120" y="30"/>
                  </a:lnTo>
                  <a:lnTo>
                    <a:pt x="120" y="30"/>
                  </a:lnTo>
                  <a:lnTo>
                    <a:pt x="124" y="42"/>
                  </a:lnTo>
                  <a:lnTo>
                    <a:pt x="124" y="52"/>
                  </a:lnTo>
                  <a:lnTo>
                    <a:pt x="120" y="62"/>
                  </a:lnTo>
                  <a:lnTo>
                    <a:pt x="116" y="72"/>
                  </a:lnTo>
                  <a:lnTo>
                    <a:pt x="110" y="80"/>
                  </a:lnTo>
                  <a:lnTo>
                    <a:pt x="102" y="88"/>
                  </a:lnTo>
                  <a:lnTo>
                    <a:pt x="92" y="96"/>
                  </a:lnTo>
                  <a:lnTo>
                    <a:pt x="80" y="102"/>
                  </a:lnTo>
                  <a:lnTo>
                    <a:pt x="80" y="102"/>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65"/>
            <p:cNvSpPr>
              <a:spLocks/>
            </p:cNvSpPr>
            <p:nvPr/>
          </p:nvSpPr>
          <p:spPr bwMode="auto">
            <a:xfrm>
              <a:off x="3143250" y="7983538"/>
              <a:ext cx="88900" cy="53975"/>
            </a:xfrm>
            <a:custGeom>
              <a:avLst/>
              <a:gdLst>
                <a:gd name="T0" fmla="*/ 32 w 56"/>
                <a:gd name="T1" fmla="*/ 30 h 34"/>
                <a:gd name="T2" fmla="*/ 32 w 56"/>
                <a:gd name="T3" fmla="*/ 30 h 34"/>
                <a:gd name="T4" fmla="*/ 22 w 56"/>
                <a:gd name="T5" fmla="*/ 32 h 34"/>
                <a:gd name="T6" fmla="*/ 12 w 56"/>
                <a:gd name="T7" fmla="*/ 34 h 34"/>
                <a:gd name="T8" fmla="*/ 4 w 56"/>
                <a:gd name="T9" fmla="*/ 32 h 34"/>
                <a:gd name="T10" fmla="*/ 0 w 56"/>
                <a:gd name="T11" fmla="*/ 26 h 34"/>
                <a:gd name="T12" fmla="*/ 0 w 56"/>
                <a:gd name="T13" fmla="*/ 26 h 34"/>
                <a:gd name="T14" fmla="*/ 0 w 56"/>
                <a:gd name="T15" fmla="*/ 22 h 34"/>
                <a:gd name="T16" fmla="*/ 6 w 56"/>
                <a:gd name="T17" fmla="*/ 14 h 34"/>
                <a:gd name="T18" fmla="*/ 12 w 56"/>
                <a:gd name="T19" fmla="*/ 8 h 34"/>
                <a:gd name="T20" fmla="*/ 24 w 56"/>
                <a:gd name="T21" fmla="*/ 4 h 34"/>
                <a:gd name="T22" fmla="*/ 24 w 56"/>
                <a:gd name="T23" fmla="*/ 4 h 34"/>
                <a:gd name="T24" fmla="*/ 34 w 56"/>
                <a:gd name="T25" fmla="*/ 0 h 34"/>
                <a:gd name="T26" fmla="*/ 44 w 56"/>
                <a:gd name="T27" fmla="*/ 0 h 34"/>
                <a:gd name="T28" fmla="*/ 52 w 56"/>
                <a:gd name="T29" fmla="*/ 2 h 34"/>
                <a:gd name="T30" fmla="*/ 56 w 56"/>
                <a:gd name="T31" fmla="*/ 6 h 34"/>
                <a:gd name="T32" fmla="*/ 56 w 56"/>
                <a:gd name="T33" fmla="*/ 6 h 34"/>
                <a:gd name="T34" fmla="*/ 56 w 56"/>
                <a:gd name="T35" fmla="*/ 12 h 34"/>
                <a:gd name="T36" fmla="*/ 50 w 56"/>
                <a:gd name="T37" fmla="*/ 18 h 34"/>
                <a:gd name="T38" fmla="*/ 44 w 56"/>
                <a:gd name="T39" fmla="*/ 24 h 34"/>
                <a:gd name="T40" fmla="*/ 32 w 56"/>
                <a:gd name="T41" fmla="*/ 30 h 34"/>
                <a:gd name="T42" fmla="*/ 32 w 56"/>
                <a:gd name="T4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4">
                  <a:moveTo>
                    <a:pt x="32" y="30"/>
                  </a:moveTo>
                  <a:lnTo>
                    <a:pt x="32" y="30"/>
                  </a:lnTo>
                  <a:lnTo>
                    <a:pt x="22" y="32"/>
                  </a:lnTo>
                  <a:lnTo>
                    <a:pt x="12" y="34"/>
                  </a:lnTo>
                  <a:lnTo>
                    <a:pt x="4" y="32"/>
                  </a:lnTo>
                  <a:lnTo>
                    <a:pt x="0" y="26"/>
                  </a:lnTo>
                  <a:lnTo>
                    <a:pt x="0" y="26"/>
                  </a:lnTo>
                  <a:lnTo>
                    <a:pt x="0" y="22"/>
                  </a:lnTo>
                  <a:lnTo>
                    <a:pt x="6" y="14"/>
                  </a:lnTo>
                  <a:lnTo>
                    <a:pt x="12" y="8"/>
                  </a:lnTo>
                  <a:lnTo>
                    <a:pt x="24" y="4"/>
                  </a:lnTo>
                  <a:lnTo>
                    <a:pt x="24" y="4"/>
                  </a:lnTo>
                  <a:lnTo>
                    <a:pt x="34" y="0"/>
                  </a:lnTo>
                  <a:lnTo>
                    <a:pt x="44" y="0"/>
                  </a:lnTo>
                  <a:lnTo>
                    <a:pt x="52" y="2"/>
                  </a:lnTo>
                  <a:lnTo>
                    <a:pt x="56" y="6"/>
                  </a:lnTo>
                  <a:lnTo>
                    <a:pt x="56" y="6"/>
                  </a:lnTo>
                  <a:lnTo>
                    <a:pt x="56" y="12"/>
                  </a:lnTo>
                  <a:lnTo>
                    <a:pt x="50" y="18"/>
                  </a:lnTo>
                  <a:lnTo>
                    <a:pt x="44" y="24"/>
                  </a:lnTo>
                  <a:lnTo>
                    <a:pt x="32" y="30"/>
                  </a:lnTo>
                  <a:lnTo>
                    <a:pt x="32" y="30"/>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66"/>
            <p:cNvSpPr>
              <a:spLocks/>
            </p:cNvSpPr>
            <p:nvPr/>
          </p:nvSpPr>
          <p:spPr bwMode="auto">
            <a:xfrm>
              <a:off x="3222625" y="7923213"/>
              <a:ext cx="158750" cy="158750"/>
            </a:xfrm>
            <a:custGeom>
              <a:avLst/>
              <a:gdLst>
                <a:gd name="T0" fmla="*/ 84 w 100"/>
                <a:gd name="T1" fmla="*/ 86 h 100"/>
                <a:gd name="T2" fmla="*/ 84 w 100"/>
                <a:gd name="T3" fmla="*/ 86 h 100"/>
                <a:gd name="T4" fmla="*/ 76 w 100"/>
                <a:gd name="T5" fmla="*/ 92 h 100"/>
                <a:gd name="T6" fmla="*/ 68 w 100"/>
                <a:gd name="T7" fmla="*/ 96 h 100"/>
                <a:gd name="T8" fmla="*/ 58 w 100"/>
                <a:gd name="T9" fmla="*/ 100 h 100"/>
                <a:gd name="T10" fmla="*/ 48 w 100"/>
                <a:gd name="T11" fmla="*/ 100 h 100"/>
                <a:gd name="T12" fmla="*/ 40 w 100"/>
                <a:gd name="T13" fmla="*/ 100 h 100"/>
                <a:gd name="T14" fmla="*/ 30 w 100"/>
                <a:gd name="T15" fmla="*/ 98 h 100"/>
                <a:gd name="T16" fmla="*/ 22 w 100"/>
                <a:gd name="T17" fmla="*/ 92 h 100"/>
                <a:gd name="T18" fmla="*/ 14 w 100"/>
                <a:gd name="T19" fmla="*/ 86 h 100"/>
                <a:gd name="T20" fmla="*/ 14 w 100"/>
                <a:gd name="T21" fmla="*/ 86 h 100"/>
                <a:gd name="T22" fmla="*/ 8 w 100"/>
                <a:gd name="T23" fmla="*/ 78 h 100"/>
                <a:gd name="T24" fmla="*/ 2 w 100"/>
                <a:gd name="T25" fmla="*/ 70 h 100"/>
                <a:gd name="T26" fmla="*/ 0 w 100"/>
                <a:gd name="T27" fmla="*/ 60 h 100"/>
                <a:gd name="T28" fmla="*/ 0 w 100"/>
                <a:gd name="T29" fmla="*/ 50 h 100"/>
                <a:gd name="T30" fmla="*/ 0 w 100"/>
                <a:gd name="T31" fmla="*/ 42 h 100"/>
                <a:gd name="T32" fmla="*/ 4 w 100"/>
                <a:gd name="T33" fmla="*/ 32 h 100"/>
                <a:gd name="T34" fmla="*/ 8 w 100"/>
                <a:gd name="T35" fmla="*/ 24 h 100"/>
                <a:gd name="T36" fmla="*/ 16 w 100"/>
                <a:gd name="T37" fmla="*/ 16 h 100"/>
                <a:gd name="T38" fmla="*/ 16 w 100"/>
                <a:gd name="T39" fmla="*/ 16 h 100"/>
                <a:gd name="T40" fmla="*/ 24 w 100"/>
                <a:gd name="T41" fmla="*/ 8 h 100"/>
                <a:gd name="T42" fmla="*/ 32 w 100"/>
                <a:gd name="T43" fmla="*/ 4 h 100"/>
                <a:gd name="T44" fmla="*/ 42 w 100"/>
                <a:gd name="T45" fmla="*/ 2 h 100"/>
                <a:gd name="T46" fmla="*/ 52 w 100"/>
                <a:gd name="T47" fmla="*/ 0 h 100"/>
                <a:gd name="T48" fmla="*/ 60 w 100"/>
                <a:gd name="T49" fmla="*/ 0 h 100"/>
                <a:gd name="T50" fmla="*/ 70 w 100"/>
                <a:gd name="T51" fmla="*/ 4 h 100"/>
                <a:gd name="T52" fmla="*/ 78 w 100"/>
                <a:gd name="T53" fmla="*/ 8 h 100"/>
                <a:gd name="T54" fmla="*/ 86 w 100"/>
                <a:gd name="T55" fmla="*/ 14 h 100"/>
                <a:gd name="T56" fmla="*/ 86 w 100"/>
                <a:gd name="T57" fmla="*/ 14 h 100"/>
                <a:gd name="T58" fmla="*/ 92 w 100"/>
                <a:gd name="T59" fmla="*/ 22 h 100"/>
                <a:gd name="T60" fmla="*/ 98 w 100"/>
                <a:gd name="T61" fmla="*/ 32 h 100"/>
                <a:gd name="T62" fmla="*/ 100 w 100"/>
                <a:gd name="T63" fmla="*/ 40 h 100"/>
                <a:gd name="T64" fmla="*/ 100 w 100"/>
                <a:gd name="T65" fmla="*/ 50 h 100"/>
                <a:gd name="T66" fmla="*/ 100 w 100"/>
                <a:gd name="T67" fmla="*/ 60 h 100"/>
                <a:gd name="T68" fmla="*/ 96 w 100"/>
                <a:gd name="T69" fmla="*/ 68 h 100"/>
                <a:gd name="T70" fmla="*/ 92 w 100"/>
                <a:gd name="T71" fmla="*/ 78 h 100"/>
                <a:gd name="T72" fmla="*/ 84 w 100"/>
                <a:gd name="T73" fmla="*/ 86 h 100"/>
                <a:gd name="T74" fmla="*/ 84 w 100"/>
                <a:gd name="T75"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0">
                  <a:moveTo>
                    <a:pt x="84" y="86"/>
                  </a:moveTo>
                  <a:lnTo>
                    <a:pt x="84" y="86"/>
                  </a:lnTo>
                  <a:lnTo>
                    <a:pt x="76" y="92"/>
                  </a:lnTo>
                  <a:lnTo>
                    <a:pt x="68" y="96"/>
                  </a:lnTo>
                  <a:lnTo>
                    <a:pt x="58" y="100"/>
                  </a:lnTo>
                  <a:lnTo>
                    <a:pt x="48" y="100"/>
                  </a:lnTo>
                  <a:lnTo>
                    <a:pt x="40" y="100"/>
                  </a:lnTo>
                  <a:lnTo>
                    <a:pt x="30" y="98"/>
                  </a:lnTo>
                  <a:lnTo>
                    <a:pt x="22" y="92"/>
                  </a:lnTo>
                  <a:lnTo>
                    <a:pt x="14" y="86"/>
                  </a:lnTo>
                  <a:lnTo>
                    <a:pt x="14" y="86"/>
                  </a:lnTo>
                  <a:lnTo>
                    <a:pt x="8" y="78"/>
                  </a:lnTo>
                  <a:lnTo>
                    <a:pt x="2" y="70"/>
                  </a:lnTo>
                  <a:lnTo>
                    <a:pt x="0" y="60"/>
                  </a:lnTo>
                  <a:lnTo>
                    <a:pt x="0" y="50"/>
                  </a:lnTo>
                  <a:lnTo>
                    <a:pt x="0" y="42"/>
                  </a:lnTo>
                  <a:lnTo>
                    <a:pt x="4" y="32"/>
                  </a:lnTo>
                  <a:lnTo>
                    <a:pt x="8" y="24"/>
                  </a:lnTo>
                  <a:lnTo>
                    <a:pt x="16" y="16"/>
                  </a:lnTo>
                  <a:lnTo>
                    <a:pt x="16" y="16"/>
                  </a:lnTo>
                  <a:lnTo>
                    <a:pt x="24" y="8"/>
                  </a:lnTo>
                  <a:lnTo>
                    <a:pt x="32" y="4"/>
                  </a:lnTo>
                  <a:lnTo>
                    <a:pt x="42" y="2"/>
                  </a:lnTo>
                  <a:lnTo>
                    <a:pt x="52" y="0"/>
                  </a:lnTo>
                  <a:lnTo>
                    <a:pt x="60" y="0"/>
                  </a:lnTo>
                  <a:lnTo>
                    <a:pt x="70" y="4"/>
                  </a:lnTo>
                  <a:lnTo>
                    <a:pt x="78" y="8"/>
                  </a:lnTo>
                  <a:lnTo>
                    <a:pt x="86" y="14"/>
                  </a:lnTo>
                  <a:lnTo>
                    <a:pt x="86" y="14"/>
                  </a:lnTo>
                  <a:lnTo>
                    <a:pt x="92" y="22"/>
                  </a:lnTo>
                  <a:lnTo>
                    <a:pt x="98" y="32"/>
                  </a:lnTo>
                  <a:lnTo>
                    <a:pt x="100" y="40"/>
                  </a:lnTo>
                  <a:lnTo>
                    <a:pt x="100" y="50"/>
                  </a:lnTo>
                  <a:lnTo>
                    <a:pt x="100" y="60"/>
                  </a:lnTo>
                  <a:lnTo>
                    <a:pt x="96" y="68"/>
                  </a:lnTo>
                  <a:lnTo>
                    <a:pt x="92" y="78"/>
                  </a:lnTo>
                  <a:lnTo>
                    <a:pt x="84" y="86"/>
                  </a:lnTo>
                  <a:lnTo>
                    <a:pt x="84" y="86"/>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67"/>
            <p:cNvSpPr>
              <a:spLocks/>
            </p:cNvSpPr>
            <p:nvPr/>
          </p:nvSpPr>
          <p:spPr bwMode="auto">
            <a:xfrm>
              <a:off x="3289300" y="7983538"/>
              <a:ext cx="60325" cy="60325"/>
            </a:xfrm>
            <a:custGeom>
              <a:avLst/>
              <a:gdLst>
                <a:gd name="T0" fmla="*/ 28 w 38"/>
                <a:gd name="T1" fmla="*/ 30 h 38"/>
                <a:gd name="T2" fmla="*/ 28 w 38"/>
                <a:gd name="T3" fmla="*/ 30 h 38"/>
                <a:gd name="T4" fmla="*/ 22 w 38"/>
                <a:gd name="T5" fmla="*/ 34 h 38"/>
                <a:gd name="T6" fmla="*/ 14 w 38"/>
                <a:gd name="T7" fmla="*/ 38 h 38"/>
                <a:gd name="T8" fmla="*/ 8 w 38"/>
                <a:gd name="T9" fmla="*/ 38 h 38"/>
                <a:gd name="T10" fmla="*/ 2 w 38"/>
                <a:gd name="T11" fmla="*/ 36 h 38"/>
                <a:gd name="T12" fmla="*/ 2 w 38"/>
                <a:gd name="T13" fmla="*/ 36 h 38"/>
                <a:gd name="T14" fmla="*/ 0 w 38"/>
                <a:gd name="T15" fmla="*/ 32 h 38"/>
                <a:gd name="T16" fmla="*/ 0 w 38"/>
                <a:gd name="T17" fmla="*/ 24 h 38"/>
                <a:gd name="T18" fmla="*/ 4 w 38"/>
                <a:gd name="T19" fmla="*/ 18 h 38"/>
                <a:gd name="T20" fmla="*/ 10 w 38"/>
                <a:gd name="T21" fmla="*/ 10 h 38"/>
                <a:gd name="T22" fmla="*/ 10 w 38"/>
                <a:gd name="T23" fmla="*/ 10 h 38"/>
                <a:gd name="T24" fmla="*/ 18 w 38"/>
                <a:gd name="T25" fmla="*/ 4 h 38"/>
                <a:gd name="T26" fmla="*/ 24 w 38"/>
                <a:gd name="T27" fmla="*/ 2 h 38"/>
                <a:gd name="T28" fmla="*/ 32 w 38"/>
                <a:gd name="T29" fmla="*/ 0 h 38"/>
                <a:gd name="T30" fmla="*/ 36 w 38"/>
                <a:gd name="T31" fmla="*/ 4 h 38"/>
                <a:gd name="T32" fmla="*/ 36 w 38"/>
                <a:gd name="T33" fmla="*/ 4 h 38"/>
                <a:gd name="T34" fmla="*/ 38 w 38"/>
                <a:gd name="T35" fmla="*/ 8 h 38"/>
                <a:gd name="T36" fmla="*/ 38 w 38"/>
                <a:gd name="T37" fmla="*/ 14 h 38"/>
                <a:gd name="T38" fmla="*/ 34 w 38"/>
                <a:gd name="T39" fmla="*/ 22 h 38"/>
                <a:gd name="T40" fmla="*/ 28 w 38"/>
                <a:gd name="T41" fmla="*/ 30 h 38"/>
                <a:gd name="T42" fmla="*/ 28 w 38"/>
                <a:gd name="T43"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8">
                  <a:moveTo>
                    <a:pt x="28" y="30"/>
                  </a:moveTo>
                  <a:lnTo>
                    <a:pt x="28" y="30"/>
                  </a:lnTo>
                  <a:lnTo>
                    <a:pt x="22" y="34"/>
                  </a:lnTo>
                  <a:lnTo>
                    <a:pt x="14" y="38"/>
                  </a:lnTo>
                  <a:lnTo>
                    <a:pt x="8" y="38"/>
                  </a:lnTo>
                  <a:lnTo>
                    <a:pt x="2" y="36"/>
                  </a:lnTo>
                  <a:lnTo>
                    <a:pt x="2" y="36"/>
                  </a:lnTo>
                  <a:lnTo>
                    <a:pt x="0" y="32"/>
                  </a:lnTo>
                  <a:lnTo>
                    <a:pt x="0" y="24"/>
                  </a:lnTo>
                  <a:lnTo>
                    <a:pt x="4" y="18"/>
                  </a:lnTo>
                  <a:lnTo>
                    <a:pt x="10" y="10"/>
                  </a:lnTo>
                  <a:lnTo>
                    <a:pt x="10" y="10"/>
                  </a:lnTo>
                  <a:lnTo>
                    <a:pt x="18" y="4"/>
                  </a:lnTo>
                  <a:lnTo>
                    <a:pt x="24" y="2"/>
                  </a:lnTo>
                  <a:lnTo>
                    <a:pt x="32" y="0"/>
                  </a:lnTo>
                  <a:lnTo>
                    <a:pt x="36" y="4"/>
                  </a:lnTo>
                  <a:lnTo>
                    <a:pt x="36" y="4"/>
                  </a:lnTo>
                  <a:lnTo>
                    <a:pt x="38" y="8"/>
                  </a:lnTo>
                  <a:lnTo>
                    <a:pt x="38" y="14"/>
                  </a:lnTo>
                  <a:lnTo>
                    <a:pt x="34" y="22"/>
                  </a:lnTo>
                  <a:lnTo>
                    <a:pt x="28" y="30"/>
                  </a:lnTo>
                  <a:lnTo>
                    <a:pt x="28" y="30"/>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68"/>
            <p:cNvSpPr>
              <a:spLocks/>
            </p:cNvSpPr>
            <p:nvPr/>
          </p:nvSpPr>
          <p:spPr bwMode="auto">
            <a:xfrm>
              <a:off x="2759075" y="7989888"/>
              <a:ext cx="158750" cy="161925"/>
            </a:xfrm>
            <a:custGeom>
              <a:avLst/>
              <a:gdLst>
                <a:gd name="T0" fmla="*/ 88 w 100"/>
                <a:gd name="T1" fmla="*/ 20 h 102"/>
                <a:gd name="T2" fmla="*/ 88 w 100"/>
                <a:gd name="T3" fmla="*/ 20 h 102"/>
                <a:gd name="T4" fmla="*/ 94 w 100"/>
                <a:gd name="T5" fmla="*/ 28 h 102"/>
                <a:gd name="T6" fmla="*/ 98 w 100"/>
                <a:gd name="T7" fmla="*/ 38 h 102"/>
                <a:gd name="T8" fmla="*/ 100 w 100"/>
                <a:gd name="T9" fmla="*/ 48 h 102"/>
                <a:gd name="T10" fmla="*/ 100 w 100"/>
                <a:gd name="T11" fmla="*/ 56 h 102"/>
                <a:gd name="T12" fmla="*/ 98 w 100"/>
                <a:gd name="T13" fmla="*/ 66 h 102"/>
                <a:gd name="T14" fmla="*/ 96 w 100"/>
                <a:gd name="T15" fmla="*/ 76 h 102"/>
                <a:gd name="T16" fmla="*/ 90 w 100"/>
                <a:gd name="T17" fmla="*/ 84 h 102"/>
                <a:gd name="T18" fmla="*/ 84 w 100"/>
                <a:gd name="T19" fmla="*/ 90 h 102"/>
                <a:gd name="T20" fmla="*/ 84 w 100"/>
                <a:gd name="T21" fmla="*/ 90 h 102"/>
                <a:gd name="T22" fmla="*/ 74 w 100"/>
                <a:gd name="T23" fmla="*/ 96 h 102"/>
                <a:gd name="T24" fmla="*/ 66 w 100"/>
                <a:gd name="T25" fmla="*/ 100 h 102"/>
                <a:gd name="T26" fmla="*/ 56 w 100"/>
                <a:gd name="T27" fmla="*/ 102 h 102"/>
                <a:gd name="T28" fmla="*/ 46 w 100"/>
                <a:gd name="T29" fmla="*/ 102 h 102"/>
                <a:gd name="T30" fmla="*/ 38 w 100"/>
                <a:gd name="T31" fmla="*/ 100 h 102"/>
                <a:gd name="T32" fmla="*/ 28 w 100"/>
                <a:gd name="T33" fmla="*/ 96 h 102"/>
                <a:gd name="T34" fmla="*/ 20 w 100"/>
                <a:gd name="T35" fmla="*/ 90 h 102"/>
                <a:gd name="T36" fmla="*/ 12 w 100"/>
                <a:gd name="T37" fmla="*/ 82 h 102"/>
                <a:gd name="T38" fmla="*/ 12 w 100"/>
                <a:gd name="T39" fmla="*/ 82 h 102"/>
                <a:gd name="T40" fmla="*/ 6 w 100"/>
                <a:gd name="T41" fmla="*/ 74 h 102"/>
                <a:gd name="T42" fmla="*/ 2 w 100"/>
                <a:gd name="T43" fmla="*/ 64 h 102"/>
                <a:gd name="T44" fmla="*/ 0 w 100"/>
                <a:gd name="T45" fmla="*/ 54 h 102"/>
                <a:gd name="T46" fmla="*/ 0 w 100"/>
                <a:gd name="T47" fmla="*/ 46 h 102"/>
                <a:gd name="T48" fmla="*/ 2 w 100"/>
                <a:gd name="T49" fmla="*/ 36 h 102"/>
                <a:gd name="T50" fmla="*/ 6 w 100"/>
                <a:gd name="T51" fmla="*/ 26 h 102"/>
                <a:gd name="T52" fmla="*/ 12 w 100"/>
                <a:gd name="T53" fmla="*/ 18 h 102"/>
                <a:gd name="T54" fmla="*/ 18 w 100"/>
                <a:gd name="T55" fmla="*/ 12 h 102"/>
                <a:gd name="T56" fmla="*/ 18 w 100"/>
                <a:gd name="T57" fmla="*/ 12 h 102"/>
                <a:gd name="T58" fmla="*/ 26 w 100"/>
                <a:gd name="T59" fmla="*/ 6 h 102"/>
                <a:gd name="T60" fmla="*/ 36 w 100"/>
                <a:gd name="T61" fmla="*/ 2 h 102"/>
                <a:gd name="T62" fmla="*/ 46 w 100"/>
                <a:gd name="T63" fmla="*/ 0 h 102"/>
                <a:gd name="T64" fmla="*/ 54 w 100"/>
                <a:gd name="T65" fmla="*/ 2 h 102"/>
                <a:gd name="T66" fmla="*/ 64 w 100"/>
                <a:gd name="T67" fmla="*/ 4 h 102"/>
                <a:gd name="T68" fmla="*/ 74 w 100"/>
                <a:gd name="T69" fmla="*/ 6 h 102"/>
                <a:gd name="T70" fmla="*/ 82 w 100"/>
                <a:gd name="T71" fmla="*/ 12 h 102"/>
                <a:gd name="T72" fmla="*/ 88 w 100"/>
                <a:gd name="T73" fmla="*/ 20 h 102"/>
                <a:gd name="T74" fmla="*/ 88 w 100"/>
                <a:gd name="T75"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2">
                  <a:moveTo>
                    <a:pt x="88" y="20"/>
                  </a:moveTo>
                  <a:lnTo>
                    <a:pt x="88" y="20"/>
                  </a:lnTo>
                  <a:lnTo>
                    <a:pt x="94" y="28"/>
                  </a:lnTo>
                  <a:lnTo>
                    <a:pt x="98" y="38"/>
                  </a:lnTo>
                  <a:lnTo>
                    <a:pt x="100" y="48"/>
                  </a:lnTo>
                  <a:lnTo>
                    <a:pt x="100" y="56"/>
                  </a:lnTo>
                  <a:lnTo>
                    <a:pt x="98" y="66"/>
                  </a:lnTo>
                  <a:lnTo>
                    <a:pt x="96" y="76"/>
                  </a:lnTo>
                  <a:lnTo>
                    <a:pt x="90" y="84"/>
                  </a:lnTo>
                  <a:lnTo>
                    <a:pt x="84" y="90"/>
                  </a:lnTo>
                  <a:lnTo>
                    <a:pt x="84" y="90"/>
                  </a:lnTo>
                  <a:lnTo>
                    <a:pt x="74" y="96"/>
                  </a:lnTo>
                  <a:lnTo>
                    <a:pt x="66" y="100"/>
                  </a:lnTo>
                  <a:lnTo>
                    <a:pt x="56" y="102"/>
                  </a:lnTo>
                  <a:lnTo>
                    <a:pt x="46" y="102"/>
                  </a:lnTo>
                  <a:lnTo>
                    <a:pt x="38" y="100"/>
                  </a:lnTo>
                  <a:lnTo>
                    <a:pt x="28" y="96"/>
                  </a:lnTo>
                  <a:lnTo>
                    <a:pt x="20" y="90"/>
                  </a:lnTo>
                  <a:lnTo>
                    <a:pt x="12" y="82"/>
                  </a:lnTo>
                  <a:lnTo>
                    <a:pt x="12" y="82"/>
                  </a:lnTo>
                  <a:lnTo>
                    <a:pt x="6" y="74"/>
                  </a:lnTo>
                  <a:lnTo>
                    <a:pt x="2" y="64"/>
                  </a:lnTo>
                  <a:lnTo>
                    <a:pt x="0" y="54"/>
                  </a:lnTo>
                  <a:lnTo>
                    <a:pt x="0" y="46"/>
                  </a:lnTo>
                  <a:lnTo>
                    <a:pt x="2" y="36"/>
                  </a:lnTo>
                  <a:lnTo>
                    <a:pt x="6" y="26"/>
                  </a:lnTo>
                  <a:lnTo>
                    <a:pt x="12" y="18"/>
                  </a:lnTo>
                  <a:lnTo>
                    <a:pt x="18" y="12"/>
                  </a:lnTo>
                  <a:lnTo>
                    <a:pt x="18" y="12"/>
                  </a:lnTo>
                  <a:lnTo>
                    <a:pt x="26" y="6"/>
                  </a:lnTo>
                  <a:lnTo>
                    <a:pt x="36" y="2"/>
                  </a:lnTo>
                  <a:lnTo>
                    <a:pt x="46" y="0"/>
                  </a:lnTo>
                  <a:lnTo>
                    <a:pt x="54" y="2"/>
                  </a:lnTo>
                  <a:lnTo>
                    <a:pt x="64" y="4"/>
                  </a:lnTo>
                  <a:lnTo>
                    <a:pt x="74" y="6"/>
                  </a:lnTo>
                  <a:lnTo>
                    <a:pt x="82" y="12"/>
                  </a:lnTo>
                  <a:lnTo>
                    <a:pt x="88" y="20"/>
                  </a:lnTo>
                  <a:lnTo>
                    <a:pt x="88" y="20"/>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69"/>
            <p:cNvSpPr>
              <a:spLocks/>
            </p:cNvSpPr>
            <p:nvPr/>
          </p:nvSpPr>
          <p:spPr bwMode="auto">
            <a:xfrm>
              <a:off x="2822575" y="8021638"/>
              <a:ext cx="57150" cy="63500"/>
            </a:xfrm>
            <a:custGeom>
              <a:avLst/>
              <a:gdLst>
                <a:gd name="T0" fmla="*/ 30 w 36"/>
                <a:gd name="T1" fmla="*/ 12 h 40"/>
                <a:gd name="T2" fmla="*/ 30 w 36"/>
                <a:gd name="T3" fmla="*/ 12 h 40"/>
                <a:gd name="T4" fmla="*/ 34 w 36"/>
                <a:gd name="T5" fmla="*/ 20 h 40"/>
                <a:gd name="T6" fmla="*/ 36 w 36"/>
                <a:gd name="T7" fmla="*/ 28 h 40"/>
                <a:gd name="T8" fmla="*/ 36 w 36"/>
                <a:gd name="T9" fmla="*/ 34 h 40"/>
                <a:gd name="T10" fmla="*/ 34 w 36"/>
                <a:gd name="T11" fmla="*/ 38 h 40"/>
                <a:gd name="T12" fmla="*/ 34 w 36"/>
                <a:gd name="T13" fmla="*/ 38 h 40"/>
                <a:gd name="T14" fmla="*/ 28 w 36"/>
                <a:gd name="T15" fmla="*/ 40 h 40"/>
                <a:gd name="T16" fmla="*/ 22 w 36"/>
                <a:gd name="T17" fmla="*/ 40 h 40"/>
                <a:gd name="T18" fmla="*/ 16 w 36"/>
                <a:gd name="T19" fmla="*/ 36 h 40"/>
                <a:gd name="T20" fmla="*/ 8 w 36"/>
                <a:gd name="T21" fmla="*/ 28 h 40"/>
                <a:gd name="T22" fmla="*/ 8 w 36"/>
                <a:gd name="T23" fmla="*/ 28 h 40"/>
                <a:gd name="T24" fmla="*/ 4 w 36"/>
                <a:gd name="T25" fmla="*/ 22 h 40"/>
                <a:gd name="T26" fmla="*/ 0 w 36"/>
                <a:gd name="T27" fmla="*/ 14 h 40"/>
                <a:gd name="T28" fmla="*/ 2 w 36"/>
                <a:gd name="T29" fmla="*/ 6 h 40"/>
                <a:gd name="T30" fmla="*/ 4 w 36"/>
                <a:gd name="T31" fmla="*/ 2 h 40"/>
                <a:gd name="T32" fmla="*/ 4 w 36"/>
                <a:gd name="T33" fmla="*/ 2 h 40"/>
                <a:gd name="T34" fmla="*/ 10 w 36"/>
                <a:gd name="T35" fmla="*/ 0 h 40"/>
                <a:gd name="T36" fmla="*/ 16 w 36"/>
                <a:gd name="T37" fmla="*/ 2 h 40"/>
                <a:gd name="T38" fmla="*/ 22 w 36"/>
                <a:gd name="T39" fmla="*/ 6 h 40"/>
                <a:gd name="T40" fmla="*/ 30 w 36"/>
                <a:gd name="T41" fmla="*/ 12 h 40"/>
                <a:gd name="T42" fmla="*/ 30 w 36"/>
                <a:gd name="T4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30" y="12"/>
                  </a:moveTo>
                  <a:lnTo>
                    <a:pt x="30" y="12"/>
                  </a:lnTo>
                  <a:lnTo>
                    <a:pt x="34" y="20"/>
                  </a:lnTo>
                  <a:lnTo>
                    <a:pt x="36" y="28"/>
                  </a:lnTo>
                  <a:lnTo>
                    <a:pt x="36" y="34"/>
                  </a:lnTo>
                  <a:lnTo>
                    <a:pt x="34" y="38"/>
                  </a:lnTo>
                  <a:lnTo>
                    <a:pt x="34" y="38"/>
                  </a:lnTo>
                  <a:lnTo>
                    <a:pt x="28" y="40"/>
                  </a:lnTo>
                  <a:lnTo>
                    <a:pt x="22" y="40"/>
                  </a:lnTo>
                  <a:lnTo>
                    <a:pt x="16" y="36"/>
                  </a:lnTo>
                  <a:lnTo>
                    <a:pt x="8" y="28"/>
                  </a:lnTo>
                  <a:lnTo>
                    <a:pt x="8" y="28"/>
                  </a:lnTo>
                  <a:lnTo>
                    <a:pt x="4" y="22"/>
                  </a:lnTo>
                  <a:lnTo>
                    <a:pt x="0" y="14"/>
                  </a:lnTo>
                  <a:lnTo>
                    <a:pt x="2" y="6"/>
                  </a:lnTo>
                  <a:lnTo>
                    <a:pt x="4" y="2"/>
                  </a:lnTo>
                  <a:lnTo>
                    <a:pt x="4" y="2"/>
                  </a:lnTo>
                  <a:lnTo>
                    <a:pt x="10" y="0"/>
                  </a:lnTo>
                  <a:lnTo>
                    <a:pt x="16" y="2"/>
                  </a:lnTo>
                  <a:lnTo>
                    <a:pt x="22" y="6"/>
                  </a:lnTo>
                  <a:lnTo>
                    <a:pt x="30" y="12"/>
                  </a:lnTo>
                  <a:lnTo>
                    <a:pt x="30" y="12"/>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70"/>
            <p:cNvSpPr>
              <a:spLocks/>
            </p:cNvSpPr>
            <p:nvPr/>
          </p:nvSpPr>
          <p:spPr bwMode="auto">
            <a:xfrm>
              <a:off x="2428875" y="7761288"/>
              <a:ext cx="171450" cy="200025"/>
            </a:xfrm>
            <a:custGeom>
              <a:avLst/>
              <a:gdLst>
                <a:gd name="T0" fmla="*/ 2 w 108"/>
                <a:gd name="T1" fmla="*/ 76 h 126"/>
                <a:gd name="T2" fmla="*/ 2 w 108"/>
                <a:gd name="T3" fmla="*/ 76 h 126"/>
                <a:gd name="T4" fmla="*/ 0 w 108"/>
                <a:gd name="T5" fmla="*/ 64 h 126"/>
                <a:gd name="T6" fmla="*/ 0 w 108"/>
                <a:gd name="T7" fmla="*/ 52 h 126"/>
                <a:gd name="T8" fmla="*/ 2 w 108"/>
                <a:gd name="T9" fmla="*/ 40 h 126"/>
                <a:gd name="T10" fmla="*/ 6 w 108"/>
                <a:gd name="T11" fmla="*/ 30 h 126"/>
                <a:gd name="T12" fmla="*/ 12 w 108"/>
                <a:gd name="T13" fmla="*/ 20 h 126"/>
                <a:gd name="T14" fmla="*/ 20 w 108"/>
                <a:gd name="T15" fmla="*/ 12 h 126"/>
                <a:gd name="T16" fmla="*/ 28 w 108"/>
                <a:gd name="T17" fmla="*/ 6 h 126"/>
                <a:gd name="T18" fmla="*/ 38 w 108"/>
                <a:gd name="T19" fmla="*/ 2 h 126"/>
                <a:gd name="T20" fmla="*/ 38 w 108"/>
                <a:gd name="T21" fmla="*/ 2 h 126"/>
                <a:gd name="T22" fmla="*/ 50 w 108"/>
                <a:gd name="T23" fmla="*/ 0 h 126"/>
                <a:gd name="T24" fmla="*/ 60 w 108"/>
                <a:gd name="T25" fmla="*/ 2 h 126"/>
                <a:gd name="T26" fmla="*/ 70 w 108"/>
                <a:gd name="T27" fmla="*/ 6 h 126"/>
                <a:gd name="T28" fmla="*/ 80 w 108"/>
                <a:gd name="T29" fmla="*/ 10 h 126"/>
                <a:gd name="T30" fmla="*/ 88 w 108"/>
                <a:gd name="T31" fmla="*/ 18 h 126"/>
                <a:gd name="T32" fmla="*/ 96 w 108"/>
                <a:gd name="T33" fmla="*/ 28 h 126"/>
                <a:gd name="T34" fmla="*/ 102 w 108"/>
                <a:gd name="T35" fmla="*/ 38 h 126"/>
                <a:gd name="T36" fmla="*/ 106 w 108"/>
                <a:gd name="T37" fmla="*/ 50 h 126"/>
                <a:gd name="T38" fmla="*/ 106 w 108"/>
                <a:gd name="T39" fmla="*/ 50 h 126"/>
                <a:gd name="T40" fmla="*/ 108 w 108"/>
                <a:gd name="T41" fmla="*/ 64 h 126"/>
                <a:gd name="T42" fmla="*/ 108 w 108"/>
                <a:gd name="T43" fmla="*/ 76 h 126"/>
                <a:gd name="T44" fmla="*/ 106 w 108"/>
                <a:gd name="T45" fmla="*/ 88 h 126"/>
                <a:gd name="T46" fmla="*/ 102 w 108"/>
                <a:gd name="T47" fmla="*/ 98 h 126"/>
                <a:gd name="T48" fmla="*/ 96 w 108"/>
                <a:gd name="T49" fmla="*/ 108 h 126"/>
                <a:gd name="T50" fmla="*/ 88 w 108"/>
                <a:gd name="T51" fmla="*/ 116 h 126"/>
                <a:gd name="T52" fmla="*/ 80 w 108"/>
                <a:gd name="T53" fmla="*/ 122 h 126"/>
                <a:gd name="T54" fmla="*/ 68 w 108"/>
                <a:gd name="T55" fmla="*/ 124 h 126"/>
                <a:gd name="T56" fmla="*/ 68 w 108"/>
                <a:gd name="T57" fmla="*/ 124 h 126"/>
                <a:gd name="T58" fmla="*/ 58 w 108"/>
                <a:gd name="T59" fmla="*/ 126 h 126"/>
                <a:gd name="T60" fmla="*/ 48 w 108"/>
                <a:gd name="T61" fmla="*/ 126 h 126"/>
                <a:gd name="T62" fmla="*/ 38 w 108"/>
                <a:gd name="T63" fmla="*/ 122 h 126"/>
                <a:gd name="T64" fmla="*/ 28 w 108"/>
                <a:gd name="T65" fmla="*/ 116 h 126"/>
                <a:gd name="T66" fmla="*/ 20 w 108"/>
                <a:gd name="T67" fmla="*/ 108 h 126"/>
                <a:gd name="T68" fmla="*/ 12 w 108"/>
                <a:gd name="T69" fmla="*/ 100 h 126"/>
                <a:gd name="T70" fmla="*/ 6 w 108"/>
                <a:gd name="T71" fmla="*/ 88 h 126"/>
                <a:gd name="T72" fmla="*/ 2 w 108"/>
                <a:gd name="T73" fmla="*/ 76 h 126"/>
                <a:gd name="T74" fmla="*/ 2 w 108"/>
                <a:gd name="T75"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26">
                  <a:moveTo>
                    <a:pt x="2" y="76"/>
                  </a:moveTo>
                  <a:lnTo>
                    <a:pt x="2" y="76"/>
                  </a:lnTo>
                  <a:lnTo>
                    <a:pt x="0" y="64"/>
                  </a:lnTo>
                  <a:lnTo>
                    <a:pt x="0" y="52"/>
                  </a:lnTo>
                  <a:lnTo>
                    <a:pt x="2" y="40"/>
                  </a:lnTo>
                  <a:lnTo>
                    <a:pt x="6" y="30"/>
                  </a:lnTo>
                  <a:lnTo>
                    <a:pt x="12" y="20"/>
                  </a:lnTo>
                  <a:lnTo>
                    <a:pt x="20" y="12"/>
                  </a:lnTo>
                  <a:lnTo>
                    <a:pt x="28" y="6"/>
                  </a:lnTo>
                  <a:lnTo>
                    <a:pt x="38" y="2"/>
                  </a:lnTo>
                  <a:lnTo>
                    <a:pt x="38" y="2"/>
                  </a:lnTo>
                  <a:lnTo>
                    <a:pt x="50" y="0"/>
                  </a:lnTo>
                  <a:lnTo>
                    <a:pt x="60" y="2"/>
                  </a:lnTo>
                  <a:lnTo>
                    <a:pt x="70" y="6"/>
                  </a:lnTo>
                  <a:lnTo>
                    <a:pt x="80" y="10"/>
                  </a:lnTo>
                  <a:lnTo>
                    <a:pt x="88" y="18"/>
                  </a:lnTo>
                  <a:lnTo>
                    <a:pt x="96" y="28"/>
                  </a:lnTo>
                  <a:lnTo>
                    <a:pt x="102" y="38"/>
                  </a:lnTo>
                  <a:lnTo>
                    <a:pt x="106" y="50"/>
                  </a:lnTo>
                  <a:lnTo>
                    <a:pt x="106" y="50"/>
                  </a:lnTo>
                  <a:lnTo>
                    <a:pt x="108" y="64"/>
                  </a:lnTo>
                  <a:lnTo>
                    <a:pt x="108" y="76"/>
                  </a:lnTo>
                  <a:lnTo>
                    <a:pt x="106" y="88"/>
                  </a:lnTo>
                  <a:lnTo>
                    <a:pt x="102" y="98"/>
                  </a:lnTo>
                  <a:lnTo>
                    <a:pt x="96" y="108"/>
                  </a:lnTo>
                  <a:lnTo>
                    <a:pt x="88" y="116"/>
                  </a:lnTo>
                  <a:lnTo>
                    <a:pt x="80" y="122"/>
                  </a:lnTo>
                  <a:lnTo>
                    <a:pt x="68" y="124"/>
                  </a:lnTo>
                  <a:lnTo>
                    <a:pt x="68" y="124"/>
                  </a:lnTo>
                  <a:lnTo>
                    <a:pt x="58" y="126"/>
                  </a:lnTo>
                  <a:lnTo>
                    <a:pt x="48" y="126"/>
                  </a:lnTo>
                  <a:lnTo>
                    <a:pt x="38" y="122"/>
                  </a:lnTo>
                  <a:lnTo>
                    <a:pt x="28" y="116"/>
                  </a:lnTo>
                  <a:lnTo>
                    <a:pt x="20" y="108"/>
                  </a:lnTo>
                  <a:lnTo>
                    <a:pt x="12" y="100"/>
                  </a:lnTo>
                  <a:lnTo>
                    <a:pt x="6" y="88"/>
                  </a:lnTo>
                  <a:lnTo>
                    <a:pt x="2" y="76"/>
                  </a:lnTo>
                  <a:lnTo>
                    <a:pt x="2" y="76"/>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71"/>
            <p:cNvSpPr>
              <a:spLocks/>
            </p:cNvSpPr>
            <p:nvPr/>
          </p:nvSpPr>
          <p:spPr bwMode="auto">
            <a:xfrm>
              <a:off x="2466975" y="7827963"/>
              <a:ext cx="50800" cy="92075"/>
            </a:xfrm>
            <a:custGeom>
              <a:avLst/>
              <a:gdLst>
                <a:gd name="T0" fmla="*/ 2 w 32"/>
                <a:gd name="T1" fmla="*/ 32 h 58"/>
                <a:gd name="T2" fmla="*/ 2 w 32"/>
                <a:gd name="T3" fmla="*/ 32 h 58"/>
                <a:gd name="T4" fmla="*/ 0 w 32"/>
                <a:gd name="T5" fmla="*/ 20 h 58"/>
                <a:gd name="T6" fmla="*/ 2 w 32"/>
                <a:gd name="T7" fmla="*/ 10 h 58"/>
                <a:gd name="T8" fmla="*/ 4 w 32"/>
                <a:gd name="T9" fmla="*/ 4 h 58"/>
                <a:gd name="T10" fmla="*/ 10 w 32"/>
                <a:gd name="T11" fmla="*/ 0 h 58"/>
                <a:gd name="T12" fmla="*/ 10 w 32"/>
                <a:gd name="T13" fmla="*/ 0 h 58"/>
                <a:gd name="T14" fmla="*/ 16 w 32"/>
                <a:gd name="T15" fmla="*/ 0 h 58"/>
                <a:gd name="T16" fmla="*/ 22 w 32"/>
                <a:gd name="T17" fmla="*/ 6 h 58"/>
                <a:gd name="T18" fmla="*/ 28 w 32"/>
                <a:gd name="T19" fmla="*/ 14 h 58"/>
                <a:gd name="T20" fmla="*/ 30 w 32"/>
                <a:gd name="T21" fmla="*/ 26 h 58"/>
                <a:gd name="T22" fmla="*/ 30 w 32"/>
                <a:gd name="T23" fmla="*/ 26 h 58"/>
                <a:gd name="T24" fmla="*/ 32 w 32"/>
                <a:gd name="T25" fmla="*/ 36 h 58"/>
                <a:gd name="T26" fmla="*/ 32 w 32"/>
                <a:gd name="T27" fmla="*/ 46 h 58"/>
                <a:gd name="T28" fmla="*/ 28 w 32"/>
                <a:gd name="T29" fmla="*/ 54 h 58"/>
                <a:gd name="T30" fmla="*/ 24 w 32"/>
                <a:gd name="T31" fmla="*/ 58 h 58"/>
                <a:gd name="T32" fmla="*/ 24 w 32"/>
                <a:gd name="T33" fmla="*/ 58 h 58"/>
                <a:gd name="T34" fmla="*/ 18 w 32"/>
                <a:gd name="T35" fmla="*/ 56 h 58"/>
                <a:gd name="T36" fmla="*/ 12 w 32"/>
                <a:gd name="T37" fmla="*/ 52 h 58"/>
                <a:gd name="T38" fmla="*/ 6 w 32"/>
                <a:gd name="T39" fmla="*/ 42 h 58"/>
                <a:gd name="T40" fmla="*/ 2 w 32"/>
                <a:gd name="T41" fmla="*/ 32 h 58"/>
                <a:gd name="T42" fmla="*/ 2 w 32"/>
                <a:gd name="T43"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8">
                  <a:moveTo>
                    <a:pt x="2" y="32"/>
                  </a:moveTo>
                  <a:lnTo>
                    <a:pt x="2" y="32"/>
                  </a:lnTo>
                  <a:lnTo>
                    <a:pt x="0" y="20"/>
                  </a:lnTo>
                  <a:lnTo>
                    <a:pt x="2" y="10"/>
                  </a:lnTo>
                  <a:lnTo>
                    <a:pt x="4" y="4"/>
                  </a:lnTo>
                  <a:lnTo>
                    <a:pt x="10" y="0"/>
                  </a:lnTo>
                  <a:lnTo>
                    <a:pt x="10" y="0"/>
                  </a:lnTo>
                  <a:lnTo>
                    <a:pt x="16" y="0"/>
                  </a:lnTo>
                  <a:lnTo>
                    <a:pt x="22" y="6"/>
                  </a:lnTo>
                  <a:lnTo>
                    <a:pt x="28" y="14"/>
                  </a:lnTo>
                  <a:lnTo>
                    <a:pt x="30" y="26"/>
                  </a:lnTo>
                  <a:lnTo>
                    <a:pt x="30" y="26"/>
                  </a:lnTo>
                  <a:lnTo>
                    <a:pt x="32" y="36"/>
                  </a:lnTo>
                  <a:lnTo>
                    <a:pt x="32" y="46"/>
                  </a:lnTo>
                  <a:lnTo>
                    <a:pt x="28" y="54"/>
                  </a:lnTo>
                  <a:lnTo>
                    <a:pt x="24" y="58"/>
                  </a:lnTo>
                  <a:lnTo>
                    <a:pt x="24" y="58"/>
                  </a:lnTo>
                  <a:lnTo>
                    <a:pt x="18" y="56"/>
                  </a:lnTo>
                  <a:lnTo>
                    <a:pt x="12" y="52"/>
                  </a:lnTo>
                  <a:lnTo>
                    <a:pt x="6" y="42"/>
                  </a:lnTo>
                  <a:lnTo>
                    <a:pt x="2" y="32"/>
                  </a:lnTo>
                  <a:lnTo>
                    <a:pt x="2" y="32"/>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72"/>
            <p:cNvSpPr>
              <a:spLocks/>
            </p:cNvSpPr>
            <p:nvPr/>
          </p:nvSpPr>
          <p:spPr bwMode="auto">
            <a:xfrm>
              <a:off x="2660650" y="7961313"/>
              <a:ext cx="161925" cy="200025"/>
            </a:xfrm>
            <a:custGeom>
              <a:avLst/>
              <a:gdLst>
                <a:gd name="T0" fmla="*/ 0 w 102"/>
                <a:gd name="T1" fmla="*/ 60 h 126"/>
                <a:gd name="T2" fmla="*/ 0 w 102"/>
                <a:gd name="T3" fmla="*/ 60 h 126"/>
                <a:gd name="T4" fmla="*/ 2 w 102"/>
                <a:gd name="T5" fmla="*/ 48 h 126"/>
                <a:gd name="T6" fmla="*/ 6 w 102"/>
                <a:gd name="T7" fmla="*/ 36 h 126"/>
                <a:gd name="T8" fmla="*/ 10 w 102"/>
                <a:gd name="T9" fmla="*/ 24 h 126"/>
                <a:gd name="T10" fmla="*/ 18 w 102"/>
                <a:gd name="T11" fmla="*/ 16 h 126"/>
                <a:gd name="T12" fmla="*/ 26 w 102"/>
                <a:gd name="T13" fmla="*/ 8 h 126"/>
                <a:gd name="T14" fmla="*/ 34 w 102"/>
                <a:gd name="T15" fmla="*/ 4 h 126"/>
                <a:gd name="T16" fmla="*/ 44 w 102"/>
                <a:gd name="T17" fmla="*/ 0 h 126"/>
                <a:gd name="T18" fmla="*/ 54 w 102"/>
                <a:gd name="T19" fmla="*/ 0 h 126"/>
                <a:gd name="T20" fmla="*/ 54 w 102"/>
                <a:gd name="T21" fmla="*/ 0 h 126"/>
                <a:gd name="T22" fmla="*/ 64 w 102"/>
                <a:gd name="T23" fmla="*/ 2 h 126"/>
                <a:gd name="T24" fmla="*/ 74 w 102"/>
                <a:gd name="T25" fmla="*/ 6 h 126"/>
                <a:gd name="T26" fmla="*/ 82 w 102"/>
                <a:gd name="T27" fmla="*/ 12 h 126"/>
                <a:gd name="T28" fmla="*/ 90 w 102"/>
                <a:gd name="T29" fmla="*/ 20 h 126"/>
                <a:gd name="T30" fmla="*/ 96 w 102"/>
                <a:gd name="T31" fmla="*/ 30 h 126"/>
                <a:gd name="T32" fmla="*/ 100 w 102"/>
                <a:gd name="T33" fmla="*/ 40 h 126"/>
                <a:gd name="T34" fmla="*/ 102 w 102"/>
                <a:gd name="T35" fmla="*/ 52 h 126"/>
                <a:gd name="T36" fmla="*/ 102 w 102"/>
                <a:gd name="T37" fmla="*/ 66 h 126"/>
                <a:gd name="T38" fmla="*/ 102 w 102"/>
                <a:gd name="T39" fmla="*/ 66 h 126"/>
                <a:gd name="T40" fmla="*/ 100 w 102"/>
                <a:gd name="T41" fmla="*/ 78 h 126"/>
                <a:gd name="T42" fmla="*/ 96 w 102"/>
                <a:gd name="T43" fmla="*/ 90 h 126"/>
                <a:gd name="T44" fmla="*/ 92 w 102"/>
                <a:gd name="T45" fmla="*/ 100 h 126"/>
                <a:gd name="T46" fmla="*/ 84 w 102"/>
                <a:gd name="T47" fmla="*/ 110 h 126"/>
                <a:gd name="T48" fmla="*/ 76 w 102"/>
                <a:gd name="T49" fmla="*/ 116 h 126"/>
                <a:gd name="T50" fmla="*/ 68 w 102"/>
                <a:gd name="T51" fmla="*/ 122 h 126"/>
                <a:gd name="T52" fmla="*/ 58 w 102"/>
                <a:gd name="T53" fmla="*/ 126 h 126"/>
                <a:gd name="T54" fmla="*/ 48 w 102"/>
                <a:gd name="T55" fmla="*/ 126 h 126"/>
                <a:gd name="T56" fmla="*/ 48 w 102"/>
                <a:gd name="T57" fmla="*/ 126 h 126"/>
                <a:gd name="T58" fmla="*/ 38 w 102"/>
                <a:gd name="T59" fmla="*/ 124 h 126"/>
                <a:gd name="T60" fmla="*/ 28 w 102"/>
                <a:gd name="T61" fmla="*/ 120 h 126"/>
                <a:gd name="T62" fmla="*/ 20 w 102"/>
                <a:gd name="T63" fmla="*/ 114 h 126"/>
                <a:gd name="T64" fmla="*/ 12 w 102"/>
                <a:gd name="T65" fmla="*/ 106 h 126"/>
                <a:gd name="T66" fmla="*/ 6 w 102"/>
                <a:gd name="T67" fmla="*/ 96 h 126"/>
                <a:gd name="T68" fmla="*/ 2 w 102"/>
                <a:gd name="T69" fmla="*/ 84 h 126"/>
                <a:gd name="T70" fmla="*/ 0 w 102"/>
                <a:gd name="T71" fmla="*/ 72 h 126"/>
                <a:gd name="T72" fmla="*/ 0 w 102"/>
                <a:gd name="T73" fmla="*/ 60 h 126"/>
                <a:gd name="T74" fmla="*/ 0 w 102"/>
                <a:gd name="T75"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26">
                  <a:moveTo>
                    <a:pt x="0" y="60"/>
                  </a:moveTo>
                  <a:lnTo>
                    <a:pt x="0" y="60"/>
                  </a:lnTo>
                  <a:lnTo>
                    <a:pt x="2" y="48"/>
                  </a:lnTo>
                  <a:lnTo>
                    <a:pt x="6" y="36"/>
                  </a:lnTo>
                  <a:lnTo>
                    <a:pt x="10" y="24"/>
                  </a:lnTo>
                  <a:lnTo>
                    <a:pt x="18" y="16"/>
                  </a:lnTo>
                  <a:lnTo>
                    <a:pt x="26" y="8"/>
                  </a:lnTo>
                  <a:lnTo>
                    <a:pt x="34" y="4"/>
                  </a:lnTo>
                  <a:lnTo>
                    <a:pt x="44" y="0"/>
                  </a:lnTo>
                  <a:lnTo>
                    <a:pt x="54" y="0"/>
                  </a:lnTo>
                  <a:lnTo>
                    <a:pt x="54" y="0"/>
                  </a:lnTo>
                  <a:lnTo>
                    <a:pt x="64" y="2"/>
                  </a:lnTo>
                  <a:lnTo>
                    <a:pt x="74" y="6"/>
                  </a:lnTo>
                  <a:lnTo>
                    <a:pt x="82" y="12"/>
                  </a:lnTo>
                  <a:lnTo>
                    <a:pt x="90" y="20"/>
                  </a:lnTo>
                  <a:lnTo>
                    <a:pt x="96" y="30"/>
                  </a:lnTo>
                  <a:lnTo>
                    <a:pt x="100" y="40"/>
                  </a:lnTo>
                  <a:lnTo>
                    <a:pt x="102" y="52"/>
                  </a:lnTo>
                  <a:lnTo>
                    <a:pt x="102" y="66"/>
                  </a:lnTo>
                  <a:lnTo>
                    <a:pt x="102" y="66"/>
                  </a:lnTo>
                  <a:lnTo>
                    <a:pt x="100" y="78"/>
                  </a:lnTo>
                  <a:lnTo>
                    <a:pt x="96" y="90"/>
                  </a:lnTo>
                  <a:lnTo>
                    <a:pt x="92" y="100"/>
                  </a:lnTo>
                  <a:lnTo>
                    <a:pt x="84" y="110"/>
                  </a:lnTo>
                  <a:lnTo>
                    <a:pt x="76" y="116"/>
                  </a:lnTo>
                  <a:lnTo>
                    <a:pt x="68" y="122"/>
                  </a:lnTo>
                  <a:lnTo>
                    <a:pt x="58" y="126"/>
                  </a:lnTo>
                  <a:lnTo>
                    <a:pt x="48" y="126"/>
                  </a:lnTo>
                  <a:lnTo>
                    <a:pt x="48" y="126"/>
                  </a:lnTo>
                  <a:lnTo>
                    <a:pt x="38" y="124"/>
                  </a:lnTo>
                  <a:lnTo>
                    <a:pt x="28" y="120"/>
                  </a:lnTo>
                  <a:lnTo>
                    <a:pt x="20" y="114"/>
                  </a:lnTo>
                  <a:lnTo>
                    <a:pt x="12" y="106"/>
                  </a:lnTo>
                  <a:lnTo>
                    <a:pt x="6" y="96"/>
                  </a:lnTo>
                  <a:lnTo>
                    <a:pt x="2" y="84"/>
                  </a:lnTo>
                  <a:lnTo>
                    <a:pt x="0" y="72"/>
                  </a:lnTo>
                  <a:lnTo>
                    <a:pt x="0" y="60"/>
                  </a:lnTo>
                  <a:lnTo>
                    <a:pt x="0" y="60"/>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73"/>
            <p:cNvSpPr>
              <a:spLocks/>
            </p:cNvSpPr>
            <p:nvPr/>
          </p:nvSpPr>
          <p:spPr bwMode="auto">
            <a:xfrm>
              <a:off x="2695575" y="8018463"/>
              <a:ext cx="44450" cy="92075"/>
            </a:xfrm>
            <a:custGeom>
              <a:avLst/>
              <a:gdLst>
                <a:gd name="T0" fmla="*/ 0 w 28"/>
                <a:gd name="T1" fmla="*/ 28 h 58"/>
                <a:gd name="T2" fmla="*/ 0 w 28"/>
                <a:gd name="T3" fmla="*/ 28 h 58"/>
                <a:gd name="T4" fmla="*/ 2 w 28"/>
                <a:gd name="T5" fmla="*/ 18 h 58"/>
                <a:gd name="T6" fmla="*/ 6 w 28"/>
                <a:gd name="T7" fmla="*/ 8 h 58"/>
                <a:gd name="T8" fmla="*/ 12 w 28"/>
                <a:gd name="T9" fmla="*/ 2 h 58"/>
                <a:gd name="T10" fmla="*/ 16 w 28"/>
                <a:gd name="T11" fmla="*/ 0 h 58"/>
                <a:gd name="T12" fmla="*/ 16 w 28"/>
                <a:gd name="T13" fmla="*/ 0 h 58"/>
                <a:gd name="T14" fmla="*/ 22 w 28"/>
                <a:gd name="T15" fmla="*/ 4 h 58"/>
                <a:gd name="T16" fmla="*/ 26 w 28"/>
                <a:gd name="T17" fmla="*/ 10 h 58"/>
                <a:gd name="T18" fmla="*/ 28 w 28"/>
                <a:gd name="T19" fmla="*/ 20 h 58"/>
                <a:gd name="T20" fmla="*/ 28 w 28"/>
                <a:gd name="T21" fmla="*/ 30 h 58"/>
                <a:gd name="T22" fmla="*/ 28 w 28"/>
                <a:gd name="T23" fmla="*/ 30 h 58"/>
                <a:gd name="T24" fmla="*/ 28 w 28"/>
                <a:gd name="T25" fmla="*/ 42 h 58"/>
                <a:gd name="T26" fmla="*/ 24 w 28"/>
                <a:gd name="T27" fmla="*/ 50 h 58"/>
                <a:gd name="T28" fmla="*/ 18 w 28"/>
                <a:gd name="T29" fmla="*/ 56 h 58"/>
                <a:gd name="T30" fmla="*/ 14 w 28"/>
                <a:gd name="T31" fmla="*/ 58 h 58"/>
                <a:gd name="T32" fmla="*/ 14 w 28"/>
                <a:gd name="T33" fmla="*/ 58 h 58"/>
                <a:gd name="T34" fmla="*/ 8 w 28"/>
                <a:gd name="T35" fmla="*/ 56 h 58"/>
                <a:gd name="T36" fmla="*/ 4 w 28"/>
                <a:gd name="T37" fmla="*/ 50 h 58"/>
                <a:gd name="T38" fmla="*/ 2 w 28"/>
                <a:gd name="T39" fmla="*/ 40 h 58"/>
                <a:gd name="T40" fmla="*/ 0 w 28"/>
                <a:gd name="T41" fmla="*/ 28 h 58"/>
                <a:gd name="T42" fmla="*/ 0 w 2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8">
                  <a:moveTo>
                    <a:pt x="0" y="28"/>
                  </a:moveTo>
                  <a:lnTo>
                    <a:pt x="0" y="28"/>
                  </a:lnTo>
                  <a:lnTo>
                    <a:pt x="2" y="18"/>
                  </a:lnTo>
                  <a:lnTo>
                    <a:pt x="6" y="8"/>
                  </a:lnTo>
                  <a:lnTo>
                    <a:pt x="12" y="2"/>
                  </a:lnTo>
                  <a:lnTo>
                    <a:pt x="16" y="0"/>
                  </a:lnTo>
                  <a:lnTo>
                    <a:pt x="16" y="0"/>
                  </a:lnTo>
                  <a:lnTo>
                    <a:pt x="22" y="4"/>
                  </a:lnTo>
                  <a:lnTo>
                    <a:pt x="26" y="10"/>
                  </a:lnTo>
                  <a:lnTo>
                    <a:pt x="28" y="20"/>
                  </a:lnTo>
                  <a:lnTo>
                    <a:pt x="28" y="30"/>
                  </a:lnTo>
                  <a:lnTo>
                    <a:pt x="28" y="30"/>
                  </a:lnTo>
                  <a:lnTo>
                    <a:pt x="28" y="42"/>
                  </a:lnTo>
                  <a:lnTo>
                    <a:pt x="24" y="50"/>
                  </a:lnTo>
                  <a:lnTo>
                    <a:pt x="18" y="56"/>
                  </a:lnTo>
                  <a:lnTo>
                    <a:pt x="14" y="58"/>
                  </a:lnTo>
                  <a:lnTo>
                    <a:pt x="14" y="58"/>
                  </a:lnTo>
                  <a:lnTo>
                    <a:pt x="8" y="56"/>
                  </a:lnTo>
                  <a:lnTo>
                    <a:pt x="4" y="50"/>
                  </a:lnTo>
                  <a:lnTo>
                    <a:pt x="2" y="40"/>
                  </a:lnTo>
                  <a:lnTo>
                    <a:pt x="0" y="28"/>
                  </a:lnTo>
                  <a:lnTo>
                    <a:pt x="0" y="28"/>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74"/>
            <p:cNvSpPr>
              <a:spLocks/>
            </p:cNvSpPr>
            <p:nvPr/>
          </p:nvSpPr>
          <p:spPr bwMode="auto">
            <a:xfrm>
              <a:off x="2917825" y="7958138"/>
              <a:ext cx="200025" cy="161925"/>
            </a:xfrm>
            <a:custGeom>
              <a:avLst/>
              <a:gdLst>
                <a:gd name="T0" fmla="*/ 68 w 126"/>
                <a:gd name="T1" fmla="*/ 102 h 102"/>
                <a:gd name="T2" fmla="*/ 68 w 126"/>
                <a:gd name="T3" fmla="*/ 102 h 102"/>
                <a:gd name="T4" fmla="*/ 54 w 126"/>
                <a:gd name="T5" fmla="*/ 102 h 102"/>
                <a:gd name="T6" fmla="*/ 42 w 126"/>
                <a:gd name="T7" fmla="*/ 100 h 102"/>
                <a:gd name="T8" fmla="*/ 32 w 126"/>
                <a:gd name="T9" fmla="*/ 98 h 102"/>
                <a:gd name="T10" fmla="*/ 22 w 126"/>
                <a:gd name="T11" fmla="*/ 92 h 102"/>
                <a:gd name="T12" fmla="*/ 12 w 126"/>
                <a:gd name="T13" fmla="*/ 86 h 102"/>
                <a:gd name="T14" fmla="*/ 6 w 126"/>
                <a:gd name="T15" fmla="*/ 76 h 102"/>
                <a:gd name="T16" fmla="*/ 2 w 126"/>
                <a:gd name="T17" fmla="*/ 68 h 102"/>
                <a:gd name="T18" fmla="*/ 0 w 126"/>
                <a:gd name="T19" fmla="*/ 58 h 102"/>
                <a:gd name="T20" fmla="*/ 0 w 126"/>
                <a:gd name="T21" fmla="*/ 58 h 102"/>
                <a:gd name="T22" fmla="*/ 0 w 126"/>
                <a:gd name="T23" fmla="*/ 48 h 102"/>
                <a:gd name="T24" fmla="*/ 2 w 126"/>
                <a:gd name="T25" fmla="*/ 38 h 102"/>
                <a:gd name="T26" fmla="*/ 8 w 126"/>
                <a:gd name="T27" fmla="*/ 28 h 102"/>
                <a:gd name="T28" fmla="*/ 14 w 126"/>
                <a:gd name="T29" fmla="*/ 20 h 102"/>
                <a:gd name="T30" fmla="*/ 22 w 126"/>
                <a:gd name="T31" fmla="*/ 12 h 102"/>
                <a:gd name="T32" fmla="*/ 34 w 126"/>
                <a:gd name="T33" fmla="*/ 6 h 102"/>
                <a:gd name="T34" fmla="*/ 44 w 126"/>
                <a:gd name="T35" fmla="*/ 2 h 102"/>
                <a:gd name="T36" fmla="*/ 58 w 126"/>
                <a:gd name="T37" fmla="*/ 0 h 102"/>
                <a:gd name="T38" fmla="*/ 58 w 126"/>
                <a:gd name="T39" fmla="*/ 0 h 102"/>
                <a:gd name="T40" fmla="*/ 70 w 126"/>
                <a:gd name="T41" fmla="*/ 0 h 102"/>
                <a:gd name="T42" fmla="*/ 82 w 126"/>
                <a:gd name="T43" fmla="*/ 2 h 102"/>
                <a:gd name="T44" fmla="*/ 94 w 126"/>
                <a:gd name="T45" fmla="*/ 6 h 102"/>
                <a:gd name="T46" fmla="*/ 104 w 126"/>
                <a:gd name="T47" fmla="*/ 10 h 102"/>
                <a:gd name="T48" fmla="*/ 112 w 126"/>
                <a:gd name="T49" fmla="*/ 18 h 102"/>
                <a:gd name="T50" fmla="*/ 118 w 126"/>
                <a:gd name="T51" fmla="*/ 26 h 102"/>
                <a:gd name="T52" fmla="*/ 122 w 126"/>
                <a:gd name="T53" fmla="*/ 34 h 102"/>
                <a:gd name="T54" fmla="*/ 126 w 126"/>
                <a:gd name="T55" fmla="*/ 46 h 102"/>
                <a:gd name="T56" fmla="*/ 126 w 126"/>
                <a:gd name="T57" fmla="*/ 46 h 102"/>
                <a:gd name="T58" fmla="*/ 126 w 126"/>
                <a:gd name="T59" fmla="*/ 56 h 102"/>
                <a:gd name="T60" fmla="*/ 122 w 126"/>
                <a:gd name="T61" fmla="*/ 66 h 102"/>
                <a:gd name="T62" fmla="*/ 118 w 126"/>
                <a:gd name="T63" fmla="*/ 74 h 102"/>
                <a:gd name="T64" fmla="*/ 110 w 126"/>
                <a:gd name="T65" fmla="*/ 84 h 102"/>
                <a:gd name="T66" fmla="*/ 102 w 126"/>
                <a:gd name="T67" fmla="*/ 90 h 102"/>
                <a:gd name="T68" fmla="*/ 92 w 126"/>
                <a:gd name="T69" fmla="*/ 96 h 102"/>
                <a:gd name="T70" fmla="*/ 80 w 126"/>
                <a:gd name="T71" fmla="*/ 100 h 102"/>
                <a:gd name="T72" fmla="*/ 68 w 126"/>
                <a:gd name="T73" fmla="*/ 102 h 102"/>
                <a:gd name="T74" fmla="*/ 68 w 126"/>
                <a:gd name="T7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2">
                  <a:moveTo>
                    <a:pt x="68" y="102"/>
                  </a:moveTo>
                  <a:lnTo>
                    <a:pt x="68" y="102"/>
                  </a:lnTo>
                  <a:lnTo>
                    <a:pt x="54" y="102"/>
                  </a:lnTo>
                  <a:lnTo>
                    <a:pt x="42" y="100"/>
                  </a:lnTo>
                  <a:lnTo>
                    <a:pt x="32" y="98"/>
                  </a:lnTo>
                  <a:lnTo>
                    <a:pt x="22" y="92"/>
                  </a:lnTo>
                  <a:lnTo>
                    <a:pt x="12" y="86"/>
                  </a:lnTo>
                  <a:lnTo>
                    <a:pt x="6" y="76"/>
                  </a:lnTo>
                  <a:lnTo>
                    <a:pt x="2" y="68"/>
                  </a:lnTo>
                  <a:lnTo>
                    <a:pt x="0" y="58"/>
                  </a:lnTo>
                  <a:lnTo>
                    <a:pt x="0" y="58"/>
                  </a:lnTo>
                  <a:lnTo>
                    <a:pt x="0" y="48"/>
                  </a:lnTo>
                  <a:lnTo>
                    <a:pt x="2" y="38"/>
                  </a:lnTo>
                  <a:lnTo>
                    <a:pt x="8" y="28"/>
                  </a:lnTo>
                  <a:lnTo>
                    <a:pt x="14" y="20"/>
                  </a:lnTo>
                  <a:lnTo>
                    <a:pt x="22" y="12"/>
                  </a:lnTo>
                  <a:lnTo>
                    <a:pt x="34" y="6"/>
                  </a:lnTo>
                  <a:lnTo>
                    <a:pt x="44" y="2"/>
                  </a:lnTo>
                  <a:lnTo>
                    <a:pt x="58" y="0"/>
                  </a:lnTo>
                  <a:lnTo>
                    <a:pt x="58" y="0"/>
                  </a:lnTo>
                  <a:lnTo>
                    <a:pt x="70" y="0"/>
                  </a:lnTo>
                  <a:lnTo>
                    <a:pt x="82" y="2"/>
                  </a:lnTo>
                  <a:lnTo>
                    <a:pt x="94" y="6"/>
                  </a:lnTo>
                  <a:lnTo>
                    <a:pt x="104" y="10"/>
                  </a:lnTo>
                  <a:lnTo>
                    <a:pt x="112" y="18"/>
                  </a:lnTo>
                  <a:lnTo>
                    <a:pt x="118" y="26"/>
                  </a:lnTo>
                  <a:lnTo>
                    <a:pt x="122" y="34"/>
                  </a:lnTo>
                  <a:lnTo>
                    <a:pt x="126" y="46"/>
                  </a:lnTo>
                  <a:lnTo>
                    <a:pt x="126" y="46"/>
                  </a:lnTo>
                  <a:lnTo>
                    <a:pt x="126" y="56"/>
                  </a:lnTo>
                  <a:lnTo>
                    <a:pt x="122" y="66"/>
                  </a:lnTo>
                  <a:lnTo>
                    <a:pt x="118" y="74"/>
                  </a:lnTo>
                  <a:lnTo>
                    <a:pt x="110" y="84"/>
                  </a:lnTo>
                  <a:lnTo>
                    <a:pt x="102" y="90"/>
                  </a:lnTo>
                  <a:lnTo>
                    <a:pt x="92" y="96"/>
                  </a:lnTo>
                  <a:lnTo>
                    <a:pt x="80" y="100"/>
                  </a:lnTo>
                  <a:lnTo>
                    <a:pt x="68" y="102"/>
                  </a:lnTo>
                  <a:lnTo>
                    <a:pt x="68" y="102"/>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75"/>
            <p:cNvSpPr>
              <a:spLocks/>
            </p:cNvSpPr>
            <p:nvPr/>
          </p:nvSpPr>
          <p:spPr bwMode="auto">
            <a:xfrm>
              <a:off x="2978150" y="8037513"/>
              <a:ext cx="92075" cy="44450"/>
            </a:xfrm>
            <a:custGeom>
              <a:avLst/>
              <a:gdLst>
                <a:gd name="T0" fmla="*/ 30 w 58"/>
                <a:gd name="T1" fmla="*/ 28 h 28"/>
                <a:gd name="T2" fmla="*/ 30 w 58"/>
                <a:gd name="T3" fmla="*/ 28 h 28"/>
                <a:gd name="T4" fmla="*/ 20 w 58"/>
                <a:gd name="T5" fmla="*/ 28 h 28"/>
                <a:gd name="T6" fmla="*/ 10 w 58"/>
                <a:gd name="T7" fmla="*/ 26 h 28"/>
                <a:gd name="T8" fmla="*/ 4 w 58"/>
                <a:gd name="T9" fmla="*/ 22 h 28"/>
                <a:gd name="T10" fmla="*/ 0 w 58"/>
                <a:gd name="T11" fmla="*/ 18 h 28"/>
                <a:gd name="T12" fmla="*/ 0 w 58"/>
                <a:gd name="T13" fmla="*/ 18 h 28"/>
                <a:gd name="T14" fmla="*/ 2 w 58"/>
                <a:gd name="T15" fmla="*/ 12 h 28"/>
                <a:gd name="T16" fmla="*/ 8 w 58"/>
                <a:gd name="T17" fmla="*/ 6 h 28"/>
                <a:gd name="T18" fmla="*/ 16 w 58"/>
                <a:gd name="T19" fmla="*/ 2 h 28"/>
                <a:gd name="T20" fmla="*/ 28 w 58"/>
                <a:gd name="T21" fmla="*/ 0 h 28"/>
                <a:gd name="T22" fmla="*/ 28 w 58"/>
                <a:gd name="T23" fmla="*/ 0 h 28"/>
                <a:gd name="T24" fmla="*/ 40 w 58"/>
                <a:gd name="T25" fmla="*/ 0 h 28"/>
                <a:gd name="T26" fmla="*/ 50 w 58"/>
                <a:gd name="T27" fmla="*/ 2 h 28"/>
                <a:gd name="T28" fmla="*/ 56 w 58"/>
                <a:gd name="T29" fmla="*/ 6 h 28"/>
                <a:gd name="T30" fmla="*/ 58 w 58"/>
                <a:gd name="T31" fmla="*/ 12 h 28"/>
                <a:gd name="T32" fmla="*/ 58 w 58"/>
                <a:gd name="T33" fmla="*/ 12 h 28"/>
                <a:gd name="T34" fmla="*/ 56 w 58"/>
                <a:gd name="T35" fmla="*/ 18 h 28"/>
                <a:gd name="T36" fmla="*/ 52 w 58"/>
                <a:gd name="T37" fmla="*/ 22 h 28"/>
                <a:gd name="T38" fmla="*/ 42 w 58"/>
                <a:gd name="T39" fmla="*/ 26 h 28"/>
                <a:gd name="T40" fmla="*/ 30 w 58"/>
                <a:gd name="T41" fmla="*/ 28 h 28"/>
                <a:gd name="T42" fmla="*/ 30 w 58"/>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28">
                  <a:moveTo>
                    <a:pt x="30" y="28"/>
                  </a:moveTo>
                  <a:lnTo>
                    <a:pt x="30" y="28"/>
                  </a:lnTo>
                  <a:lnTo>
                    <a:pt x="20" y="28"/>
                  </a:lnTo>
                  <a:lnTo>
                    <a:pt x="10" y="26"/>
                  </a:lnTo>
                  <a:lnTo>
                    <a:pt x="4" y="22"/>
                  </a:lnTo>
                  <a:lnTo>
                    <a:pt x="0" y="18"/>
                  </a:lnTo>
                  <a:lnTo>
                    <a:pt x="0" y="18"/>
                  </a:lnTo>
                  <a:lnTo>
                    <a:pt x="2" y="12"/>
                  </a:lnTo>
                  <a:lnTo>
                    <a:pt x="8" y="6"/>
                  </a:lnTo>
                  <a:lnTo>
                    <a:pt x="16" y="2"/>
                  </a:lnTo>
                  <a:lnTo>
                    <a:pt x="28" y="0"/>
                  </a:lnTo>
                  <a:lnTo>
                    <a:pt x="28" y="0"/>
                  </a:lnTo>
                  <a:lnTo>
                    <a:pt x="40" y="0"/>
                  </a:lnTo>
                  <a:lnTo>
                    <a:pt x="50" y="2"/>
                  </a:lnTo>
                  <a:lnTo>
                    <a:pt x="56" y="6"/>
                  </a:lnTo>
                  <a:lnTo>
                    <a:pt x="58" y="12"/>
                  </a:lnTo>
                  <a:lnTo>
                    <a:pt x="58" y="12"/>
                  </a:lnTo>
                  <a:lnTo>
                    <a:pt x="56" y="18"/>
                  </a:lnTo>
                  <a:lnTo>
                    <a:pt x="52" y="22"/>
                  </a:lnTo>
                  <a:lnTo>
                    <a:pt x="42" y="26"/>
                  </a:lnTo>
                  <a:lnTo>
                    <a:pt x="30" y="28"/>
                  </a:lnTo>
                  <a:lnTo>
                    <a:pt x="30" y="28"/>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76"/>
            <p:cNvSpPr>
              <a:spLocks/>
            </p:cNvSpPr>
            <p:nvPr/>
          </p:nvSpPr>
          <p:spPr bwMode="auto">
            <a:xfrm>
              <a:off x="3060700" y="8062913"/>
              <a:ext cx="200025" cy="165100"/>
            </a:xfrm>
            <a:custGeom>
              <a:avLst/>
              <a:gdLst>
                <a:gd name="T0" fmla="*/ 76 w 126"/>
                <a:gd name="T1" fmla="*/ 102 h 104"/>
                <a:gd name="T2" fmla="*/ 76 w 126"/>
                <a:gd name="T3" fmla="*/ 102 h 104"/>
                <a:gd name="T4" fmla="*/ 64 w 126"/>
                <a:gd name="T5" fmla="*/ 104 h 104"/>
                <a:gd name="T6" fmla="*/ 52 w 126"/>
                <a:gd name="T7" fmla="*/ 104 h 104"/>
                <a:gd name="T8" fmla="*/ 40 w 126"/>
                <a:gd name="T9" fmla="*/ 102 h 104"/>
                <a:gd name="T10" fmla="*/ 30 w 126"/>
                <a:gd name="T11" fmla="*/ 98 h 104"/>
                <a:gd name="T12" fmla="*/ 20 w 126"/>
                <a:gd name="T13" fmla="*/ 94 h 104"/>
                <a:gd name="T14" fmla="*/ 12 w 126"/>
                <a:gd name="T15" fmla="*/ 86 h 104"/>
                <a:gd name="T16" fmla="*/ 6 w 126"/>
                <a:gd name="T17" fmla="*/ 78 h 104"/>
                <a:gd name="T18" fmla="*/ 2 w 126"/>
                <a:gd name="T19" fmla="*/ 68 h 104"/>
                <a:gd name="T20" fmla="*/ 2 w 126"/>
                <a:gd name="T21" fmla="*/ 68 h 104"/>
                <a:gd name="T22" fmla="*/ 0 w 126"/>
                <a:gd name="T23" fmla="*/ 58 h 104"/>
                <a:gd name="T24" fmla="*/ 2 w 126"/>
                <a:gd name="T25" fmla="*/ 48 h 104"/>
                <a:gd name="T26" fmla="*/ 4 w 126"/>
                <a:gd name="T27" fmla="*/ 38 h 104"/>
                <a:gd name="T28" fmla="*/ 10 w 126"/>
                <a:gd name="T29" fmla="*/ 30 h 104"/>
                <a:gd name="T30" fmla="*/ 18 w 126"/>
                <a:gd name="T31" fmla="*/ 20 h 104"/>
                <a:gd name="T32" fmla="*/ 26 w 126"/>
                <a:gd name="T33" fmla="*/ 14 h 104"/>
                <a:gd name="T34" fmla="*/ 38 w 126"/>
                <a:gd name="T35" fmla="*/ 6 h 104"/>
                <a:gd name="T36" fmla="*/ 50 w 126"/>
                <a:gd name="T37" fmla="*/ 2 h 104"/>
                <a:gd name="T38" fmla="*/ 50 w 126"/>
                <a:gd name="T39" fmla="*/ 2 h 104"/>
                <a:gd name="T40" fmla="*/ 62 w 126"/>
                <a:gd name="T41" fmla="*/ 0 h 104"/>
                <a:gd name="T42" fmla="*/ 74 w 126"/>
                <a:gd name="T43" fmla="*/ 0 h 104"/>
                <a:gd name="T44" fmla="*/ 86 w 126"/>
                <a:gd name="T45" fmla="*/ 2 h 104"/>
                <a:gd name="T46" fmla="*/ 96 w 126"/>
                <a:gd name="T47" fmla="*/ 6 h 104"/>
                <a:gd name="T48" fmla="*/ 106 w 126"/>
                <a:gd name="T49" fmla="*/ 10 h 104"/>
                <a:gd name="T50" fmla="*/ 114 w 126"/>
                <a:gd name="T51" fmla="*/ 18 h 104"/>
                <a:gd name="T52" fmla="*/ 120 w 126"/>
                <a:gd name="T53" fmla="*/ 26 h 104"/>
                <a:gd name="T54" fmla="*/ 124 w 126"/>
                <a:gd name="T55" fmla="*/ 36 h 104"/>
                <a:gd name="T56" fmla="*/ 124 w 126"/>
                <a:gd name="T57" fmla="*/ 36 h 104"/>
                <a:gd name="T58" fmla="*/ 126 w 126"/>
                <a:gd name="T59" fmla="*/ 46 h 104"/>
                <a:gd name="T60" fmla="*/ 124 w 126"/>
                <a:gd name="T61" fmla="*/ 56 h 104"/>
                <a:gd name="T62" fmla="*/ 122 w 126"/>
                <a:gd name="T63" fmla="*/ 66 h 104"/>
                <a:gd name="T64" fmla="*/ 116 w 126"/>
                <a:gd name="T65" fmla="*/ 74 h 104"/>
                <a:gd name="T66" fmla="*/ 108 w 126"/>
                <a:gd name="T67" fmla="*/ 84 h 104"/>
                <a:gd name="T68" fmla="*/ 100 w 126"/>
                <a:gd name="T69" fmla="*/ 90 h 104"/>
                <a:gd name="T70" fmla="*/ 88 w 126"/>
                <a:gd name="T71" fmla="*/ 98 h 104"/>
                <a:gd name="T72" fmla="*/ 76 w 126"/>
                <a:gd name="T73" fmla="*/ 102 h 104"/>
                <a:gd name="T74" fmla="*/ 76 w 126"/>
                <a:gd name="T75" fmla="*/ 10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4">
                  <a:moveTo>
                    <a:pt x="76" y="102"/>
                  </a:moveTo>
                  <a:lnTo>
                    <a:pt x="76" y="102"/>
                  </a:lnTo>
                  <a:lnTo>
                    <a:pt x="64" y="104"/>
                  </a:lnTo>
                  <a:lnTo>
                    <a:pt x="52" y="104"/>
                  </a:lnTo>
                  <a:lnTo>
                    <a:pt x="40" y="102"/>
                  </a:lnTo>
                  <a:lnTo>
                    <a:pt x="30" y="98"/>
                  </a:lnTo>
                  <a:lnTo>
                    <a:pt x="20" y="94"/>
                  </a:lnTo>
                  <a:lnTo>
                    <a:pt x="12" y="86"/>
                  </a:lnTo>
                  <a:lnTo>
                    <a:pt x="6" y="78"/>
                  </a:lnTo>
                  <a:lnTo>
                    <a:pt x="2" y="68"/>
                  </a:lnTo>
                  <a:lnTo>
                    <a:pt x="2" y="68"/>
                  </a:lnTo>
                  <a:lnTo>
                    <a:pt x="0" y="58"/>
                  </a:lnTo>
                  <a:lnTo>
                    <a:pt x="2" y="48"/>
                  </a:lnTo>
                  <a:lnTo>
                    <a:pt x="4" y="38"/>
                  </a:lnTo>
                  <a:lnTo>
                    <a:pt x="10" y="30"/>
                  </a:lnTo>
                  <a:lnTo>
                    <a:pt x="18" y="20"/>
                  </a:lnTo>
                  <a:lnTo>
                    <a:pt x="26" y="14"/>
                  </a:lnTo>
                  <a:lnTo>
                    <a:pt x="38" y="6"/>
                  </a:lnTo>
                  <a:lnTo>
                    <a:pt x="50" y="2"/>
                  </a:lnTo>
                  <a:lnTo>
                    <a:pt x="50" y="2"/>
                  </a:lnTo>
                  <a:lnTo>
                    <a:pt x="62" y="0"/>
                  </a:lnTo>
                  <a:lnTo>
                    <a:pt x="74" y="0"/>
                  </a:lnTo>
                  <a:lnTo>
                    <a:pt x="86" y="2"/>
                  </a:lnTo>
                  <a:lnTo>
                    <a:pt x="96" y="6"/>
                  </a:lnTo>
                  <a:lnTo>
                    <a:pt x="106" y="10"/>
                  </a:lnTo>
                  <a:lnTo>
                    <a:pt x="114" y="18"/>
                  </a:lnTo>
                  <a:lnTo>
                    <a:pt x="120" y="26"/>
                  </a:lnTo>
                  <a:lnTo>
                    <a:pt x="124" y="36"/>
                  </a:lnTo>
                  <a:lnTo>
                    <a:pt x="124" y="36"/>
                  </a:lnTo>
                  <a:lnTo>
                    <a:pt x="126" y="46"/>
                  </a:lnTo>
                  <a:lnTo>
                    <a:pt x="124" y="56"/>
                  </a:lnTo>
                  <a:lnTo>
                    <a:pt x="122" y="66"/>
                  </a:lnTo>
                  <a:lnTo>
                    <a:pt x="116" y="74"/>
                  </a:lnTo>
                  <a:lnTo>
                    <a:pt x="108" y="84"/>
                  </a:lnTo>
                  <a:lnTo>
                    <a:pt x="100" y="90"/>
                  </a:lnTo>
                  <a:lnTo>
                    <a:pt x="88" y="98"/>
                  </a:lnTo>
                  <a:lnTo>
                    <a:pt x="76" y="102"/>
                  </a:lnTo>
                  <a:lnTo>
                    <a:pt x="76" y="102"/>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77"/>
            <p:cNvSpPr>
              <a:spLocks/>
            </p:cNvSpPr>
            <p:nvPr/>
          </p:nvSpPr>
          <p:spPr bwMode="auto">
            <a:xfrm>
              <a:off x="3127375" y="8139113"/>
              <a:ext cx="88900" cy="50800"/>
            </a:xfrm>
            <a:custGeom>
              <a:avLst/>
              <a:gdLst>
                <a:gd name="T0" fmla="*/ 32 w 56"/>
                <a:gd name="T1" fmla="*/ 30 h 32"/>
                <a:gd name="T2" fmla="*/ 32 w 56"/>
                <a:gd name="T3" fmla="*/ 30 h 32"/>
                <a:gd name="T4" fmla="*/ 20 w 56"/>
                <a:gd name="T5" fmla="*/ 32 h 32"/>
                <a:gd name="T6" fmla="*/ 10 w 56"/>
                <a:gd name="T7" fmla="*/ 32 h 32"/>
                <a:gd name="T8" fmla="*/ 4 w 56"/>
                <a:gd name="T9" fmla="*/ 28 h 32"/>
                <a:gd name="T10" fmla="*/ 0 w 56"/>
                <a:gd name="T11" fmla="*/ 24 h 32"/>
                <a:gd name="T12" fmla="*/ 0 w 56"/>
                <a:gd name="T13" fmla="*/ 24 h 32"/>
                <a:gd name="T14" fmla="*/ 0 w 56"/>
                <a:gd name="T15" fmla="*/ 18 h 32"/>
                <a:gd name="T16" fmla="*/ 6 w 56"/>
                <a:gd name="T17" fmla="*/ 12 h 32"/>
                <a:gd name="T18" fmla="*/ 14 w 56"/>
                <a:gd name="T19" fmla="*/ 6 h 32"/>
                <a:gd name="T20" fmla="*/ 24 w 56"/>
                <a:gd name="T21" fmla="*/ 2 h 32"/>
                <a:gd name="T22" fmla="*/ 24 w 56"/>
                <a:gd name="T23" fmla="*/ 2 h 32"/>
                <a:gd name="T24" fmla="*/ 36 w 56"/>
                <a:gd name="T25" fmla="*/ 0 h 32"/>
                <a:gd name="T26" fmla="*/ 46 w 56"/>
                <a:gd name="T27" fmla="*/ 2 h 32"/>
                <a:gd name="T28" fmla="*/ 52 w 56"/>
                <a:gd name="T29" fmla="*/ 4 h 32"/>
                <a:gd name="T30" fmla="*/ 56 w 56"/>
                <a:gd name="T31" fmla="*/ 8 h 32"/>
                <a:gd name="T32" fmla="*/ 56 w 56"/>
                <a:gd name="T33" fmla="*/ 8 h 32"/>
                <a:gd name="T34" fmla="*/ 56 w 56"/>
                <a:gd name="T35" fmla="*/ 14 h 32"/>
                <a:gd name="T36" fmla="*/ 50 w 56"/>
                <a:gd name="T37" fmla="*/ 20 h 32"/>
                <a:gd name="T38" fmla="*/ 42 w 56"/>
                <a:gd name="T39" fmla="*/ 26 h 32"/>
                <a:gd name="T40" fmla="*/ 32 w 56"/>
                <a:gd name="T41" fmla="*/ 30 h 32"/>
                <a:gd name="T42" fmla="*/ 32 w 56"/>
                <a:gd name="T4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2">
                  <a:moveTo>
                    <a:pt x="32" y="30"/>
                  </a:moveTo>
                  <a:lnTo>
                    <a:pt x="32" y="30"/>
                  </a:lnTo>
                  <a:lnTo>
                    <a:pt x="20" y="32"/>
                  </a:lnTo>
                  <a:lnTo>
                    <a:pt x="10" y="32"/>
                  </a:lnTo>
                  <a:lnTo>
                    <a:pt x="4" y="28"/>
                  </a:lnTo>
                  <a:lnTo>
                    <a:pt x="0" y="24"/>
                  </a:lnTo>
                  <a:lnTo>
                    <a:pt x="0" y="24"/>
                  </a:lnTo>
                  <a:lnTo>
                    <a:pt x="0" y="18"/>
                  </a:lnTo>
                  <a:lnTo>
                    <a:pt x="6" y="12"/>
                  </a:lnTo>
                  <a:lnTo>
                    <a:pt x="14" y="6"/>
                  </a:lnTo>
                  <a:lnTo>
                    <a:pt x="24" y="2"/>
                  </a:lnTo>
                  <a:lnTo>
                    <a:pt x="24" y="2"/>
                  </a:lnTo>
                  <a:lnTo>
                    <a:pt x="36" y="0"/>
                  </a:lnTo>
                  <a:lnTo>
                    <a:pt x="46" y="2"/>
                  </a:lnTo>
                  <a:lnTo>
                    <a:pt x="52" y="4"/>
                  </a:lnTo>
                  <a:lnTo>
                    <a:pt x="56" y="8"/>
                  </a:lnTo>
                  <a:lnTo>
                    <a:pt x="56" y="8"/>
                  </a:lnTo>
                  <a:lnTo>
                    <a:pt x="56" y="14"/>
                  </a:lnTo>
                  <a:lnTo>
                    <a:pt x="50" y="20"/>
                  </a:lnTo>
                  <a:lnTo>
                    <a:pt x="42" y="26"/>
                  </a:lnTo>
                  <a:lnTo>
                    <a:pt x="32" y="30"/>
                  </a:lnTo>
                  <a:lnTo>
                    <a:pt x="32" y="30"/>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78"/>
            <p:cNvSpPr>
              <a:spLocks/>
            </p:cNvSpPr>
            <p:nvPr/>
          </p:nvSpPr>
          <p:spPr bwMode="auto">
            <a:xfrm>
              <a:off x="2889250" y="8062913"/>
              <a:ext cx="190500" cy="174625"/>
            </a:xfrm>
            <a:custGeom>
              <a:avLst/>
              <a:gdLst>
                <a:gd name="T0" fmla="*/ 86 w 120"/>
                <a:gd name="T1" fmla="*/ 10 h 110"/>
                <a:gd name="T2" fmla="*/ 86 w 120"/>
                <a:gd name="T3" fmla="*/ 10 h 110"/>
                <a:gd name="T4" fmla="*/ 96 w 120"/>
                <a:gd name="T5" fmla="*/ 18 h 110"/>
                <a:gd name="T6" fmla="*/ 106 w 120"/>
                <a:gd name="T7" fmla="*/ 26 h 110"/>
                <a:gd name="T8" fmla="*/ 112 w 120"/>
                <a:gd name="T9" fmla="*/ 36 h 110"/>
                <a:gd name="T10" fmla="*/ 118 w 120"/>
                <a:gd name="T11" fmla="*/ 46 h 110"/>
                <a:gd name="T12" fmla="*/ 120 w 120"/>
                <a:gd name="T13" fmla="*/ 56 h 110"/>
                <a:gd name="T14" fmla="*/ 120 w 120"/>
                <a:gd name="T15" fmla="*/ 66 h 110"/>
                <a:gd name="T16" fmla="*/ 120 w 120"/>
                <a:gd name="T17" fmla="*/ 78 h 110"/>
                <a:gd name="T18" fmla="*/ 114 w 120"/>
                <a:gd name="T19" fmla="*/ 86 h 110"/>
                <a:gd name="T20" fmla="*/ 114 w 120"/>
                <a:gd name="T21" fmla="*/ 86 h 110"/>
                <a:gd name="T22" fmla="*/ 108 w 120"/>
                <a:gd name="T23" fmla="*/ 94 h 110"/>
                <a:gd name="T24" fmla="*/ 100 w 120"/>
                <a:gd name="T25" fmla="*/ 102 h 110"/>
                <a:gd name="T26" fmla="*/ 92 w 120"/>
                <a:gd name="T27" fmla="*/ 106 h 110"/>
                <a:gd name="T28" fmla="*/ 80 w 120"/>
                <a:gd name="T29" fmla="*/ 108 h 110"/>
                <a:gd name="T30" fmla="*/ 70 w 120"/>
                <a:gd name="T31" fmla="*/ 110 h 110"/>
                <a:gd name="T32" fmla="*/ 58 w 120"/>
                <a:gd name="T33" fmla="*/ 108 h 110"/>
                <a:gd name="T34" fmla="*/ 46 w 120"/>
                <a:gd name="T35" fmla="*/ 104 h 110"/>
                <a:gd name="T36" fmla="*/ 34 w 120"/>
                <a:gd name="T37" fmla="*/ 98 h 110"/>
                <a:gd name="T38" fmla="*/ 34 w 120"/>
                <a:gd name="T39" fmla="*/ 98 h 110"/>
                <a:gd name="T40" fmla="*/ 24 w 120"/>
                <a:gd name="T41" fmla="*/ 92 h 110"/>
                <a:gd name="T42" fmla="*/ 16 w 120"/>
                <a:gd name="T43" fmla="*/ 84 h 110"/>
                <a:gd name="T44" fmla="*/ 8 w 120"/>
                <a:gd name="T45" fmla="*/ 74 h 110"/>
                <a:gd name="T46" fmla="*/ 4 w 120"/>
                <a:gd name="T47" fmla="*/ 64 h 110"/>
                <a:gd name="T48" fmla="*/ 0 w 120"/>
                <a:gd name="T49" fmla="*/ 52 h 110"/>
                <a:gd name="T50" fmla="*/ 0 w 120"/>
                <a:gd name="T51" fmla="*/ 42 h 110"/>
                <a:gd name="T52" fmla="*/ 2 w 120"/>
                <a:gd name="T53" fmla="*/ 32 h 110"/>
                <a:gd name="T54" fmla="*/ 6 w 120"/>
                <a:gd name="T55" fmla="*/ 22 h 110"/>
                <a:gd name="T56" fmla="*/ 6 w 120"/>
                <a:gd name="T57" fmla="*/ 22 h 110"/>
                <a:gd name="T58" fmla="*/ 12 w 120"/>
                <a:gd name="T59" fmla="*/ 14 h 110"/>
                <a:gd name="T60" fmla="*/ 20 w 120"/>
                <a:gd name="T61" fmla="*/ 8 h 110"/>
                <a:gd name="T62" fmla="*/ 30 w 120"/>
                <a:gd name="T63" fmla="*/ 4 h 110"/>
                <a:gd name="T64" fmla="*/ 40 w 120"/>
                <a:gd name="T65" fmla="*/ 0 h 110"/>
                <a:gd name="T66" fmla="*/ 52 w 120"/>
                <a:gd name="T67" fmla="*/ 0 h 110"/>
                <a:gd name="T68" fmla="*/ 62 w 120"/>
                <a:gd name="T69" fmla="*/ 2 h 110"/>
                <a:gd name="T70" fmla="*/ 74 w 120"/>
                <a:gd name="T71" fmla="*/ 4 h 110"/>
                <a:gd name="T72" fmla="*/ 86 w 120"/>
                <a:gd name="T73" fmla="*/ 10 h 110"/>
                <a:gd name="T74" fmla="*/ 86 w 120"/>
                <a:gd name="T75"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10">
                  <a:moveTo>
                    <a:pt x="86" y="10"/>
                  </a:moveTo>
                  <a:lnTo>
                    <a:pt x="86" y="10"/>
                  </a:lnTo>
                  <a:lnTo>
                    <a:pt x="96" y="18"/>
                  </a:lnTo>
                  <a:lnTo>
                    <a:pt x="106" y="26"/>
                  </a:lnTo>
                  <a:lnTo>
                    <a:pt x="112" y="36"/>
                  </a:lnTo>
                  <a:lnTo>
                    <a:pt x="118" y="46"/>
                  </a:lnTo>
                  <a:lnTo>
                    <a:pt x="120" y="56"/>
                  </a:lnTo>
                  <a:lnTo>
                    <a:pt x="120" y="66"/>
                  </a:lnTo>
                  <a:lnTo>
                    <a:pt x="120" y="78"/>
                  </a:lnTo>
                  <a:lnTo>
                    <a:pt x="114" y="86"/>
                  </a:lnTo>
                  <a:lnTo>
                    <a:pt x="114" y="86"/>
                  </a:lnTo>
                  <a:lnTo>
                    <a:pt x="108" y="94"/>
                  </a:lnTo>
                  <a:lnTo>
                    <a:pt x="100" y="102"/>
                  </a:lnTo>
                  <a:lnTo>
                    <a:pt x="92" y="106"/>
                  </a:lnTo>
                  <a:lnTo>
                    <a:pt x="80" y="108"/>
                  </a:lnTo>
                  <a:lnTo>
                    <a:pt x="70" y="110"/>
                  </a:lnTo>
                  <a:lnTo>
                    <a:pt x="58" y="108"/>
                  </a:lnTo>
                  <a:lnTo>
                    <a:pt x="46" y="104"/>
                  </a:lnTo>
                  <a:lnTo>
                    <a:pt x="34" y="98"/>
                  </a:lnTo>
                  <a:lnTo>
                    <a:pt x="34" y="98"/>
                  </a:lnTo>
                  <a:lnTo>
                    <a:pt x="24" y="92"/>
                  </a:lnTo>
                  <a:lnTo>
                    <a:pt x="16" y="84"/>
                  </a:lnTo>
                  <a:lnTo>
                    <a:pt x="8" y="74"/>
                  </a:lnTo>
                  <a:lnTo>
                    <a:pt x="4" y="64"/>
                  </a:lnTo>
                  <a:lnTo>
                    <a:pt x="0" y="52"/>
                  </a:lnTo>
                  <a:lnTo>
                    <a:pt x="0" y="42"/>
                  </a:lnTo>
                  <a:lnTo>
                    <a:pt x="2" y="32"/>
                  </a:lnTo>
                  <a:lnTo>
                    <a:pt x="6" y="22"/>
                  </a:lnTo>
                  <a:lnTo>
                    <a:pt x="6" y="22"/>
                  </a:lnTo>
                  <a:lnTo>
                    <a:pt x="12" y="14"/>
                  </a:lnTo>
                  <a:lnTo>
                    <a:pt x="20" y="8"/>
                  </a:lnTo>
                  <a:lnTo>
                    <a:pt x="30" y="4"/>
                  </a:lnTo>
                  <a:lnTo>
                    <a:pt x="40" y="0"/>
                  </a:lnTo>
                  <a:lnTo>
                    <a:pt x="52" y="0"/>
                  </a:lnTo>
                  <a:lnTo>
                    <a:pt x="62" y="2"/>
                  </a:lnTo>
                  <a:lnTo>
                    <a:pt x="74" y="4"/>
                  </a:lnTo>
                  <a:lnTo>
                    <a:pt x="86" y="10"/>
                  </a:lnTo>
                  <a:lnTo>
                    <a:pt x="86" y="10"/>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79"/>
            <p:cNvSpPr>
              <a:spLocks/>
            </p:cNvSpPr>
            <p:nvPr/>
          </p:nvSpPr>
          <p:spPr bwMode="auto">
            <a:xfrm>
              <a:off x="2949575" y="8097838"/>
              <a:ext cx="82550" cy="60325"/>
            </a:xfrm>
            <a:custGeom>
              <a:avLst/>
              <a:gdLst>
                <a:gd name="T0" fmla="*/ 34 w 52"/>
                <a:gd name="T1" fmla="*/ 6 h 38"/>
                <a:gd name="T2" fmla="*/ 34 w 52"/>
                <a:gd name="T3" fmla="*/ 6 h 38"/>
                <a:gd name="T4" fmla="*/ 42 w 52"/>
                <a:gd name="T5" fmla="*/ 14 h 38"/>
                <a:gd name="T6" fmla="*/ 48 w 52"/>
                <a:gd name="T7" fmla="*/ 20 h 38"/>
                <a:gd name="T8" fmla="*/ 52 w 52"/>
                <a:gd name="T9" fmla="*/ 28 h 38"/>
                <a:gd name="T10" fmla="*/ 52 w 52"/>
                <a:gd name="T11" fmla="*/ 34 h 38"/>
                <a:gd name="T12" fmla="*/ 52 w 52"/>
                <a:gd name="T13" fmla="*/ 34 h 38"/>
                <a:gd name="T14" fmla="*/ 46 w 52"/>
                <a:gd name="T15" fmla="*/ 38 h 38"/>
                <a:gd name="T16" fmla="*/ 38 w 52"/>
                <a:gd name="T17" fmla="*/ 38 h 38"/>
                <a:gd name="T18" fmla="*/ 30 w 52"/>
                <a:gd name="T19" fmla="*/ 36 h 38"/>
                <a:gd name="T20" fmla="*/ 18 w 52"/>
                <a:gd name="T21" fmla="*/ 30 h 38"/>
                <a:gd name="T22" fmla="*/ 18 w 52"/>
                <a:gd name="T23" fmla="*/ 30 h 38"/>
                <a:gd name="T24" fmla="*/ 10 w 52"/>
                <a:gd name="T25" fmla="*/ 24 h 38"/>
                <a:gd name="T26" fmla="*/ 4 w 52"/>
                <a:gd name="T27" fmla="*/ 16 h 38"/>
                <a:gd name="T28" fmla="*/ 0 w 52"/>
                <a:gd name="T29" fmla="*/ 10 h 38"/>
                <a:gd name="T30" fmla="*/ 0 w 52"/>
                <a:gd name="T31" fmla="*/ 4 h 38"/>
                <a:gd name="T32" fmla="*/ 0 w 52"/>
                <a:gd name="T33" fmla="*/ 4 h 38"/>
                <a:gd name="T34" fmla="*/ 6 w 52"/>
                <a:gd name="T35" fmla="*/ 0 h 38"/>
                <a:gd name="T36" fmla="*/ 14 w 52"/>
                <a:gd name="T37" fmla="*/ 0 h 38"/>
                <a:gd name="T38" fmla="*/ 22 w 52"/>
                <a:gd name="T39" fmla="*/ 2 h 38"/>
                <a:gd name="T40" fmla="*/ 34 w 52"/>
                <a:gd name="T41" fmla="*/ 6 h 38"/>
                <a:gd name="T42" fmla="*/ 34 w 52"/>
                <a:gd name="T43"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38">
                  <a:moveTo>
                    <a:pt x="34" y="6"/>
                  </a:moveTo>
                  <a:lnTo>
                    <a:pt x="34" y="6"/>
                  </a:lnTo>
                  <a:lnTo>
                    <a:pt x="42" y="14"/>
                  </a:lnTo>
                  <a:lnTo>
                    <a:pt x="48" y="20"/>
                  </a:lnTo>
                  <a:lnTo>
                    <a:pt x="52" y="28"/>
                  </a:lnTo>
                  <a:lnTo>
                    <a:pt x="52" y="34"/>
                  </a:lnTo>
                  <a:lnTo>
                    <a:pt x="52" y="34"/>
                  </a:lnTo>
                  <a:lnTo>
                    <a:pt x="46" y="38"/>
                  </a:lnTo>
                  <a:lnTo>
                    <a:pt x="38" y="38"/>
                  </a:lnTo>
                  <a:lnTo>
                    <a:pt x="30" y="36"/>
                  </a:lnTo>
                  <a:lnTo>
                    <a:pt x="18" y="30"/>
                  </a:lnTo>
                  <a:lnTo>
                    <a:pt x="18" y="30"/>
                  </a:lnTo>
                  <a:lnTo>
                    <a:pt x="10" y="24"/>
                  </a:lnTo>
                  <a:lnTo>
                    <a:pt x="4" y="16"/>
                  </a:lnTo>
                  <a:lnTo>
                    <a:pt x="0" y="10"/>
                  </a:lnTo>
                  <a:lnTo>
                    <a:pt x="0" y="4"/>
                  </a:lnTo>
                  <a:lnTo>
                    <a:pt x="0" y="4"/>
                  </a:lnTo>
                  <a:lnTo>
                    <a:pt x="6" y="0"/>
                  </a:lnTo>
                  <a:lnTo>
                    <a:pt x="14" y="0"/>
                  </a:lnTo>
                  <a:lnTo>
                    <a:pt x="22" y="2"/>
                  </a:lnTo>
                  <a:lnTo>
                    <a:pt x="34" y="6"/>
                  </a:lnTo>
                  <a:lnTo>
                    <a:pt x="34" y="6"/>
                  </a:lnTo>
                  <a:close/>
                </a:path>
              </a:pathLst>
            </a:custGeom>
            <a:solidFill>
              <a:srgbClr val="8FD5F9"/>
            </a:solidFill>
            <a:ln w="2540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12" name="Group 1111"/>
          <p:cNvGrpSpPr/>
          <p:nvPr/>
        </p:nvGrpSpPr>
        <p:grpSpPr>
          <a:xfrm>
            <a:off x="9143999" y="3980602"/>
            <a:ext cx="8256880" cy="4922219"/>
            <a:chOff x="9465309" y="4002088"/>
            <a:chExt cx="8256880" cy="5306326"/>
          </a:xfrm>
        </p:grpSpPr>
        <p:sp>
          <p:nvSpPr>
            <p:cNvPr id="10" name="Rectangle 9"/>
            <p:cNvSpPr/>
            <p:nvPr/>
          </p:nvSpPr>
          <p:spPr>
            <a:xfrm>
              <a:off x="9945573" y="8810723"/>
              <a:ext cx="7776616" cy="497691"/>
            </a:xfrm>
            <a:prstGeom prst="rect">
              <a:avLst/>
            </a:prstGeom>
          </p:spPr>
          <p:txBody>
            <a:bodyPr wrap="none">
              <a:spAutoFit/>
            </a:bodyPr>
            <a:lstStyle/>
            <a:p>
              <a:pPr algn="ctr"/>
              <a:r>
                <a:rPr lang="en-US" sz="2400" b="1" dirty="0">
                  <a:solidFill>
                    <a:schemeClr val="bg1"/>
                  </a:solidFill>
                </a:rPr>
                <a:t>Follow-up time after primary diagnosis of breast cancer (y)</a:t>
              </a:r>
            </a:p>
          </p:txBody>
        </p:sp>
        <p:sp>
          <p:nvSpPr>
            <p:cNvPr id="12" name="Rectangle 11"/>
            <p:cNvSpPr/>
            <p:nvPr/>
          </p:nvSpPr>
          <p:spPr>
            <a:xfrm rot="16200000">
              <a:off x="7336008" y="6229100"/>
              <a:ext cx="4720267" cy="461665"/>
            </a:xfrm>
            <a:prstGeom prst="rect">
              <a:avLst/>
            </a:prstGeom>
          </p:spPr>
          <p:txBody>
            <a:bodyPr wrap="none">
              <a:spAutoFit/>
            </a:bodyPr>
            <a:lstStyle/>
            <a:p>
              <a:pPr algn="ctr"/>
              <a:r>
                <a:rPr lang="en-US" sz="2400" b="1" dirty="0">
                  <a:solidFill>
                    <a:schemeClr val="bg1"/>
                  </a:solidFill>
                </a:rPr>
                <a:t>Estimated annual HR for recurrence</a:t>
              </a:r>
            </a:p>
          </p:txBody>
        </p:sp>
        <p:grpSp>
          <p:nvGrpSpPr>
            <p:cNvPr id="1085" name="Group 83"/>
            <p:cNvGrpSpPr>
              <a:grpSpLocks noChangeAspect="1"/>
            </p:cNvGrpSpPr>
            <p:nvPr/>
          </p:nvGrpSpPr>
          <p:grpSpPr bwMode="auto">
            <a:xfrm>
              <a:off x="9982200" y="4002088"/>
              <a:ext cx="7372350" cy="4826000"/>
              <a:chOff x="6288" y="2521"/>
              <a:chExt cx="4644" cy="3040"/>
            </a:xfrm>
          </p:grpSpPr>
          <p:sp>
            <p:nvSpPr>
              <p:cNvPr id="1087" name="Freeform 84"/>
              <p:cNvSpPr>
                <a:spLocks/>
              </p:cNvSpPr>
              <p:nvPr/>
            </p:nvSpPr>
            <p:spPr bwMode="auto">
              <a:xfrm>
                <a:off x="6804" y="3259"/>
                <a:ext cx="768" cy="1920"/>
              </a:xfrm>
              <a:custGeom>
                <a:avLst/>
                <a:gdLst>
                  <a:gd name="T0" fmla="*/ 0 w 768"/>
                  <a:gd name="T1" fmla="*/ 1916 h 1920"/>
                  <a:gd name="T2" fmla="*/ 0 w 768"/>
                  <a:gd name="T3" fmla="*/ 1916 h 1920"/>
                  <a:gd name="T4" fmla="*/ 10 w 768"/>
                  <a:gd name="T5" fmla="*/ 1854 h 1920"/>
                  <a:gd name="T6" fmla="*/ 36 w 768"/>
                  <a:gd name="T7" fmla="*/ 1692 h 1920"/>
                  <a:gd name="T8" fmla="*/ 50 w 768"/>
                  <a:gd name="T9" fmla="*/ 1586 h 1920"/>
                  <a:gd name="T10" fmla="*/ 64 w 768"/>
                  <a:gd name="T11" fmla="*/ 1472 h 1920"/>
                  <a:gd name="T12" fmla="*/ 74 w 768"/>
                  <a:gd name="T13" fmla="*/ 1354 h 1920"/>
                  <a:gd name="T14" fmla="*/ 82 w 768"/>
                  <a:gd name="T15" fmla="*/ 1236 h 1920"/>
                  <a:gd name="T16" fmla="*/ 82 w 768"/>
                  <a:gd name="T17" fmla="*/ 1236 h 1920"/>
                  <a:gd name="T18" fmla="*/ 88 w 768"/>
                  <a:gd name="T19" fmla="*/ 1116 h 1920"/>
                  <a:gd name="T20" fmla="*/ 100 w 768"/>
                  <a:gd name="T21" fmla="*/ 984 h 1920"/>
                  <a:gd name="T22" fmla="*/ 112 w 768"/>
                  <a:gd name="T23" fmla="*/ 852 h 1920"/>
                  <a:gd name="T24" fmla="*/ 126 w 768"/>
                  <a:gd name="T25" fmla="*/ 720 h 1920"/>
                  <a:gd name="T26" fmla="*/ 140 w 768"/>
                  <a:gd name="T27" fmla="*/ 600 h 1920"/>
                  <a:gd name="T28" fmla="*/ 152 w 768"/>
                  <a:gd name="T29" fmla="*/ 496 h 1920"/>
                  <a:gd name="T30" fmla="*/ 164 w 768"/>
                  <a:gd name="T31" fmla="*/ 414 h 1920"/>
                  <a:gd name="T32" fmla="*/ 172 w 768"/>
                  <a:gd name="T33" fmla="*/ 360 h 1920"/>
                  <a:gd name="T34" fmla="*/ 172 w 768"/>
                  <a:gd name="T35" fmla="*/ 360 h 1920"/>
                  <a:gd name="T36" fmla="*/ 190 w 768"/>
                  <a:gd name="T37" fmla="*/ 268 h 1920"/>
                  <a:gd name="T38" fmla="*/ 202 w 768"/>
                  <a:gd name="T39" fmla="*/ 216 h 1920"/>
                  <a:gd name="T40" fmla="*/ 216 w 768"/>
                  <a:gd name="T41" fmla="*/ 164 h 1920"/>
                  <a:gd name="T42" fmla="*/ 224 w 768"/>
                  <a:gd name="T43" fmla="*/ 138 h 1920"/>
                  <a:gd name="T44" fmla="*/ 234 w 768"/>
                  <a:gd name="T45" fmla="*/ 114 h 1920"/>
                  <a:gd name="T46" fmla="*/ 244 w 768"/>
                  <a:gd name="T47" fmla="*/ 90 h 1920"/>
                  <a:gd name="T48" fmla="*/ 256 w 768"/>
                  <a:gd name="T49" fmla="*/ 70 h 1920"/>
                  <a:gd name="T50" fmla="*/ 268 w 768"/>
                  <a:gd name="T51" fmla="*/ 50 h 1920"/>
                  <a:gd name="T52" fmla="*/ 280 w 768"/>
                  <a:gd name="T53" fmla="*/ 34 h 1920"/>
                  <a:gd name="T54" fmla="*/ 296 w 768"/>
                  <a:gd name="T55" fmla="*/ 20 h 1920"/>
                  <a:gd name="T56" fmla="*/ 312 w 768"/>
                  <a:gd name="T57" fmla="*/ 10 h 1920"/>
                  <a:gd name="T58" fmla="*/ 312 w 768"/>
                  <a:gd name="T59" fmla="*/ 10 h 1920"/>
                  <a:gd name="T60" fmla="*/ 328 w 768"/>
                  <a:gd name="T61" fmla="*/ 4 h 1920"/>
                  <a:gd name="T62" fmla="*/ 344 w 768"/>
                  <a:gd name="T63" fmla="*/ 0 h 1920"/>
                  <a:gd name="T64" fmla="*/ 360 w 768"/>
                  <a:gd name="T65" fmla="*/ 0 h 1920"/>
                  <a:gd name="T66" fmla="*/ 376 w 768"/>
                  <a:gd name="T67" fmla="*/ 4 h 1920"/>
                  <a:gd name="T68" fmla="*/ 392 w 768"/>
                  <a:gd name="T69" fmla="*/ 8 h 1920"/>
                  <a:gd name="T70" fmla="*/ 406 w 768"/>
                  <a:gd name="T71" fmla="*/ 18 h 1920"/>
                  <a:gd name="T72" fmla="*/ 422 w 768"/>
                  <a:gd name="T73" fmla="*/ 28 h 1920"/>
                  <a:gd name="T74" fmla="*/ 436 w 768"/>
                  <a:gd name="T75" fmla="*/ 40 h 1920"/>
                  <a:gd name="T76" fmla="*/ 448 w 768"/>
                  <a:gd name="T77" fmla="*/ 54 h 1920"/>
                  <a:gd name="T78" fmla="*/ 460 w 768"/>
                  <a:gd name="T79" fmla="*/ 68 h 1920"/>
                  <a:gd name="T80" fmla="*/ 472 w 768"/>
                  <a:gd name="T81" fmla="*/ 86 h 1920"/>
                  <a:gd name="T82" fmla="*/ 482 w 768"/>
                  <a:gd name="T83" fmla="*/ 102 h 1920"/>
                  <a:gd name="T84" fmla="*/ 492 w 768"/>
                  <a:gd name="T85" fmla="*/ 120 h 1920"/>
                  <a:gd name="T86" fmla="*/ 500 w 768"/>
                  <a:gd name="T87" fmla="*/ 138 h 1920"/>
                  <a:gd name="T88" fmla="*/ 506 w 768"/>
                  <a:gd name="T89" fmla="*/ 158 h 1920"/>
                  <a:gd name="T90" fmla="*/ 512 w 768"/>
                  <a:gd name="T91" fmla="*/ 176 h 1920"/>
                  <a:gd name="T92" fmla="*/ 512 w 768"/>
                  <a:gd name="T93" fmla="*/ 176 h 1920"/>
                  <a:gd name="T94" fmla="*/ 522 w 768"/>
                  <a:gd name="T95" fmla="*/ 214 h 1920"/>
                  <a:gd name="T96" fmla="*/ 536 w 768"/>
                  <a:gd name="T97" fmla="*/ 258 h 1920"/>
                  <a:gd name="T98" fmla="*/ 568 w 768"/>
                  <a:gd name="T99" fmla="*/ 352 h 1920"/>
                  <a:gd name="T100" fmla="*/ 600 w 768"/>
                  <a:gd name="T101" fmla="*/ 446 h 1920"/>
                  <a:gd name="T102" fmla="*/ 624 w 768"/>
                  <a:gd name="T103" fmla="*/ 522 h 1920"/>
                  <a:gd name="T104" fmla="*/ 624 w 768"/>
                  <a:gd name="T105" fmla="*/ 522 h 1920"/>
                  <a:gd name="T106" fmla="*/ 634 w 768"/>
                  <a:gd name="T107" fmla="*/ 558 h 1920"/>
                  <a:gd name="T108" fmla="*/ 650 w 768"/>
                  <a:gd name="T109" fmla="*/ 604 h 1920"/>
                  <a:gd name="T110" fmla="*/ 688 w 768"/>
                  <a:gd name="T111" fmla="*/ 704 h 1920"/>
                  <a:gd name="T112" fmla="*/ 708 w 768"/>
                  <a:gd name="T113" fmla="*/ 756 h 1920"/>
                  <a:gd name="T114" fmla="*/ 730 w 768"/>
                  <a:gd name="T115" fmla="*/ 804 h 1920"/>
                  <a:gd name="T116" fmla="*/ 750 w 768"/>
                  <a:gd name="T117" fmla="*/ 846 h 1920"/>
                  <a:gd name="T118" fmla="*/ 768 w 768"/>
                  <a:gd name="T119" fmla="*/ 880 h 1920"/>
                  <a:gd name="T120" fmla="*/ 768 w 768"/>
                  <a:gd name="T121" fmla="*/ 1920 h 1920"/>
                  <a:gd name="T122" fmla="*/ 0 w 768"/>
                  <a:gd name="T123" fmla="*/ 191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8" h="1920">
                    <a:moveTo>
                      <a:pt x="0" y="1916"/>
                    </a:moveTo>
                    <a:lnTo>
                      <a:pt x="0" y="1916"/>
                    </a:lnTo>
                    <a:lnTo>
                      <a:pt x="10" y="1854"/>
                    </a:lnTo>
                    <a:lnTo>
                      <a:pt x="36" y="1692"/>
                    </a:lnTo>
                    <a:lnTo>
                      <a:pt x="50" y="1586"/>
                    </a:lnTo>
                    <a:lnTo>
                      <a:pt x="64" y="1472"/>
                    </a:lnTo>
                    <a:lnTo>
                      <a:pt x="74" y="1354"/>
                    </a:lnTo>
                    <a:lnTo>
                      <a:pt x="82" y="1236"/>
                    </a:lnTo>
                    <a:lnTo>
                      <a:pt x="82" y="1236"/>
                    </a:lnTo>
                    <a:lnTo>
                      <a:pt x="88" y="1116"/>
                    </a:lnTo>
                    <a:lnTo>
                      <a:pt x="100" y="984"/>
                    </a:lnTo>
                    <a:lnTo>
                      <a:pt x="112" y="852"/>
                    </a:lnTo>
                    <a:lnTo>
                      <a:pt x="126" y="720"/>
                    </a:lnTo>
                    <a:lnTo>
                      <a:pt x="140" y="600"/>
                    </a:lnTo>
                    <a:lnTo>
                      <a:pt x="152" y="496"/>
                    </a:lnTo>
                    <a:lnTo>
                      <a:pt x="164" y="414"/>
                    </a:lnTo>
                    <a:lnTo>
                      <a:pt x="172" y="360"/>
                    </a:lnTo>
                    <a:lnTo>
                      <a:pt x="172" y="360"/>
                    </a:lnTo>
                    <a:lnTo>
                      <a:pt x="190" y="268"/>
                    </a:lnTo>
                    <a:lnTo>
                      <a:pt x="202" y="216"/>
                    </a:lnTo>
                    <a:lnTo>
                      <a:pt x="216" y="164"/>
                    </a:lnTo>
                    <a:lnTo>
                      <a:pt x="224" y="138"/>
                    </a:lnTo>
                    <a:lnTo>
                      <a:pt x="234" y="114"/>
                    </a:lnTo>
                    <a:lnTo>
                      <a:pt x="244" y="90"/>
                    </a:lnTo>
                    <a:lnTo>
                      <a:pt x="256" y="70"/>
                    </a:lnTo>
                    <a:lnTo>
                      <a:pt x="268" y="50"/>
                    </a:lnTo>
                    <a:lnTo>
                      <a:pt x="280" y="34"/>
                    </a:lnTo>
                    <a:lnTo>
                      <a:pt x="296" y="20"/>
                    </a:lnTo>
                    <a:lnTo>
                      <a:pt x="312" y="10"/>
                    </a:lnTo>
                    <a:lnTo>
                      <a:pt x="312" y="10"/>
                    </a:lnTo>
                    <a:lnTo>
                      <a:pt x="328" y="4"/>
                    </a:lnTo>
                    <a:lnTo>
                      <a:pt x="344" y="0"/>
                    </a:lnTo>
                    <a:lnTo>
                      <a:pt x="360" y="0"/>
                    </a:lnTo>
                    <a:lnTo>
                      <a:pt x="376" y="4"/>
                    </a:lnTo>
                    <a:lnTo>
                      <a:pt x="392" y="8"/>
                    </a:lnTo>
                    <a:lnTo>
                      <a:pt x="406" y="18"/>
                    </a:lnTo>
                    <a:lnTo>
                      <a:pt x="422" y="28"/>
                    </a:lnTo>
                    <a:lnTo>
                      <a:pt x="436" y="40"/>
                    </a:lnTo>
                    <a:lnTo>
                      <a:pt x="448" y="54"/>
                    </a:lnTo>
                    <a:lnTo>
                      <a:pt x="460" y="68"/>
                    </a:lnTo>
                    <a:lnTo>
                      <a:pt x="472" y="86"/>
                    </a:lnTo>
                    <a:lnTo>
                      <a:pt x="482" y="102"/>
                    </a:lnTo>
                    <a:lnTo>
                      <a:pt x="492" y="120"/>
                    </a:lnTo>
                    <a:lnTo>
                      <a:pt x="500" y="138"/>
                    </a:lnTo>
                    <a:lnTo>
                      <a:pt x="506" y="158"/>
                    </a:lnTo>
                    <a:lnTo>
                      <a:pt x="512" y="176"/>
                    </a:lnTo>
                    <a:lnTo>
                      <a:pt x="512" y="176"/>
                    </a:lnTo>
                    <a:lnTo>
                      <a:pt x="522" y="214"/>
                    </a:lnTo>
                    <a:lnTo>
                      <a:pt x="536" y="258"/>
                    </a:lnTo>
                    <a:lnTo>
                      <a:pt x="568" y="352"/>
                    </a:lnTo>
                    <a:lnTo>
                      <a:pt x="600" y="446"/>
                    </a:lnTo>
                    <a:lnTo>
                      <a:pt x="624" y="522"/>
                    </a:lnTo>
                    <a:lnTo>
                      <a:pt x="624" y="522"/>
                    </a:lnTo>
                    <a:lnTo>
                      <a:pt x="634" y="558"/>
                    </a:lnTo>
                    <a:lnTo>
                      <a:pt x="650" y="604"/>
                    </a:lnTo>
                    <a:lnTo>
                      <a:pt x="688" y="704"/>
                    </a:lnTo>
                    <a:lnTo>
                      <a:pt x="708" y="756"/>
                    </a:lnTo>
                    <a:lnTo>
                      <a:pt x="730" y="804"/>
                    </a:lnTo>
                    <a:lnTo>
                      <a:pt x="750" y="846"/>
                    </a:lnTo>
                    <a:lnTo>
                      <a:pt x="768" y="880"/>
                    </a:lnTo>
                    <a:lnTo>
                      <a:pt x="768" y="1920"/>
                    </a:lnTo>
                    <a:lnTo>
                      <a:pt x="0" y="1916"/>
                    </a:lnTo>
                    <a:close/>
                  </a:path>
                </a:pathLst>
              </a:custGeom>
              <a:solidFill>
                <a:srgbClr val="8FD5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Freeform 85"/>
              <p:cNvSpPr>
                <a:spLocks/>
              </p:cNvSpPr>
              <p:nvPr/>
            </p:nvSpPr>
            <p:spPr bwMode="auto">
              <a:xfrm>
                <a:off x="6762" y="2521"/>
                <a:ext cx="4170" cy="2674"/>
              </a:xfrm>
              <a:custGeom>
                <a:avLst/>
                <a:gdLst>
                  <a:gd name="T0" fmla="*/ 0 w 4170"/>
                  <a:gd name="T1" fmla="*/ 0 h 2674"/>
                  <a:gd name="T2" fmla="*/ 0 w 4170"/>
                  <a:gd name="T3" fmla="*/ 2674 h 2674"/>
                  <a:gd name="T4" fmla="*/ 4170 w 4170"/>
                  <a:gd name="T5" fmla="*/ 2674 h 2674"/>
                </a:gdLst>
                <a:ahLst/>
                <a:cxnLst>
                  <a:cxn ang="0">
                    <a:pos x="T0" y="T1"/>
                  </a:cxn>
                  <a:cxn ang="0">
                    <a:pos x="T2" y="T3"/>
                  </a:cxn>
                  <a:cxn ang="0">
                    <a:pos x="T4" y="T5"/>
                  </a:cxn>
                </a:cxnLst>
                <a:rect l="0" t="0" r="r" b="b"/>
                <a:pathLst>
                  <a:path w="4170" h="2674">
                    <a:moveTo>
                      <a:pt x="0" y="0"/>
                    </a:moveTo>
                    <a:lnTo>
                      <a:pt x="0" y="2674"/>
                    </a:lnTo>
                    <a:lnTo>
                      <a:pt x="4170" y="2674"/>
                    </a:lnTo>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9" name="Line 86"/>
              <p:cNvSpPr>
                <a:spLocks noChangeShapeType="1"/>
              </p:cNvSpPr>
              <p:nvPr/>
            </p:nvSpPr>
            <p:spPr bwMode="auto">
              <a:xfrm>
                <a:off x="6802" y="5195"/>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Line 87"/>
              <p:cNvSpPr>
                <a:spLocks noChangeShapeType="1"/>
              </p:cNvSpPr>
              <p:nvPr/>
            </p:nvSpPr>
            <p:spPr bwMode="auto">
              <a:xfrm flipH="1">
                <a:off x="6666" y="5083"/>
                <a:ext cx="96"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88"/>
              <p:cNvSpPr>
                <a:spLocks noChangeArrowheads="1"/>
              </p:cNvSpPr>
              <p:nvPr/>
            </p:nvSpPr>
            <p:spPr bwMode="auto">
              <a:xfrm>
                <a:off x="6752" y="5275"/>
                <a:ext cx="20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2" name="Rectangle 89"/>
              <p:cNvSpPr>
                <a:spLocks noChangeArrowheads="1"/>
              </p:cNvSpPr>
              <p:nvPr/>
            </p:nvSpPr>
            <p:spPr bwMode="auto">
              <a:xfrm>
                <a:off x="6288" y="4963"/>
                <a:ext cx="4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0.00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3" name="Line 90"/>
              <p:cNvSpPr>
                <a:spLocks noChangeShapeType="1"/>
              </p:cNvSpPr>
              <p:nvPr/>
            </p:nvSpPr>
            <p:spPr bwMode="auto">
              <a:xfrm flipH="1">
                <a:off x="6666" y="4383"/>
                <a:ext cx="96"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91"/>
              <p:cNvSpPr>
                <a:spLocks noChangeArrowheads="1"/>
              </p:cNvSpPr>
              <p:nvPr/>
            </p:nvSpPr>
            <p:spPr bwMode="auto">
              <a:xfrm>
                <a:off x="6288" y="4263"/>
                <a:ext cx="4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0.05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5" name="Line 92"/>
              <p:cNvSpPr>
                <a:spLocks noChangeShapeType="1"/>
              </p:cNvSpPr>
              <p:nvPr/>
            </p:nvSpPr>
            <p:spPr bwMode="auto">
              <a:xfrm flipH="1">
                <a:off x="6666" y="3667"/>
                <a:ext cx="96"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93"/>
              <p:cNvSpPr>
                <a:spLocks noChangeArrowheads="1"/>
              </p:cNvSpPr>
              <p:nvPr/>
            </p:nvSpPr>
            <p:spPr bwMode="auto">
              <a:xfrm>
                <a:off x="6288" y="3547"/>
                <a:ext cx="4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0.10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7" name="Line 94"/>
              <p:cNvSpPr>
                <a:spLocks noChangeShapeType="1"/>
              </p:cNvSpPr>
              <p:nvPr/>
            </p:nvSpPr>
            <p:spPr bwMode="auto">
              <a:xfrm flipH="1">
                <a:off x="6666" y="2969"/>
                <a:ext cx="96"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95"/>
              <p:cNvSpPr>
                <a:spLocks noChangeArrowheads="1"/>
              </p:cNvSpPr>
              <p:nvPr/>
            </p:nvSpPr>
            <p:spPr bwMode="auto">
              <a:xfrm>
                <a:off x="6288" y="2847"/>
                <a:ext cx="44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0.15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99" name="Line 96"/>
              <p:cNvSpPr>
                <a:spLocks noChangeShapeType="1"/>
              </p:cNvSpPr>
              <p:nvPr/>
            </p:nvSpPr>
            <p:spPr bwMode="auto">
              <a:xfrm>
                <a:off x="7568" y="5195"/>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0" name="Rectangle 97"/>
              <p:cNvSpPr>
                <a:spLocks noChangeArrowheads="1"/>
              </p:cNvSpPr>
              <p:nvPr/>
            </p:nvSpPr>
            <p:spPr bwMode="auto">
              <a:xfrm>
                <a:off x="7518" y="5275"/>
                <a:ext cx="20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1" name="Line 98"/>
              <p:cNvSpPr>
                <a:spLocks noChangeShapeType="1"/>
              </p:cNvSpPr>
              <p:nvPr/>
            </p:nvSpPr>
            <p:spPr bwMode="auto">
              <a:xfrm>
                <a:off x="8336" y="5195"/>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 name="Rectangle 99"/>
              <p:cNvSpPr>
                <a:spLocks noChangeArrowheads="1"/>
              </p:cNvSpPr>
              <p:nvPr/>
            </p:nvSpPr>
            <p:spPr bwMode="auto">
              <a:xfrm>
                <a:off x="8286" y="5275"/>
                <a:ext cx="20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3" name="Line 100"/>
              <p:cNvSpPr>
                <a:spLocks noChangeShapeType="1"/>
              </p:cNvSpPr>
              <p:nvPr/>
            </p:nvSpPr>
            <p:spPr bwMode="auto">
              <a:xfrm>
                <a:off x="9102" y="5195"/>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 name="Rectangle 101"/>
              <p:cNvSpPr>
                <a:spLocks noChangeArrowheads="1"/>
              </p:cNvSpPr>
              <p:nvPr/>
            </p:nvSpPr>
            <p:spPr bwMode="auto">
              <a:xfrm>
                <a:off x="9052" y="5275"/>
                <a:ext cx="20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6" name="Line 102"/>
              <p:cNvSpPr>
                <a:spLocks noChangeShapeType="1"/>
              </p:cNvSpPr>
              <p:nvPr/>
            </p:nvSpPr>
            <p:spPr bwMode="auto">
              <a:xfrm>
                <a:off x="9870" y="5195"/>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103"/>
              <p:cNvSpPr>
                <a:spLocks noChangeArrowheads="1"/>
              </p:cNvSpPr>
              <p:nvPr/>
            </p:nvSpPr>
            <p:spPr bwMode="auto">
              <a:xfrm>
                <a:off x="9820" y="5275"/>
                <a:ext cx="20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08" name="Line 104"/>
              <p:cNvSpPr>
                <a:spLocks noChangeShapeType="1"/>
              </p:cNvSpPr>
              <p:nvPr/>
            </p:nvSpPr>
            <p:spPr bwMode="auto">
              <a:xfrm>
                <a:off x="10636" y="5195"/>
                <a:ext cx="0" cy="92"/>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Rectangle 105"/>
              <p:cNvSpPr>
                <a:spLocks noChangeArrowheads="1"/>
              </p:cNvSpPr>
              <p:nvPr/>
            </p:nvSpPr>
            <p:spPr bwMode="auto">
              <a:xfrm>
                <a:off x="10538" y="5275"/>
                <a:ext cx="2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10" name="Freeform 106"/>
              <p:cNvSpPr>
                <a:spLocks/>
              </p:cNvSpPr>
              <p:nvPr/>
            </p:nvSpPr>
            <p:spPr bwMode="auto">
              <a:xfrm>
                <a:off x="6804" y="3259"/>
                <a:ext cx="3850" cy="1916"/>
              </a:xfrm>
              <a:custGeom>
                <a:avLst/>
                <a:gdLst>
                  <a:gd name="T0" fmla="*/ 10 w 3850"/>
                  <a:gd name="T1" fmla="*/ 1854 h 1916"/>
                  <a:gd name="T2" fmla="*/ 64 w 3850"/>
                  <a:gd name="T3" fmla="*/ 1472 h 1916"/>
                  <a:gd name="T4" fmla="*/ 82 w 3850"/>
                  <a:gd name="T5" fmla="*/ 1236 h 1916"/>
                  <a:gd name="T6" fmla="*/ 112 w 3850"/>
                  <a:gd name="T7" fmla="*/ 852 h 1916"/>
                  <a:gd name="T8" fmla="*/ 152 w 3850"/>
                  <a:gd name="T9" fmla="*/ 496 h 1916"/>
                  <a:gd name="T10" fmla="*/ 172 w 3850"/>
                  <a:gd name="T11" fmla="*/ 360 h 1916"/>
                  <a:gd name="T12" fmla="*/ 216 w 3850"/>
                  <a:gd name="T13" fmla="*/ 164 h 1916"/>
                  <a:gd name="T14" fmla="*/ 244 w 3850"/>
                  <a:gd name="T15" fmla="*/ 90 h 1916"/>
                  <a:gd name="T16" fmla="*/ 280 w 3850"/>
                  <a:gd name="T17" fmla="*/ 34 h 1916"/>
                  <a:gd name="T18" fmla="*/ 312 w 3850"/>
                  <a:gd name="T19" fmla="*/ 10 h 1916"/>
                  <a:gd name="T20" fmla="*/ 360 w 3850"/>
                  <a:gd name="T21" fmla="*/ 0 h 1916"/>
                  <a:gd name="T22" fmla="*/ 406 w 3850"/>
                  <a:gd name="T23" fmla="*/ 18 h 1916"/>
                  <a:gd name="T24" fmla="*/ 448 w 3850"/>
                  <a:gd name="T25" fmla="*/ 54 h 1916"/>
                  <a:gd name="T26" fmla="*/ 482 w 3850"/>
                  <a:gd name="T27" fmla="*/ 102 h 1916"/>
                  <a:gd name="T28" fmla="*/ 506 w 3850"/>
                  <a:gd name="T29" fmla="*/ 158 h 1916"/>
                  <a:gd name="T30" fmla="*/ 522 w 3850"/>
                  <a:gd name="T31" fmla="*/ 214 h 1916"/>
                  <a:gd name="T32" fmla="*/ 600 w 3850"/>
                  <a:gd name="T33" fmla="*/ 446 h 1916"/>
                  <a:gd name="T34" fmla="*/ 634 w 3850"/>
                  <a:gd name="T35" fmla="*/ 558 h 1916"/>
                  <a:gd name="T36" fmla="*/ 708 w 3850"/>
                  <a:gd name="T37" fmla="*/ 756 h 1916"/>
                  <a:gd name="T38" fmla="*/ 768 w 3850"/>
                  <a:gd name="T39" fmla="*/ 880 h 1916"/>
                  <a:gd name="T40" fmla="*/ 796 w 3850"/>
                  <a:gd name="T41" fmla="*/ 922 h 1916"/>
                  <a:gd name="T42" fmla="*/ 870 w 3850"/>
                  <a:gd name="T43" fmla="*/ 1006 h 1916"/>
                  <a:gd name="T44" fmla="*/ 918 w 3850"/>
                  <a:gd name="T45" fmla="*/ 1044 h 1916"/>
                  <a:gd name="T46" fmla="*/ 1006 w 3850"/>
                  <a:gd name="T47" fmla="*/ 1086 h 1916"/>
                  <a:gd name="T48" fmla="*/ 1224 w 3850"/>
                  <a:gd name="T49" fmla="*/ 1186 h 1916"/>
                  <a:gd name="T50" fmla="*/ 1366 w 3850"/>
                  <a:gd name="T51" fmla="*/ 1260 h 1916"/>
                  <a:gd name="T52" fmla="*/ 1496 w 3850"/>
                  <a:gd name="T53" fmla="*/ 1324 h 1916"/>
                  <a:gd name="T54" fmla="*/ 1590 w 3850"/>
                  <a:gd name="T55" fmla="*/ 1358 h 1916"/>
                  <a:gd name="T56" fmla="*/ 1706 w 3850"/>
                  <a:gd name="T57" fmla="*/ 1386 h 1916"/>
                  <a:gd name="T58" fmla="*/ 1780 w 3850"/>
                  <a:gd name="T59" fmla="*/ 1394 h 1916"/>
                  <a:gd name="T60" fmla="*/ 1948 w 3850"/>
                  <a:gd name="T61" fmla="*/ 1390 h 1916"/>
                  <a:gd name="T62" fmla="*/ 2088 w 3850"/>
                  <a:gd name="T63" fmla="*/ 1394 h 1916"/>
                  <a:gd name="T64" fmla="*/ 2178 w 3850"/>
                  <a:gd name="T65" fmla="*/ 1412 h 1916"/>
                  <a:gd name="T66" fmla="*/ 2410 w 3850"/>
                  <a:gd name="T67" fmla="*/ 1476 h 1916"/>
                  <a:gd name="T68" fmla="*/ 2488 w 3850"/>
                  <a:gd name="T69" fmla="*/ 1496 h 1916"/>
                  <a:gd name="T70" fmla="*/ 2698 w 3850"/>
                  <a:gd name="T71" fmla="*/ 1520 h 1916"/>
                  <a:gd name="T72" fmla="*/ 2900 w 3850"/>
                  <a:gd name="T73" fmla="*/ 1536 h 1916"/>
                  <a:gd name="T74" fmla="*/ 3082 w 3850"/>
                  <a:gd name="T75" fmla="*/ 1548 h 1916"/>
                  <a:gd name="T76" fmla="*/ 3200 w 3850"/>
                  <a:gd name="T77" fmla="*/ 1570 h 1916"/>
                  <a:gd name="T78" fmla="*/ 3380 w 3850"/>
                  <a:gd name="T79" fmla="*/ 1618 h 1916"/>
                  <a:gd name="T80" fmla="*/ 3548 w 3850"/>
                  <a:gd name="T81" fmla="*/ 1652 h 1916"/>
                  <a:gd name="T82" fmla="*/ 3620 w 3850"/>
                  <a:gd name="T83" fmla="*/ 1660 h 1916"/>
                  <a:gd name="T84" fmla="*/ 3742 w 3850"/>
                  <a:gd name="T85" fmla="*/ 1656 h 1916"/>
                  <a:gd name="T86" fmla="*/ 3800 w 3850"/>
                  <a:gd name="T87" fmla="*/ 1642 h 1916"/>
                  <a:gd name="T88" fmla="*/ 3850 w 3850"/>
                  <a:gd name="T89" fmla="*/ 1616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50" h="1916">
                    <a:moveTo>
                      <a:pt x="0" y="1916"/>
                    </a:moveTo>
                    <a:lnTo>
                      <a:pt x="0" y="1916"/>
                    </a:lnTo>
                    <a:lnTo>
                      <a:pt x="10" y="1854"/>
                    </a:lnTo>
                    <a:lnTo>
                      <a:pt x="36" y="1692"/>
                    </a:lnTo>
                    <a:lnTo>
                      <a:pt x="50" y="1586"/>
                    </a:lnTo>
                    <a:lnTo>
                      <a:pt x="64" y="1472"/>
                    </a:lnTo>
                    <a:lnTo>
                      <a:pt x="74" y="1354"/>
                    </a:lnTo>
                    <a:lnTo>
                      <a:pt x="82" y="1236"/>
                    </a:lnTo>
                    <a:lnTo>
                      <a:pt x="82" y="1236"/>
                    </a:lnTo>
                    <a:lnTo>
                      <a:pt x="88" y="1116"/>
                    </a:lnTo>
                    <a:lnTo>
                      <a:pt x="100" y="984"/>
                    </a:lnTo>
                    <a:lnTo>
                      <a:pt x="112" y="852"/>
                    </a:lnTo>
                    <a:lnTo>
                      <a:pt x="126" y="720"/>
                    </a:lnTo>
                    <a:lnTo>
                      <a:pt x="140" y="600"/>
                    </a:lnTo>
                    <a:lnTo>
                      <a:pt x="152" y="496"/>
                    </a:lnTo>
                    <a:lnTo>
                      <a:pt x="164" y="414"/>
                    </a:lnTo>
                    <a:lnTo>
                      <a:pt x="172" y="360"/>
                    </a:lnTo>
                    <a:lnTo>
                      <a:pt x="172" y="360"/>
                    </a:lnTo>
                    <a:lnTo>
                      <a:pt x="190" y="268"/>
                    </a:lnTo>
                    <a:lnTo>
                      <a:pt x="202" y="216"/>
                    </a:lnTo>
                    <a:lnTo>
                      <a:pt x="216" y="164"/>
                    </a:lnTo>
                    <a:lnTo>
                      <a:pt x="224" y="138"/>
                    </a:lnTo>
                    <a:lnTo>
                      <a:pt x="234" y="114"/>
                    </a:lnTo>
                    <a:lnTo>
                      <a:pt x="244" y="90"/>
                    </a:lnTo>
                    <a:lnTo>
                      <a:pt x="256" y="70"/>
                    </a:lnTo>
                    <a:lnTo>
                      <a:pt x="268" y="50"/>
                    </a:lnTo>
                    <a:lnTo>
                      <a:pt x="280" y="34"/>
                    </a:lnTo>
                    <a:lnTo>
                      <a:pt x="296" y="20"/>
                    </a:lnTo>
                    <a:lnTo>
                      <a:pt x="312" y="10"/>
                    </a:lnTo>
                    <a:lnTo>
                      <a:pt x="312" y="10"/>
                    </a:lnTo>
                    <a:lnTo>
                      <a:pt x="328" y="4"/>
                    </a:lnTo>
                    <a:lnTo>
                      <a:pt x="344" y="0"/>
                    </a:lnTo>
                    <a:lnTo>
                      <a:pt x="360" y="0"/>
                    </a:lnTo>
                    <a:lnTo>
                      <a:pt x="376" y="4"/>
                    </a:lnTo>
                    <a:lnTo>
                      <a:pt x="392" y="8"/>
                    </a:lnTo>
                    <a:lnTo>
                      <a:pt x="406" y="18"/>
                    </a:lnTo>
                    <a:lnTo>
                      <a:pt x="422" y="28"/>
                    </a:lnTo>
                    <a:lnTo>
                      <a:pt x="436" y="40"/>
                    </a:lnTo>
                    <a:lnTo>
                      <a:pt x="448" y="54"/>
                    </a:lnTo>
                    <a:lnTo>
                      <a:pt x="460" y="68"/>
                    </a:lnTo>
                    <a:lnTo>
                      <a:pt x="472" y="86"/>
                    </a:lnTo>
                    <a:lnTo>
                      <a:pt x="482" y="102"/>
                    </a:lnTo>
                    <a:lnTo>
                      <a:pt x="492" y="120"/>
                    </a:lnTo>
                    <a:lnTo>
                      <a:pt x="500" y="138"/>
                    </a:lnTo>
                    <a:lnTo>
                      <a:pt x="506" y="158"/>
                    </a:lnTo>
                    <a:lnTo>
                      <a:pt x="512" y="176"/>
                    </a:lnTo>
                    <a:lnTo>
                      <a:pt x="512" y="176"/>
                    </a:lnTo>
                    <a:lnTo>
                      <a:pt x="522" y="214"/>
                    </a:lnTo>
                    <a:lnTo>
                      <a:pt x="536" y="258"/>
                    </a:lnTo>
                    <a:lnTo>
                      <a:pt x="568" y="352"/>
                    </a:lnTo>
                    <a:lnTo>
                      <a:pt x="600" y="446"/>
                    </a:lnTo>
                    <a:lnTo>
                      <a:pt x="624" y="522"/>
                    </a:lnTo>
                    <a:lnTo>
                      <a:pt x="624" y="522"/>
                    </a:lnTo>
                    <a:lnTo>
                      <a:pt x="634" y="558"/>
                    </a:lnTo>
                    <a:lnTo>
                      <a:pt x="650" y="604"/>
                    </a:lnTo>
                    <a:lnTo>
                      <a:pt x="688" y="704"/>
                    </a:lnTo>
                    <a:lnTo>
                      <a:pt x="708" y="756"/>
                    </a:lnTo>
                    <a:lnTo>
                      <a:pt x="730" y="804"/>
                    </a:lnTo>
                    <a:lnTo>
                      <a:pt x="750" y="846"/>
                    </a:lnTo>
                    <a:lnTo>
                      <a:pt x="768" y="880"/>
                    </a:lnTo>
                    <a:lnTo>
                      <a:pt x="768" y="880"/>
                    </a:lnTo>
                    <a:lnTo>
                      <a:pt x="780" y="900"/>
                    </a:lnTo>
                    <a:lnTo>
                      <a:pt x="796" y="922"/>
                    </a:lnTo>
                    <a:lnTo>
                      <a:pt x="818" y="948"/>
                    </a:lnTo>
                    <a:lnTo>
                      <a:pt x="842" y="978"/>
                    </a:lnTo>
                    <a:lnTo>
                      <a:pt x="870" y="1006"/>
                    </a:lnTo>
                    <a:lnTo>
                      <a:pt x="886" y="1020"/>
                    </a:lnTo>
                    <a:lnTo>
                      <a:pt x="902" y="1032"/>
                    </a:lnTo>
                    <a:lnTo>
                      <a:pt x="918" y="1044"/>
                    </a:lnTo>
                    <a:lnTo>
                      <a:pt x="936" y="1052"/>
                    </a:lnTo>
                    <a:lnTo>
                      <a:pt x="936" y="1052"/>
                    </a:lnTo>
                    <a:lnTo>
                      <a:pt x="1006" y="1086"/>
                    </a:lnTo>
                    <a:lnTo>
                      <a:pt x="1082" y="1122"/>
                    </a:lnTo>
                    <a:lnTo>
                      <a:pt x="1156" y="1154"/>
                    </a:lnTo>
                    <a:lnTo>
                      <a:pt x="1224" y="1186"/>
                    </a:lnTo>
                    <a:lnTo>
                      <a:pt x="1224" y="1186"/>
                    </a:lnTo>
                    <a:lnTo>
                      <a:pt x="1292" y="1220"/>
                    </a:lnTo>
                    <a:lnTo>
                      <a:pt x="1366" y="1260"/>
                    </a:lnTo>
                    <a:lnTo>
                      <a:pt x="1436" y="1296"/>
                    </a:lnTo>
                    <a:lnTo>
                      <a:pt x="1496" y="1324"/>
                    </a:lnTo>
                    <a:lnTo>
                      <a:pt x="1496" y="1324"/>
                    </a:lnTo>
                    <a:lnTo>
                      <a:pt x="1522" y="1336"/>
                    </a:lnTo>
                    <a:lnTo>
                      <a:pt x="1554" y="1348"/>
                    </a:lnTo>
                    <a:lnTo>
                      <a:pt x="1590" y="1358"/>
                    </a:lnTo>
                    <a:lnTo>
                      <a:pt x="1628" y="1370"/>
                    </a:lnTo>
                    <a:lnTo>
                      <a:pt x="1666" y="1378"/>
                    </a:lnTo>
                    <a:lnTo>
                      <a:pt x="1706" y="1386"/>
                    </a:lnTo>
                    <a:lnTo>
                      <a:pt x="1744" y="1392"/>
                    </a:lnTo>
                    <a:lnTo>
                      <a:pt x="1780" y="1394"/>
                    </a:lnTo>
                    <a:lnTo>
                      <a:pt x="1780" y="1394"/>
                    </a:lnTo>
                    <a:lnTo>
                      <a:pt x="1818" y="1394"/>
                    </a:lnTo>
                    <a:lnTo>
                      <a:pt x="1858" y="1392"/>
                    </a:lnTo>
                    <a:lnTo>
                      <a:pt x="1948" y="1390"/>
                    </a:lnTo>
                    <a:lnTo>
                      <a:pt x="1996" y="1390"/>
                    </a:lnTo>
                    <a:lnTo>
                      <a:pt x="2042" y="1390"/>
                    </a:lnTo>
                    <a:lnTo>
                      <a:pt x="2088" y="1394"/>
                    </a:lnTo>
                    <a:lnTo>
                      <a:pt x="2132" y="1402"/>
                    </a:lnTo>
                    <a:lnTo>
                      <a:pt x="2132" y="1402"/>
                    </a:lnTo>
                    <a:lnTo>
                      <a:pt x="2178" y="1412"/>
                    </a:lnTo>
                    <a:lnTo>
                      <a:pt x="2224" y="1424"/>
                    </a:lnTo>
                    <a:lnTo>
                      <a:pt x="2320" y="1450"/>
                    </a:lnTo>
                    <a:lnTo>
                      <a:pt x="2410" y="1476"/>
                    </a:lnTo>
                    <a:lnTo>
                      <a:pt x="2450" y="1486"/>
                    </a:lnTo>
                    <a:lnTo>
                      <a:pt x="2488" y="1496"/>
                    </a:lnTo>
                    <a:lnTo>
                      <a:pt x="2488" y="1496"/>
                    </a:lnTo>
                    <a:lnTo>
                      <a:pt x="2528" y="1502"/>
                    </a:lnTo>
                    <a:lnTo>
                      <a:pt x="2578" y="1508"/>
                    </a:lnTo>
                    <a:lnTo>
                      <a:pt x="2698" y="1520"/>
                    </a:lnTo>
                    <a:lnTo>
                      <a:pt x="2816" y="1528"/>
                    </a:lnTo>
                    <a:lnTo>
                      <a:pt x="2900" y="1536"/>
                    </a:lnTo>
                    <a:lnTo>
                      <a:pt x="2900" y="1536"/>
                    </a:lnTo>
                    <a:lnTo>
                      <a:pt x="2968" y="1540"/>
                    </a:lnTo>
                    <a:lnTo>
                      <a:pt x="3044" y="1544"/>
                    </a:lnTo>
                    <a:lnTo>
                      <a:pt x="3082" y="1548"/>
                    </a:lnTo>
                    <a:lnTo>
                      <a:pt x="3122" y="1554"/>
                    </a:lnTo>
                    <a:lnTo>
                      <a:pt x="3162" y="1560"/>
                    </a:lnTo>
                    <a:lnTo>
                      <a:pt x="3200" y="1570"/>
                    </a:lnTo>
                    <a:lnTo>
                      <a:pt x="3200" y="1570"/>
                    </a:lnTo>
                    <a:lnTo>
                      <a:pt x="3284" y="1594"/>
                    </a:lnTo>
                    <a:lnTo>
                      <a:pt x="3380" y="1618"/>
                    </a:lnTo>
                    <a:lnTo>
                      <a:pt x="3472" y="1640"/>
                    </a:lnTo>
                    <a:lnTo>
                      <a:pt x="3514" y="1648"/>
                    </a:lnTo>
                    <a:lnTo>
                      <a:pt x="3548" y="1652"/>
                    </a:lnTo>
                    <a:lnTo>
                      <a:pt x="3548" y="1652"/>
                    </a:lnTo>
                    <a:lnTo>
                      <a:pt x="3582" y="1656"/>
                    </a:lnTo>
                    <a:lnTo>
                      <a:pt x="3620" y="1660"/>
                    </a:lnTo>
                    <a:lnTo>
                      <a:pt x="3660" y="1662"/>
                    </a:lnTo>
                    <a:lnTo>
                      <a:pt x="3702" y="1660"/>
                    </a:lnTo>
                    <a:lnTo>
                      <a:pt x="3742" y="1656"/>
                    </a:lnTo>
                    <a:lnTo>
                      <a:pt x="3762" y="1652"/>
                    </a:lnTo>
                    <a:lnTo>
                      <a:pt x="3782" y="1648"/>
                    </a:lnTo>
                    <a:lnTo>
                      <a:pt x="3800" y="1642"/>
                    </a:lnTo>
                    <a:lnTo>
                      <a:pt x="3818" y="1634"/>
                    </a:lnTo>
                    <a:lnTo>
                      <a:pt x="3834" y="1626"/>
                    </a:lnTo>
                    <a:lnTo>
                      <a:pt x="3850" y="1616"/>
                    </a:lnTo>
                  </a:path>
                </a:pathLst>
              </a:custGeom>
              <a:noFill/>
              <a:ln w="38100">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3" name="TextBox 2">
            <a:extLst>
              <a:ext uri="{FF2B5EF4-FFF2-40B4-BE49-F238E27FC236}">
                <a16:creationId xmlns:a16="http://schemas.microsoft.com/office/drawing/2014/main" id="{6BA3E844-8886-ECF7-BB7D-614DE67AEB91}"/>
              </a:ext>
            </a:extLst>
          </p:cNvPr>
          <p:cNvSpPr txBox="1"/>
          <p:nvPr/>
        </p:nvSpPr>
        <p:spPr>
          <a:xfrm>
            <a:off x="312420" y="1460829"/>
            <a:ext cx="17663159" cy="707886"/>
          </a:xfrm>
          <a:prstGeom prst="rect">
            <a:avLst/>
          </a:prstGeom>
          <a:noFill/>
        </p:spPr>
        <p:txBody>
          <a:bodyPr wrap="square" rtlCol="0">
            <a:spAutoFit/>
          </a:bodyPr>
          <a:lstStyle/>
          <a:p>
            <a:pPr algn="ctr"/>
            <a:r>
              <a:rPr lang="en-US" sz="4000" b="1" dirty="0">
                <a:solidFill>
                  <a:schemeClr val="bg1"/>
                </a:solidFill>
              </a:rPr>
              <a:t>There is an increased risk of recurrence during the first 2 years of ET</a:t>
            </a:r>
            <a:r>
              <a:rPr lang="en-US" sz="4000" b="1" baseline="30000" dirty="0">
                <a:solidFill>
                  <a:schemeClr val="bg1"/>
                </a:solidFill>
              </a:rPr>
              <a:t>1–3</a:t>
            </a:r>
            <a:endParaRPr lang="en-US" sz="4000" b="1" dirty="0">
              <a:solidFill>
                <a:schemeClr val="bg1"/>
              </a:solidFill>
            </a:endParaRPr>
          </a:p>
        </p:txBody>
      </p:sp>
    </p:spTree>
    <p:extLst>
      <p:ext uri="{BB962C8B-B14F-4D97-AF65-F5344CB8AC3E}">
        <p14:creationId xmlns:p14="http://schemas.microsoft.com/office/powerpoint/2010/main" val="63329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396369"/>
            <a:ext cx="5893856" cy="1582198"/>
          </a:xfrm>
        </p:spPr>
        <p:txBody>
          <a:bodyPr/>
          <a:lstStyle/>
          <a:p>
            <a:pPr algn="l"/>
            <a:r>
              <a:rPr lang="en-US" dirty="0"/>
              <a:t>Post CDK4/6i   Algorithm</a:t>
            </a:r>
          </a:p>
        </p:txBody>
      </p:sp>
      <p:sp>
        <p:nvSpPr>
          <p:cNvPr id="4" name="Text Placeholder 3"/>
          <p:cNvSpPr>
            <a:spLocks noGrp="1"/>
          </p:cNvSpPr>
          <p:nvPr>
            <p:ph type="body" sz="quarter" idx="10"/>
          </p:nvPr>
        </p:nvSpPr>
        <p:spPr>
          <a:xfrm>
            <a:off x="330550" y="9608107"/>
            <a:ext cx="17168091" cy="384128"/>
          </a:xfrm>
        </p:spPr>
        <p:txBody>
          <a:bodyPr/>
          <a:lstStyle/>
          <a:p>
            <a:r>
              <a:rPr lang="en-US" i="1" dirty="0"/>
              <a:t>Slide courtesy of Tanja </a:t>
            </a:r>
            <a:r>
              <a:rPr lang="en-US" i="1" dirty="0" err="1"/>
              <a:t>Fehm</a:t>
            </a:r>
            <a:r>
              <a:rPr lang="en-US" i="1" dirty="0"/>
              <a:t> and Sara </a:t>
            </a:r>
            <a:r>
              <a:rPr lang="en-US" i="1" dirty="0" err="1"/>
              <a:t>Tolaney</a:t>
            </a:r>
            <a:r>
              <a:rPr lang="en-US" i="1" dirty="0"/>
              <a:t>.</a:t>
            </a:r>
          </a:p>
        </p:txBody>
      </p:sp>
      <p:sp>
        <p:nvSpPr>
          <p:cNvPr id="6" name="Rounded Rectangle 5"/>
          <p:cNvSpPr/>
          <p:nvPr/>
        </p:nvSpPr>
        <p:spPr>
          <a:xfrm>
            <a:off x="1005840" y="5035154"/>
            <a:ext cx="1977267" cy="648930"/>
          </a:xfrm>
          <a:prstGeom prst="roundRect">
            <a:avLst/>
          </a:prstGeom>
          <a:solidFill>
            <a:schemeClr val="bg1">
              <a:lumMod val="7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2">
                    <a:lumMod val="10000"/>
                  </a:schemeClr>
                </a:solidFill>
              </a:rPr>
              <a:t>Al + CDK4/6i</a:t>
            </a:r>
          </a:p>
        </p:txBody>
      </p:sp>
      <p:sp>
        <p:nvSpPr>
          <p:cNvPr id="7" name="Rectangular Callout 6"/>
          <p:cNvSpPr/>
          <p:nvPr/>
        </p:nvSpPr>
        <p:spPr>
          <a:xfrm>
            <a:off x="1994473" y="2466685"/>
            <a:ext cx="3703321" cy="2308324"/>
          </a:xfrm>
          <a:prstGeom prst="wedgeRectCallout">
            <a:avLst>
              <a:gd name="adj1" fmla="val 4167"/>
              <a:gd name="adj2" fmla="val 75917"/>
            </a:avLst>
          </a:prstGeom>
          <a:solidFill>
            <a:schemeClr val="accent4"/>
          </a:solidFill>
          <a:ln w="38100">
            <a:solidFill>
              <a:schemeClr val="bg1"/>
            </a:solidFill>
          </a:ln>
        </p:spPr>
        <p:txBody>
          <a:bodyPr wrap="square">
            <a:spAutoFit/>
          </a:bodyPr>
          <a:lstStyle/>
          <a:p>
            <a:r>
              <a:rPr lang="en-US" sz="2400" b="1" dirty="0">
                <a:solidFill>
                  <a:schemeClr val="bg1"/>
                </a:solidFill>
              </a:rPr>
              <a:t>Factors</a:t>
            </a:r>
          </a:p>
          <a:p>
            <a:pPr marL="342900" indent="-342900">
              <a:buFont typeface="Arial" panose="020B0604020202020204" pitchFamily="34" charset="0"/>
              <a:buChar char="•"/>
            </a:pPr>
            <a:r>
              <a:rPr lang="en-US" sz="2000" dirty="0">
                <a:solidFill>
                  <a:schemeClr val="bg1"/>
                </a:solidFill>
              </a:rPr>
              <a:t>Prior ET</a:t>
            </a:r>
          </a:p>
          <a:p>
            <a:pPr marL="342900" indent="-342900">
              <a:buFont typeface="Arial" panose="020B0604020202020204" pitchFamily="34" charset="0"/>
              <a:buChar char="•"/>
            </a:pPr>
            <a:r>
              <a:rPr lang="en-US" sz="2000" dirty="0">
                <a:solidFill>
                  <a:schemeClr val="bg1"/>
                </a:solidFill>
              </a:rPr>
              <a:t>Somatic mutations</a:t>
            </a:r>
          </a:p>
          <a:p>
            <a:pPr marL="744538" lvl="1" indent="-346075">
              <a:buFont typeface="Calibri" panose="020F0502020204030204" pitchFamily="34" charset="0"/>
              <a:buChar char="–"/>
            </a:pPr>
            <a:r>
              <a:rPr lang="en-US" sz="2000" i="1" dirty="0">
                <a:solidFill>
                  <a:schemeClr val="bg1"/>
                </a:solidFill>
              </a:rPr>
              <a:t>ESR1, PIK3CA, AKT, PTEN</a:t>
            </a:r>
          </a:p>
          <a:p>
            <a:pPr marL="342900" indent="-342900">
              <a:buFont typeface="Arial" panose="020B0604020202020204" pitchFamily="34" charset="0"/>
              <a:buChar char="•"/>
            </a:pPr>
            <a:r>
              <a:rPr lang="en-US" sz="2000" dirty="0">
                <a:solidFill>
                  <a:schemeClr val="bg1"/>
                </a:solidFill>
              </a:rPr>
              <a:t>BRCA1/2 status</a:t>
            </a:r>
          </a:p>
          <a:p>
            <a:pPr marL="342900" indent="-342900">
              <a:buFont typeface="Arial" panose="020B0604020202020204" pitchFamily="34" charset="0"/>
              <a:buChar char="•"/>
            </a:pPr>
            <a:r>
              <a:rPr lang="en-US" sz="2000" dirty="0">
                <a:solidFill>
                  <a:schemeClr val="bg1"/>
                </a:solidFill>
              </a:rPr>
              <a:t>Response to prior CDK4/6i</a:t>
            </a:r>
          </a:p>
          <a:p>
            <a:pPr marL="738188" lvl="1" indent="-339725">
              <a:buFont typeface="Calibri" panose="020F0502020204030204" pitchFamily="34" charset="0"/>
              <a:buChar char="–"/>
            </a:pPr>
            <a:r>
              <a:rPr lang="en-US" sz="2000" dirty="0">
                <a:solidFill>
                  <a:schemeClr val="bg1"/>
                </a:solidFill>
              </a:rPr>
              <a:t>≥12 </a:t>
            </a:r>
            <a:r>
              <a:rPr lang="en-US" sz="2000" dirty="0" err="1">
                <a:solidFill>
                  <a:schemeClr val="bg1"/>
                </a:solidFill>
              </a:rPr>
              <a:t>mo</a:t>
            </a:r>
            <a:r>
              <a:rPr lang="en-US" sz="2000" dirty="0">
                <a:solidFill>
                  <a:schemeClr val="bg1"/>
                </a:solidFill>
              </a:rPr>
              <a:t> vs &gt;12 </a:t>
            </a:r>
            <a:r>
              <a:rPr lang="en-US" sz="2000" dirty="0" err="1">
                <a:solidFill>
                  <a:schemeClr val="bg1"/>
                </a:solidFill>
              </a:rPr>
              <a:t>mo</a:t>
            </a:r>
            <a:endParaRPr lang="en-US" sz="2000" dirty="0">
              <a:solidFill>
                <a:schemeClr val="bg1"/>
              </a:solidFill>
            </a:endParaRPr>
          </a:p>
        </p:txBody>
      </p:sp>
      <p:sp>
        <p:nvSpPr>
          <p:cNvPr id="8" name="Rounded Rectangle 7"/>
          <p:cNvSpPr/>
          <p:nvPr/>
        </p:nvSpPr>
        <p:spPr>
          <a:xfrm>
            <a:off x="6714891" y="1203954"/>
            <a:ext cx="3290989" cy="648930"/>
          </a:xfrm>
          <a:prstGeom prst="roundRect">
            <a:avLst>
              <a:gd name="adj" fmla="val 25758"/>
            </a:avLst>
          </a:prstGeom>
          <a:solidFill>
            <a:schemeClr val="accent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gBRCA1/2 mutation</a:t>
            </a:r>
          </a:p>
        </p:txBody>
      </p:sp>
      <p:sp>
        <p:nvSpPr>
          <p:cNvPr id="9" name="Rounded Rectangle 8"/>
          <p:cNvSpPr/>
          <p:nvPr/>
        </p:nvSpPr>
        <p:spPr>
          <a:xfrm>
            <a:off x="6714891" y="2111595"/>
            <a:ext cx="3290989" cy="648930"/>
          </a:xfrm>
          <a:prstGeom prst="roundRect">
            <a:avLst>
              <a:gd name="adj" fmla="val 25758"/>
            </a:avLst>
          </a:prstGeom>
          <a:solidFill>
            <a:srgbClr val="FFC00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PIK3CA mutation</a:t>
            </a:r>
          </a:p>
        </p:txBody>
      </p:sp>
      <p:sp>
        <p:nvSpPr>
          <p:cNvPr id="10" name="Rounded Rectangle 9"/>
          <p:cNvSpPr/>
          <p:nvPr/>
        </p:nvSpPr>
        <p:spPr>
          <a:xfrm>
            <a:off x="6714891" y="2923166"/>
            <a:ext cx="3290989" cy="729431"/>
          </a:xfrm>
          <a:prstGeom prst="roundRect">
            <a:avLst>
              <a:gd name="adj" fmla="val 25758"/>
            </a:avLst>
          </a:prstGeom>
          <a:solidFill>
            <a:srgbClr val="FFC00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AKT mutated pathway</a:t>
            </a:r>
          </a:p>
          <a:p>
            <a:pPr algn="ctr"/>
            <a:r>
              <a:rPr lang="en-US" sz="2000" b="1" dirty="0">
                <a:solidFill>
                  <a:schemeClr val="bg2">
                    <a:lumMod val="10000"/>
                  </a:schemeClr>
                </a:solidFill>
              </a:rPr>
              <a:t>(PIK3CA/AKT/PTEN)</a:t>
            </a:r>
          </a:p>
        </p:txBody>
      </p:sp>
      <p:sp>
        <p:nvSpPr>
          <p:cNvPr id="11" name="Rounded Rectangle 10"/>
          <p:cNvSpPr/>
          <p:nvPr/>
        </p:nvSpPr>
        <p:spPr>
          <a:xfrm>
            <a:off x="6714891" y="3815238"/>
            <a:ext cx="3290989" cy="921161"/>
          </a:xfrm>
          <a:prstGeom prst="roundRect">
            <a:avLst>
              <a:gd name="adj" fmla="val 16152"/>
            </a:avLst>
          </a:prstGeom>
          <a:solidFill>
            <a:srgbClr val="FFC00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PIK3CA/AKT/PTEN </a:t>
            </a:r>
            <a:r>
              <a:rPr lang="en-US" sz="2000" b="1" dirty="0" err="1">
                <a:solidFill>
                  <a:schemeClr val="bg2">
                    <a:lumMod val="10000"/>
                  </a:schemeClr>
                </a:solidFill>
              </a:rPr>
              <a:t>wt</a:t>
            </a:r>
            <a:endParaRPr lang="en-US" sz="2000" b="1" dirty="0">
              <a:solidFill>
                <a:schemeClr val="bg2">
                  <a:lumMod val="10000"/>
                </a:schemeClr>
              </a:solidFill>
            </a:endParaRPr>
          </a:p>
          <a:p>
            <a:pPr algn="ctr"/>
            <a:r>
              <a:rPr lang="en-US" sz="2000" b="1" dirty="0">
                <a:solidFill>
                  <a:schemeClr val="bg2">
                    <a:lumMod val="10000"/>
                  </a:schemeClr>
                </a:solidFill>
              </a:rPr>
              <a:t>(Benefit to 1st line</a:t>
            </a:r>
          </a:p>
          <a:p>
            <a:pPr algn="ctr"/>
            <a:r>
              <a:rPr lang="en-US" sz="2000" b="1" dirty="0">
                <a:solidFill>
                  <a:schemeClr val="bg2">
                    <a:lumMod val="10000"/>
                  </a:schemeClr>
                </a:solidFill>
              </a:rPr>
              <a:t>CDK4/6i &lt;12 </a:t>
            </a:r>
            <a:r>
              <a:rPr lang="en-US" sz="2000" b="1" dirty="0" err="1">
                <a:solidFill>
                  <a:schemeClr val="bg2">
                    <a:lumMod val="10000"/>
                  </a:schemeClr>
                </a:solidFill>
              </a:rPr>
              <a:t>mo</a:t>
            </a:r>
            <a:r>
              <a:rPr lang="en-US" sz="2000" b="1" dirty="0">
                <a:solidFill>
                  <a:schemeClr val="bg2">
                    <a:lumMod val="10000"/>
                  </a:schemeClr>
                </a:solidFill>
              </a:rPr>
              <a:t>)</a:t>
            </a:r>
          </a:p>
        </p:txBody>
      </p:sp>
      <p:sp>
        <p:nvSpPr>
          <p:cNvPr id="12" name="Rounded Rectangle 11"/>
          <p:cNvSpPr/>
          <p:nvPr/>
        </p:nvSpPr>
        <p:spPr>
          <a:xfrm>
            <a:off x="6714891" y="4899039"/>
            <a:ext cx="3290989" cy="921161"/>
          </a:xfrm>
          <a:prstGeom prst="roundRect">
            <a:avLst>
              <a:gd name="adj" fmla="val 16152"/>
            </a:avLst>
          </a:prstGeom>
          <a:solidFill>
            <a:srgbClr val="FFC00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ESR1 mutated tumors</a:t>
            </a:r>
          </a:p>
          <a:p>
            <a:pPr algn="ctr"/>
            <a:r>
              <a:rPr lang="en-US" sz="2000" b="1" dirty="0">
                <a:solidFill>
                  <a:schemeClr val="bg2">
                    <a:lumMod val="10000"/>
                  </a:schemeClr>
                </a:solidFill>
              </a:rPr>
              <a:t>Prolonged benefit to 1st line</a:t>
            </a:r>
          </a:p>
          <a:p>
            <a:pPr algn="ctr"/>
            <a:r>
              <a:rPr lang="en-US" sz="2000" b="1" dirty="0">
                <a:solidFill>
                  <a:schemeClr val="bg2">
                    <a:lumMod val="10000"/>
                  </a:schemeClr>
                </a:solidFill>
              </a:rPr>
              <a:t>CDK4/6i (&gt;12 </a:t>
            </a:r>
            <a:r>
              <a:rPr lang="en-US" sz="2000" b="1" dirty="0" err="1">
                <a:solidFill>
                  <a:schemeClr val="bg2">
                    <a:lumMod val="10000"/>
                  </a:schemeClr>
                </a:solidFill>
              </a:rPr>
              <a:t>mo</a:t>
            </a:r>
            <a:r>
              <a:rPr lang="en-US" sz="2000" b="1" dirty="0">
                <a:solidFill>
                  <a:schemeClr val="bg2">
                    <a:lumMod val="10000"/>
                  </a:schemeClr>
                </a:solidFill>
              </a:rPr>
              <a:t>)</a:t>
            </a:r>
          </a:p>
        </p:txBody>
      </p:sp>
      <p:sp>
        <p:nvSpPr>
          <p:cNvPr id="13" name="Rounded Rectangle 12"/>
          <p:cNvSpPr/>
          <p:nvPr/>
        </p:nvSpPr>
        <p:spPr>
          <a:xfrm>
            <a:off x="6714891" y="6336394"/>
            <a:ext cx="3290989" cy="1017639"/>
          </a:xfrm>
          <a:prstGeom prst="roundRect">
            <a:avLst>
              <a:gd name="adj" fmla="val 15613"/>
            </a:avLst>
          </a:prstGeom>
          <a:solidFill>
            <a:schemeClr val="accent2">
              <a:lumMod val="5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Mild progression</a:t>
            </a:r>
          </a:p>
          <a:p>
            <a:pPr algn="ctr"/>
            <a:r>
              <a:rPr lang="en-US" sz="2000" b="1" dirty="0">
                <a:solidFill>
                  <a:schemeClr val="bg1"/>
                </a:solidFill>
              </a:rPr>
              <a:t>No </a:t>
            </a:r>
            <a:r>
              <a:rPr lang="en-US" sz="2000" b="1" dirty="0" err="1">
                <a:solidFill>
                  <a:schemeClr val="bg1"/>
                </a:solidFill>
              </a:rPr>
              <a:t>Rb</a:t>
            </a:r>
            <a:r>
              <a:rPr lang="en-US" sz="2000" b="1" dirty="0">
                <a:solidFill>
                  <a:schemeClr val="bg1"/>
                </a:solidFill>
              </a:rPr>
              <a:t> mutation</a:t>
            </a:r>
          </a:p>
          <a:p>
            <a:pPr algn="ctr"/>
            <a:r>
              <a:rPr lang="en-US" sz="2000" b="1" dirty="0">
                <a:solidFill>
                  <a:schemeClr val="bg1"/>
                </a:solidFill>
              </a:rPr>
              <a:t>(if known)</a:t>
            </a:r>
          </a:p>
        </p:txBody>
      </p:sp>
      <p:sp>
        <p:nvSpPr>
          <p:cNvPr id="14" name="Rounded Rectangle 13"/>
          <p:cNvSpPr/>
          <p:nvPr/>
        </p:nvSpPr>
        <p:spPr>
          <a:xfrm>
            <a:off x="6714891" y="7796842"/>
            <a:ext cx="3290989" cy="648930"/>
          </a:xfrm>
          <a:prstGeom prst="roundRect">
            <a:avLst>
              <a:gd name="adj" fmla="val 25758"/>
            </a:avLst>
          </a:prstGeom>
          <a:solidFill>
            <a:srgbClr val="92D05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No mutations detected</a:t>
            </a:r>
          </a:p>
        </p:txBody>
      </p:sp>
      <p:sp>
        <p:nvSpPr>
          <p:cNvPr id="15" name="Rounded Rectangle 14"/>
          <p:cNvSpPr/>
          <p:nvPr/>
        </p:nvSpPr>
        <p:spPr>
          <a:xfrm>
            <a:off x="6714891" y="8752108"/>
            <a:ext cx="3290989" cy="731521"/>
          </a:xfrm>
          <a:prstGeom prst="roundRect">
            <a:avLst>
              <a:gd name="adj" fmla="val 15613"/>
            </a:avLst>
          </a:prstGeom>
          <a:solidFill>
            <a:srgbClr val="C0000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Imminent organ failure</a:t>
            </a:r>
          </a:p>
        </p:txBody>
      </p:sp>
      <p:sp>
        <p:nvSpPr>
          <p:cNvPr id="16" name="Rounded Rectangle 15"/>
          <p:cNvSpPr/>
          <p:nvPr/>
        </p:nvSpPr>
        <p:spPr>
          <a:xfrm>
            <a:off x="10637962" y="1203954"/>
            <a:ext cx="3290989" cy="648930"/>
          </a:xfrm>
          <a:prstGeom prst="roundRect">
            <a:avLst>
              <a:gd name="adj" fmla="val 25758"/>
            </a:avLst>
          </a:prstGeom>
          <a:solidFill>
            <a:schemeClr val="accent3">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PARP inhibitor</a:t>
            </a:r>
          </a:p>
        </p:txBody>
      </p:sp>
      <p:sp>
        <p:nvSpPr>
          <p:cNvPr id="17" name="Rounded Rectangle 16"/>
          <p:cNvSpPr/>
          <p:nvPr/>
        </p:nvSpPr>
        <p:spPr>
          <a:xfrm>
            <a:off x="10637962" y="2111595"/>
            <a:ext cx="3290989" cy="648930"/>
          </a:xfrm>
          <a:prstGeom prst="roundRect">
            <a:avLst>
              <a:gd name="adj" fmla="val 25758"/>
            </a:avLst>
          </a:prstGeom>
          <a:solidFill>
            <a:schemeClr val="accent3">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Alpelisib + </a:t>
            </a:r>
            <a:r>
              <a:rPr lang="en-US" sz="2000" b="1" dirty="0" err="1">
                <a:solidFill>
                  <a:schemeClr val="bg2">
                    <a:lumMod val="10000"/>
                  </a:schemeClr>
                </a:solidFill>
              </a:rPr>
              <a:t>Fulv</a:t>
            </a:r>
            <a:endParaRPr lang="en-US" sz="2000" b="1" dirty="0">
              <a:solidFill>
                <a:schemeClr val="bg2">
                  <a:lumMod val="10000"/>
                </a:schemeClr>
              </a:solidFill>
            </a:endParaRPr>
          </a:p>
        </p:txBody>
      </p:sp>
      <p:sp>
        <p:nvSpPr>
          <p:cNvPr id="18" name="Rounded Rectangle 17"/>
          <p:cNvSpPr/>
          <p:nvPr/>
        </p:nvSpPr>
        <p:spPr>
          <a:xfrm>
            <a:off x="10637962" y="2923166"/>
            <a:ext cx="3290989" cy="729431"/>
          </a:xfrm>
          <a:prstGeom prst="roundRect">
            <a:avLst>
              <a:gd name="adj" fmla="val 25758"/>
            </a:avLst>
          </a:prstGeom>
          <a:solidFill>
            <a:schemeClr val="accent3">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Capivasertib + </a:t>
            </a:r>
            <a:r>
              <a:rPr lang="en-US" sz="2000" b="1" dirty="0" err="1">
                <a:solidFill>
                  <a:schemeClr val="bg2">
                    <a:lumMod val="10000"/>
                  </a:schemeClr>
                </a:solidFill>
              </a:rPr>
              <a:t>Fulv</a:t>
            </a:r>
            <a:endParaRPr lang="en-US" sz="2000" b="1" dirty="0">
              <a:solidFill>
                <a:schemeClr val="bg2">
                  <a:lumMod val="10000"/>
                </a:schemeClr>
              </a:solidFill>
            </a:endParaRPr>
          </a:p>
        </p:txBody>
      </p:sp>
      <p:sp>
        <p:nvSpPr>
          <p:cNvPr id="19" name="Rounded Rectangle 18"/>
          <p:cNvSpPr/>
          <p:nvPr/>
        </p:nvSpPr>
        <p:spPr>
          <a:xfrm>
            <a:off x="10637962" y="4993859"/>
            <a:ext cx="3290989" cy="731520"/>
          </a:xfrm>
          <a:prstGeom prst="roundRect">
            <a:avLst>
              <a:gd name="adj" fmla="val 16152"/>
            </a:avLst>
          </a:prstGeom>
          <a:solidFill>
            <a:schemeClr val="accent3">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Elacestrant</a:t>
            </a:r>
          </a:p>
        </p:txBody>
      </p:sp>
      <p:sp>
        <p:nvSpPr>
          <p:cNvPr id="20" name="Rounded Rectangle 19"/>
          <p:cNvSpPr/>
          <p:nvPr/>
        </p:nvSpPr>
        <p:spPr>
          <a:xfrm>
            <a:off x="10637962" y="6479453"/>
            <a:ext cx="3290989" cy="731520"/>
          </a:xfrm>
          <a:prstGeom prst="roundRect">
            <a:avLst>
              <a:gd name="adj" fmla="val 15613"/>
            </a:avLst>
          </a:prstGeom>
          <a:solidFill>
            <a:schemeClr val="accent3">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Switching ET + ribociclib</a:t>
            </a:r>
          </a:p>
        </p:txBody>
      </p:sp>
      <p:sp>
        <p:nvSpPr>
          <p:cNvPr id="21" name="Rounded Rectangle 20"/>
          <p:cNvSpPr/>
          <p:nvPr/>
        </p:nvSpPr>
        <p:spPr>
          <a:xfrm>
            <a:off x="10637962" y="7796842"/>
            <a:ext cx="3290989" cy="648930"/>
          </a:xfrm>
          <a:prstGeom prst="roundRect">
            <a:avLst>
              <a:gd name="adj" fmla="val 25758"/>
            </a:avLst>
          </a:prstGeom>
          <a:solidFill>
            <a:schemeClr val="accent3">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Everolimus + ET</a:t>
            </a:r>
          </a:p>
        </p:txBody>
      </p:sp>
      <p:sp>
        <p:nvSpPr>
          <p:cNvPr id="22" name="Rounded Rectangle 21"/>
          <p:cNvSpPr/>
          <p:nvPr/>
        </p:nvSpPr>
        <p:spPr>
          <a:xfrm>
            <a:off x="10637962" y="8770237"/>
            <a:ext cx="3290989" cy="713392"/>
          </a:xfrm>
          <a:prstGeom prst="roundRect">
            <a:avLst>
              <a:gd name="adj" fmla="val 25903"/>
            </a:avLst>
          </a:prstGeom>
          <a:solidFill>
            <a:schemeClr val="accent3">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2">
                    <a:lumMod val="10000"/>
                  </a:schemeClr>
                </a:solidFill>
              </a:rPr>
              <a:t>Chemotherapy</a:t>
            </a:r>
          </a:p>
        </p:txBody>
      </p:sp>
      <p:cxnSp>
        <p:nvCxnSpPr>
          <p:cNvPr id="24" name="Straight Arrow Connector 23"/>
          <p:cNvCxnSpPr>
            <a:cxnSpLocks/>
            <a:stCxn id="6" idx="3"/>
            <a:endCxn id="12" idx="1"/>
          </p:cNvCxnSpPr>
          <p:nvPr/>
        </p:nvCxnSpPr>
        <p:spPr>
          <a:xfrm>
            <a:off x="2983107" y="5359619"/>
            <a:ext cx="3731784" cy="1"/>
          </a:xfrm>
          <a:prstGeom prst="straightConnector1">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Elbow Connector 31"/>
          <p:cNvCxnSpPr>
            <a:endCxn id="8" idx="1"/>
          </p:cNvCxnSpPr>
          <p:nvPr/>
        </p:nvCxnSpPr>
        <p:spPr>
          <a:xfrm flipV="1">
            <a:off x="5950483" y="1528419"/>
            <a:ext cx="764408" cy="3831200"/>
          </a:xfrm>
          <a:prstGeom prst="bentConnector3">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4" name="Elbow Connector 33"/>
          <p:cNvCxnSpPr>
            <a:cxnSpLocks/>
            <a:endCxn id="15" idx="1"/>
          </p:cNvCxnSpPr>
          <p:nvPr/>
        </p:nvCxnSpPr>
        <p:spPr>
          <a:xfrm rot="16200000" flipH="1">
            <a:off x="4453562" y="6856540"/>
            <a:ext cx="3758250" cy="764408"/>
          </a:xfrm>
          <a:prstGeom prst="bentConnector2">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13" idx="1"/>
          </p:cNvCxnSpPr>
          <p:nvPr/>
        </p:nvCxnSpPr>
        <p:spPr>
          <a:xfrm>
            <a:off x="5950483" y="5359619"/>
            <a:ext cx="764408" cy="1485595"/>
          </a:xfrm>
          <a:prstGeom prst="bentConnector3">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1" idx="1"/>
          </p:cNvCxnSpPr>
          <p:nvPr/>
        </p:nvCxnSpPr>
        <p:spPr>
          <a:xfrm flipV="1">
            <a:off x="5950483" y="4275819"/>
            <a:ext cx="764408" cy="1083800"/>
          </a:xfrm>
          <a:prstGeom prst="bentConnector3">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0" name="Elbow Connector 39"/>
          <p:cNvCxnSpPr>
            <a:endCxn id="10" idx="1"/>
          </p:cNvCxnSpPr>
          <p:nvPr/>
        </p:nvCxnSpPr>
        <p:spPr>
          <a:xfrm flipV="1">
            <a:off x="5950483" y="3287882"/>
            <a:ext cx="764408" cy="2071737"/>
          </a:xfrm>
          <a:prstGeom prst="bentConnector3">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2" name="Elbow Connector 41"/>
          <p:cNvCxnSpPr>
            <a:endCxn id="9" idx="1"/>
          </p:cNvCxnSpPr>
          <p:nvPr/>
        </p:nvCxnSpPr>
        <p:spPr>
          <a:xfrm flipV="1">
            <a:off x="5950483" y="2436060"/>
            <a:ext cx="764408" cy="2923559"/>
          </a:xfrm>
          <a:prstGeom prst="bentConnector3">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4" name="Elbow Connector 43"/>
          <p:cNvCxnSpPr>
            <a:endCxn id="14" idx="1"/>
          </p:cNvCxnSpPr>
          <p:nvPr/>
        </p:nvCxnSpPr>
        <p:spPr>
          <a:xfrm>
            <a:off x="5950483" y="5359619"/>
            <a:ext cx="764408" cy="2761688"/>
          </a:xfrm>
          <a:prstGeom prst="bentConnector3">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8" idx="3"/>
            <a:endCxn id="16" idx="1"/>
          </p:cNvCxnSpPr>
          <p:nvPr/>
        </p:nvCxnSpPr>
        <p:spPr>
          <a:xfrm>
            <a:off x="10005880" y="1528419"/>
            <a:ext cx="632082" cy="0"/>
          </a:xfrm>
          <a:prstGeom prst="straightConnector1">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9" idx="3"/>
            <a:endCxn id="17" idx="1"/>
          </p:cNvCxnSpPr>
          <p:nvPr/>
        </p:nvCxnSpPr>
        <p:spPr>
          <a:xfrm>
            <a:off x="10005880" y="2436060"/>
            <a:ext cx="632082" cy="0"/>
          </a:xfrm>
          <a:prstGeom prst="straightConnector1">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2" idx="3"/>
            <a:endCxn id="19" idx="1"/>
          </p:cNvCxnSpPr>
          <p:nvPr/>
        </p:nvCxnSpPr>
        <p:spPr>
          <a:xfrm flipV="1">
            <a:off x="10005880" y="5359619"/>
            <a:ext cx="632082" cy="1"/>
          </a:xfrm>
          <a:prstGeom prst="straightConnector1">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cxnSpLocks/>
            <a:stCxn id="15" idx="3"/>
            <a:endCxn id="22" idx="1"/>
          </p:cNvCxnSpPr>
          <p:nvPr/>
        </p:nvCxnSpPr>
        <p:spPr>
          <a:xfrm>
            <a:off x="10005880" y="9117869"/>
            <a:ext cx="632082" cy="9064"/>
          </a:xfrm>
          <a:prstGeom prst="straightConnector1">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4" idx="3"/>
            <a:endCxn id="21" idx="1"/>
          </p:cNvCxnSpPr>
          <p:nvPr/>
        </p:nvCxnSpPr>
        <p:spPr>
          <a:xfrm>
            <a:off x="10005880" y="8121307"/>
            <a:ext cx="632082" cy="0"/>
          </a:xfrm>
          <a:prstGeom prst="straightConnector1">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3" idx="3"/>
            <a:endCxn id="20" idx="1"/>
          </p:cNvCxnSpPr>
          <p:nvPr/>
        </p:nvCxnSpPr>
        <p:spPr>
          <a:xfrm flipV="1">
            <a:off x="10005880" y="6845213"/>
            <a:ext cx="632082" cy="1"/>
          </a:xfrm>
          <a:prstGeom prst="straightConnector1">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0" idx="3"/>
            <a:endCxn id="18" idx="1"/>
          </p:cNvCxnSpPr>
          <p:nvPr/>
        </p:nvCxnSpPr>
        <p:spPr>
          <a:xfrm>
            <a:off x="10005880" y="3287882"/>
            <a:ext cx="632082" cy="0"/>
          </a:xfrm>
          <a:prstGeom prst="straightConnector1">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3" name="Freeform 62"/>
          <p:cNvSpPr/>
          <p:nvPr/>
        </p:nvSpPr>
        <p:spPr>
          <a:xfrm>
            <a:off x="10257012" y="2457568"/>
            <a:ext cx="353961" cy="672787"/>
          </a:xfrm>
          <a:custGeom>
            <a:avLst/>
            <a:gdLst>
              <a:gd name="connsiteX0" fmla="*/ 0 w 353961"/>
              <a:gd name="connsiteY0" fmla="*/ 0 h 707922"/>
              <a:gd name="connsiteX1" fmla="*/ 0 w 353961"/>
              <a:gd name="connsiteY1" fmla="*/ 707922 h 707922"/>
              <a:gd name="connsiteX2" fmla="*/ 353961 w 353961"/>
              <a:gd name="connsiteY2" fmla="*/ 707922 h 707922"/>
            </a:gdLst>
            <a:ahLst/>
            <a:cxnLst>
              <a:cxn ang="0">
                <a:pos x="connsiteX0" y="connsiteY0"/>
              </a:cxn>
              <a:cxn ang="0">
                <a:pos x="connsiteX1" y="connsiteY1"/>
              </a:cxn>
              <a:cxn ang="0">
                <a:pos x="connsiteX2" y="connsiteY2"/>
              </a:cxn>
            </a:cxnLst>
            <a:rect l="l" t="t" r="r" b="b"/>
            <a:pathLst>
              <a:path w="353961" h="707922">
                <a:moveTo>
                  <a:pt x="0" y="0"/>
                </a:moveTo>
                <a:lnTo>
                  <a:pt x="0" y="707922"/>
                </a:lnTo>
                <a:lnTo>
                  <a:pt x="353961" y="707922"/>
                </a:lnTo>
              </a:path>
            </a:pathLst>
          </a:cu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Arrow Connector 65"/>
          <p:cNvCxnSpPr/>
          <p:nvPr/>
        </p:nvCxnSpPr>
        <p:spPr>
          <a:xfrm>
            <a:off x="10005880" y="4276024"/>
            <a:ext cx="632082" cy="0"/>
          </a:xfrm>
          <a:prstGeom prst="straightConnector1">
            <a:avLst/>
          </a:pr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7" name="Freeform 66"/>
          <p:cNvSpPr/>
          <p:nvPr/>
        </p:nvSpPr>
        <p:spPr>
          <a:xfrm flipV="1">
            <a:off x="10257012" y="3446360"/>
            <a:ext cx="353961" cy="825259"/>
          </a:xfrm>
          <a:custGeom>
            <a:avLst/>
            <a:gdLst>
              <a:gd name="connsiteX0" fmla="*/ 0 w 353961"/>
              <a:gd name="connsiteY0" fmla="*/ 0 h 707922"/>
              <a:gd name="connsiteX1" fmla="*/ 0 w 353961"/>
              <a:gd name="connsiteY1" fmla="*/ 707922 h 707922"/>
              <a:gd name="connsiteX2" fmla="*/ 353961 w 353961"/>
              <a:gd name="connsiteY2" fmla="*/ 707922 h 707922"/>
            </a:gdLst>
            <a:ahLst/>
            <a:cxnLst>
              <a:cxn ang="0">
                <a:pos x="connsiteX0" y="connsiteY0"/>
              </a:cxn>
              <a:cxn ang="0">
                <a:pos x="connsiteX1" y="connsiteY1"/>
              </a:cxn>
              <a:cxn ang="0">
                <a:pos x="connsiteX2" y="connsiteY2"/>
              </a:cxn>
            </a:cxnLst>
            <a:rect l="l" t="t" r="r" b="b"/>
            <a:pathLst>
              <a:path w="353961" h="707922">
                <a:moveTo>
                  <a:pt x="0" y="0"/>
                </a:moveTo>
                <a:lnTo>
                  <a:pt x="0" y="707922"/>
                </a:lnTo>
                <a:lnTo>
                  <a:pt x="353961" y="707922"/>
                </a:lnTo>
              </a:path>
            </a:pathLst>
          </a:custGeom>
          <a:ln w="38100">
            <a:solidFill>
              <a:schemeClr val="bg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p:cNvSpPr/>
          <p:nvPr/>
        </p:nvSpPr>
        <p:spPr>
          <a:xfrm>
            <a:off x="14176898" y="1345198"/>
            <a:ext cx="1750544" cy="400110"/>
          </a:xfrm>
          <a:prstGeom prst="rect">
            <a:avLst/>
          </a:prstGeom>
        </p:spPr>
        <p:txBody>
          <a:bodyPr wrap="none" anchor="ctr">
            <a:spAutoFit/>
          </a:bodyPr>
          <a:lstStyle/>
          <a:p>
            <a:r>
              <a:rPr lang="en-US" sz="2000" b="1" dirty="0">
                <a:solidFill>
                  <a:schemeClr val="bg1"/>
                </a:solidFill>
              </a:rPr>
              <a:t>No OS benefit!</a:t>
            </a:r>
          </a:p>
        </p:txBody>
      </p:sp>
      <p:sp>
        <p:nvSpPr>
          <p:cNvPr id="69" name="Rectangle 68"/>
          <p:cNvSpPr/>
          <p:nvPr/>
        </p:nvSpPr>
        <p:spPr>
          <a:xfrm>
            <a:off x="14176898" y="2134688"/>
            <a:ext cx="2855718" cy="707886"/>
          </a:xfrm>
          <a:prstGeom prst="rect">
            <a:avLst/>
          </a:prstGeom>
        </p:spPr>
        <p:txBody>
          <a:bodyPr wrap="none" anchor="ctr">
            <a:spAutoFit/>
          </a:bodyPr>
          <a:lstStyle/>
          <a:p>
            <a:r>
              <a:rPr lang="en-US" sz="2000" b="1" dirty="0">
                <a:solidFill>
                  <a:schemeClr val="bg1"/>
                </a:solidFill>
              </a:rPr>
              <a:t>Numerical OS benefit</a:t>
            </a:r>
          </a:p>
          <a:p>
            <a:r>
              <a:rPr lang="en-US" sz="2000" b="1" dirty="0">
                <a:solidFill>
                  <a:schemeClr val="bg1"/>
                </a:solidFill>
              </a:rPr>
              <a:t>Discontinuation rate 25%</a:t>
            </a:r>
          </a:p>
        </p:txBody>
      </p:sp>
      <p:sp>
        <p:nvSpPr>
          <p:cNvPr id="70" name="Rectangle 69"/>
          <p:cNvSpPr/>
          <p:nvPr/>
        </p:nvSpPr>
        <p:spPr>
          <a:xfrm>
            <a:off x="14176898" y="2960598"/>
            <a:ext cx="3720314" cy="707886"/>
          </a:xfrm>
          <a:prstGeom prst="rect">
            <a:avLst/>
          </a:prstGeom>
        </p:spPr>
        <p:txBody>
          <a:bodyPr wrap="none" anchor="ctr">
            <a:spAutoFit/>
          </a:bodyPr>
          <a:lstStyle/>
          <a:p>
            <a:r>
              <a:rPr lang="en-US" sz="2000" b="1" dirty="0">
                <a:solidFill>
                  <a:schemeClr val="bg1"/>
                </a:solidFill>
              </a:rPr>
              <a:t>Numerical OS benefit (immature)</a:t>
            </a:r>
          </a:p>
          <a:p>
            <a:r>
              <a:rPr lang="en-US" sz="2000" b="1" dirty="0">
                <a:solidFill>
                  <a:schemeClr val="bg1"/>
                </a:solidFill>
              </a:rPr>
              <a:t>Discontinuation rate 13%</a:t>
            </a:r>
          </a:p>
        </p:txBody>
      </p:sp>
      <p:sp>
        <p:nvSpPr>
          <p:cNvPr id="71" name="Rectangle 70"/>
          <p:cNvSpPr/>
          <p:nvPr/>
        </p:nvSpPr>
        <p:spPr>
          <a:xfrm>
            <a:off x="14176898" y="4997025"/>
            <a:ext cx="2821542" cy="400110"/>
          </a:xfrm>
          <a:prstGeom prst="rect">
            <a:avLst/>
          </a:prstGeom>
        </p:spPr>
        <p:txBody>
          <a:bodyPr wrap="none" anchor="ctr">
            <a:spAutoFit/>
          </a:bodyPr>
          <a:lstStyle/>
          <a:p>
            <a:r>
              <a:rPr lang="en-US" sz="2000" b="1" dirty="0">
                <a:solidFill>
                  <a:schemeClr val="bg1"/>
                </a:solidFill>
              </a:rPr>
              <a:t>Low discontinuation rate</a:t>
            </a:r>
          </a:p>
        </p:txBody>
      </p:sp>
      <p:sp>
        <p:nvSpPr>
          <p:cNvPr id="72" name="Rectangle 71"/>
          <p:cNvSpPr/>
          <p:nvPr/>
        </p:nvSpPr>
        <p:spPr>
          <a:xfrm>
            <a:off x="14176898" y="7609429"/>
            <a:ext cx="3508525" cy="1015663"/>
          </a:xfrm>
          <a:prstGeom prst="rect">
            <a:avLst/>
          </a:prstGeom>
        </p:spPr>
        <p:txBody>
          <a:bodyPr wrap="none" anchor="ctr">
            <a:spAutoFit/>
          </a:bodyPr>
          <a:lstStyle/>
          <a:p>
            <a:r>
              <a:rPr lang="en-US" sz="2000" b="1" dirty="0">
                <a:solidFill>
                  <a:schemeClr val="bg1"/>
                </a:solidFill>
              </a:rPr>
              <a:t>Low discontinuation rate</a:t>
            </a:r>
          </a:p>
          <a:p>
            <a:r>
              <a:rPr lang="en-US" sz="2000" b="1" dirty="0">
                <a:solidFill>
                  <a:schemeClr val="bg1"/>
                </a:solidFill>
              </a:rPr>
              <a:t>No data from randomized trials</a:t>
            </a:r>
          </a:p>
          <a:p>
            <a:r>
              <a:rPr lang="en-US" sz="2000" b="1" dirty="0">
                <a:solidFill>
                  <a:schemeClr val="bg1"/>
                </a:solidFill>
              </a:rPr>
              <a:t>with CDK4/6 pretreatment</a:t>
            </a:r>
          </a:p>
        </p:txBody>
      </p:sp>
      <p:sp>
        <p:nvSpPr>
          <p:cNvPr id="73" name="Rectangle 72"/>
          <p:cNvSpPr/>
          <p:nvPr/>
        </p:nvSpPr>
        <p:spPr>
          <a:xfrm>
            <a:off x="14575104" y="5636988"/>
            <a:ext cx="2430537" cy="830997"/>
          </a:xfrm>
          <a:prstGeom prst="rect">
            <a:avLst/>
          </a:prstGeom>
        </p:spPr>
        <p:txBody>
          <a:bodyPr wrap="none" anchor="ctr">
            <a:spAutoFit/>
          </a:bodyPr>
          <a:lstStyle/>
          <a:p>
            <a:r>
              <a:rPr lang="en-US" sz="2400" b="1" dirty="0">
                <a:solidFill>
                  <a:schemeClr val="bg1"/>
                </a:solidFill>
              </a:rPr>
              <a:t>Fulvestrant mono</a:t>
            </a:r>
          </a:p>
          <a:p>
            <a:r>
              <a:rPr lang="en-US" sz="2400" b="1" dirty="0">
                <a:solidFill>
                  <a:schemeClr val="bg1"/>
                </a:solidFill>
              </a:rPr>
              <a:t>less effective</a:t>
            </a:r>
          </a:p>
        </p:txBody>
      </p:sp>
      <p:sp>
        <p:nvSpPr>
          <p:cNvPr id="74" name="Right Brace 73"/>
          <p:cNvSpPr/>
          <p:nvPr/>
        </p:nvSpPr>
        <p:spPr>
          <a:xfrm>
            <a:off x="14032599" y="5392497"/>
            <a:ext cx="442451" cy="1386348"/>
          </a:xfrm>
          <a:prstGeom prst="rightBrac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BC215D9E-8BC3-772B-F531-898166BD005F}"/>
              </a:ext>
            </a:extLst>
          </p:cNvPr>
          <p:cNvSpPr txBox="1"/>
          <p:nvPr/>
        </p:nvSpPr>
        <p:spPr>
          <a:xfrm>
            <a:off x="420754" y="8805801"/>
            <a:ext cx="4334126" cy="830997"/>
          </a:xfrm>
          <a:prstGeom prst="rect">
            <a:avLst/>
          </a:prstGeom>
          <a:noFill/>
        </p:spPr>
        <p:txBody>
          <a:bodyPr wrap="square" rtlCol="0">
            <a:spAutoFit/>
          </a:bodyPr>
          <a:lstStyle/>
          <a:p>
            <a:r>
              <a:rPr lang="en-US" sz="1600" b="1" dirty="0">
                <a:solidFill>
                  <a:schemeClr val="bg1"/>
                </a:solidFill>
              </a:rPr>
              <a:t>ADP = adenosine diphosphate; </a:t>
            </a:r>
            <a:r>
              <a:rPr lang="en-US" sz="1600" b="1" dirty="0" err="1">
                <a:solidFill>
                  <a:schemeClr val="bg1"/>
                </a:solidFill>
              </a:rPr>
              <a:t>Fulv</a:t>
            </a:r>
            <a:r>
              <a:rPr lang="en-US" sz="1600" b="1" dirty="0">
                <a:solidFill>
                  <a:schemeClr val="bg1"/>
                </a:solidFill>
              </a:rPr>
              <a:t> = fulvestrant; PARP = poly(ADP-ribose) polymerase;                        Rb = retinoblastoma (protein). </a:t>
            </a:r>
          </a:p>
        </p:txBody>
      </p:sp>
    </p:spTree>
    <p:extLst>
      <p:ext uri="{BB962C8B-B14F-4D97-AF65-F5344CB8AC3E}">
        <p14:creationId xmlns:p14="http://schemas.microsoft.com/office/powerpoint/2010/main" val="133419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itle 1">
            <a:extLst>
              <a:ext uri="{FF2B5EF4-FFF2-40B4-BE49-F238E27FC236}">
                <a16:creationId xmlns:a16="http://schemas.microsoft.com/office/drawing/2014/main" id="{77B06783-E82F-A245-A3A6-2F706DBDD328}"/>
              </a:ext>
            </a:extLst>
          </p:cNvPr>
          <p:cNvSpPr>
            <a:spLocks noGrp="1" noChangeArrowheads="1"/>
          </p:cNvSpPr>
          <p:nvPr>
            <p:ph type="title"/>
          </p:nvPr>
        </p:nvSpPr>
        <p:spPr/>
        <p:txBody>
          <a:bodyPr/>
          <a:lstStyle/>
          <a:p>
            <a:r>
              <a:rPr lang="en-US" altLang="en-US" sz="4400" dirty="0"/>
              <a:t>Historical Timeline of Therapies for HR+ Advanced Breast Cancer (ABC)</a:t>
            </a:r>
          </a:p>
        </p:txBody>
      </p:sp>
      <p:sp>
        <p:nvSpPr>
          <p:cNvPr id="10" name="Text Placeholder 9">
            <a:extLst>
              <a:ext uri="{FF2B5EF4-FFF2-40B4-BE49-F238E27FC236}">
                <a16:creationId xmlns:a16="http://schemas.microsoft.com/office/drawing/2014/main" id="{5C969F88-D75F-4611-B167-7AB2B8B954E9}"/>
              </a:ext>
            </a:extLst>
          </p:cNvPr>
          <p:cNvSpPr>
            <a:spLocks noGrp="1"/>
          </p:cNvSpPr>
          <p:nvPr>
            <p:ph type="body" sz="quarter" idx="10"/>
          </p:nvPr>
        </p:nvSpPr>
        <p:spPr>
          <a:xfrm>
            <a:off x="571502" y="8892619"/>
            <a:ext cx="17170979" cy="1131706"/>
          </a:xfrm>
        </p:spPr>
        <p:txBody>
          <a:bodyPr/>
          <a:lstStyle/>
          <a:p>
            <a:r>
              <a:rPr lang="en-US" sz="1400" dirty="0"/>
              <a:t>1. Beatson GT. </a:t>
            </a:r>
            <a:r>
              <a:rPr lang="en-US" sz="1400" i="1" dirty="0"/>
              <a:t>Lancet</a:t>
            </a:r>
            <a:r>
              <a:rPr lang="en-US" sz="1400" dirty="0"/>
              <a:t>. 1896;148:104-107.  2. Beatson GT. </a:t>
            </a:r>
            <a:r>
              <a:rPr lang="en-US" sz="1400" i="1" dirty="0"/>
              <a:t>Lancet. </a:t>
            </a:r>
            <a:r>
              <a:rPr lang="en-US" sz="1400" dirty="0"/>
              <a:t>1896;148:162-165.  3. Cohen MH, et al. </a:t>
            </a:r>
            <a:r>
              <a:rPr lang="en-US" sz="1400" i="1" dirty="0"/>
              <a:t>Oncologist</a:t>
            </a:r>
            <a:r>
              <a:rPr lang="en-US" sz="1400" dirty="0"/>
              <a:t>. 2001;6:4-11.  4. Fulvestrant (</a:t>
            </a:r>
            <a:r>
              <a:rPr lang="en-US" sz="1400" dirty="0" err="1"/>
              <a:t>Faslodex</a:t>
            </a:r>
            <a:r>
              <a:rPr lang="en-US" sz="1400" dirty="0"/>
              <a:t>®) PI, 8/2020 (https://den8dhaj6zs0e.cloudfront.net/50fd68b9-106b-4550-b5d0-12b045f8b184/e1d6f261-4a1a-48f2-828a-0de476de7835/e1d6f261-4a1a-48f2-828a-0de476de7835_viewable_rendition__v.pdf).  5. </a:t>
            </a:r>
            <a:r>
              <a:rPr lang="en-US" sz="1400" dirty="0" err="1"/>
              <a:t>Baselga</a:t>
            </a:r>
            <a:r>
              <a:rPr lang="en-US" sz="1400" dirty="0"/>
              <a:t> J, et al. </a:t>
            </a:r>
            <a:r>
              <a:rPr lang="en-US" sz="1400" i="1" dirty="0"/>
              <a:t>N </a:t>
            </a:r>
            <a:r>
              <a:rPr lang="en-US" sz="1400" i="1" dirty="0" err="1"/>
              <a:t>Engl</a:t>
            </a:r>
            <a:r>
              <a:rPr lang="en-US" sz="1400" i="1" dirty="0"/>
              <a:t> J Med</a:t>
            </a:r>
            <a:r>
              <a:rPr lang="en-US" sz="1400" dirty="0"/>
              <a:t>. 2012;366:520-529.  6. Finn RS, et al. </a:t>
            </a:r>
            <a:r>
              <a:rPr lang="en-US" sz="1400" i="1" dirty="0"/>
              <a:t>Lancet Oncol</a:t>
            </a:r>
            <a:r>
              <a:rPr lang="en-US" sz="1400" dirty="0"/>
              <a:t>. 2015;16:25-35.  7. </a:t>
            </a:r>
            <a:r>
              <a:rPr lang="en-US" sz="1400" dirty="0" err="1"/>
              <a:t>Hortobagyi</a:t>
            </a:r>
            <a:r>
              <a:rPr lang="en-US" sz="1400" dirty="0"/>
              <a:t> GN, et al. </a:t>
            </a:r>
            <a:r>
              <a:rPr lang="en-US" sz="1400" i="1" dirty="0"/>
              <a:t>N </a:t>
            </a:r>
            <a:r>
              <a:rPr lang="en-US" sz="1400" i="1" dirty="0" err="1"/>
              <a:t>Engl</a:t>
            </a:r>
            <a:r>
              <a:rPr lang="en-US" sz="1400" i="1" dirty="0"/>
              <a:t> J Med</a:t>
            </a:r>
            <a:r>
              <a:rPr lang="en-US" sz="1400" dirty="0"/>
              <a:t>. 2016;375:1738-1748.  8. Sledge GW Jr, et al. </a:t>
            </a:r>
            <a:r>
              <a:rPr lang="en-US" sz="1400" i="1" dirty="0"/>
              <a:t>J Clin Oncol</a:t>
            </a:r>
            <a:r>
              <a:rPr lang="en-US" sz="1400" dirty="0"/>
              <a:t>. 2017;35:2875-2884.  9. FDA. Alpelisib for metastatic breast cancer. 5/24/2019 (www.fda.gov/drugs/resources-information-approved-drugs/fda-approves-alpelisib-metastatic-breast-cancer.   URLs accessed 11/17/23.</a:t>
            </a:r>
          </a:p>
        </p:txBody>
      </p:sp>
      <p:sp>
        <p:nvSpPr>
          <p:cNvPr id="2" name="TextBox 1"/>
          <p:cNvSpPr txBox="1"/>
          <p:nvPr/>
        </p:nvSpPr>
        <p:spPr>
          <a:xfrm>
            <a:off x="571504" y="8256758"/>
            <a:ext cx="17170977" cy="692497"/>
          </a:xfrm>
          <a:prstGeom prst="rect">
            <a:avLst/>
          </a:prstGeom>
          <a:noFill/>
        </p:spPr>
        <p:txBody>
          <a:bodyPr wrap="square" lIns="137160" tIns="68580" rIns="137160" bIns="68580" rtlCol="0">
            <a:spAutoFit/>
          </a:bodyPr>
          <a:lstStyle/>
          <a:p>
            <a:r>
              <a:rPr lang="en-US" sz="1600" b="1" dirty="0">
                <a:solidFill>
                  <a:schemeClr val="bg1"/>
                </a:solidFill>
              </a:rPr>
              <a:t>*Marginal improvement over lower-dose fulvestrant.</a:t>
            </a:r>
          </a:p>
          <a:p>
            <a:endParaRPr lang="en-US" sz="400" b="1" dirty="0">
              <a:solidFill>
                <a:schemeClr val="bg1"/>
              </a:solidFill>
            </a:endParaRPr>
          </a:p>
          <a:p>
            <a:r>
              <a:rPr lang="en-US" sz="1600" b="1" dirty="0">
                <a:solidFill>
                  <a:schemeClr val="bg1"/>
                </a:solidFill>
              </a:rPr>
              <a:t>ERD = estrogen-receptor downregulator; mTOR = mammalian target of rapamycin; PIK3CA = phosphoinositide 3-kinase; SERM = selective estrogen receptor modulator.</a:t>
            </a:r>
          </a:p>
        </p:txBody>
      </p:sp>
      <p:grpSp>
        <p:nvGrpSpPr>
          <p:cNvPr id="3" name="Group 2">
            <a:extLst>
              <a:ext uri="{FF2B5EF4-FFF2-40B4-BE49-F238E27FC236}">
                <a16:creationId xmlns:a16="http://schemas.microsoft.com/office/drawing/2014/main" id="{B87F7083-F34D-CE4D-8437-EEBF8ECD8717}"/>
              </a:ext>
            </a:extLst>
          </p:cNvPr>
          <p:cNvGrpSpPr/>
          <p:nvPr/>
        </p:nvGrpSpPr>
        <p:grpSpPr>
          <a:xfrm>
            <a:off x="1593155" y="2168451"/>
            <a:ext cx="14783298" cy="5027153"/>
            <a:chOff x="1224663" y="1467787"/>
            <a:chExt cx="9855532" cy="3351435"/>
          </a:xfrm>
        </p:grpSpPr>
        <p:grpSp>
          <p:nvGrpSpPr>
            <p:cNvPr id="4" name="Group 3"/>
            <p:cNvGrpSpPr/>
            <p:nvPr/>
          </p:nvGrpSpPr>
          <p:grpSpPr>
            <a:xfrm>
              <a:off x="1224663" y="1467787"/>
              <a:ext cx="9742673" cy="3351435"/>
              <a:chOff x="126750" y="1517192"/>
              <a:chExt cx="9742673" cy="3351435"/>
            </a:xfrm>
          </p:grpSpPr>
          <p:sp>
            <p:nvSpPr>
              <p:cNvPr id="38" name="Right Arrow 37">
                <a:extLst>
                  <a:ext uri="{FF2B5EF4-FFF2-40B4-BE49-F238E27FC236}">
                    <a16:creationId xmlns:a16="http://schemas.microsoft.com/office/drawing/2014/main" id="{8347935D-3A77-5A41-9A26-A4F193504E2A}"/>
                  </a:ext>
                </a:extLst>
              </p:cNvPr>
              <p:cNvSpPr/>
              <p:nvPr/>
            </p:nvSpPr>
            <p:spPr bwMode="gray">
              <a:xfrm>
                <a:off x="285750" y="2576132"/>
                <a:ext cx="9583673" cy="456911"/>
              </a:xfrm>
              <a:prstGeom prst="rightArrow">
                <a:avLst>
                  <a:gd name="adj1" fmla="val 69178"/>
                  <a:gd name="adj2" fmla="val 50000"/>
                </a:avLst>
              </a:prstGeom>
              <a:solidFill>
                <a:schemeClr val="accent2"/>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68492" tIns="34247" rIns="68492" bIns="34247" anchor="ctr"/>
              <a:lstStyle/>
              <a:p>
                <a:pPr algn="ctr" defTabSz="1027377">
                  <a:defRPr/>
                </a:pPr>
                <a:endParaRPr lang="en-US" sz="2000" dirty="0">
                  <a:solidFill>
                    <a:prstClr val="white"/>
                  </a:solidFill>
                </a:endParaRPr>
              </a:p>
            </p:txBody>
          </p:sp>
          <p:cxnSp>
            <p:nvCxnSpPr>
              <p:cNvPr id="39" name="Straight Connector 38">
                <a:extLst>
                  <a:ext uri="{FF2B5EF4-FFF2-40B4-BE49-F238E27FC236}">
                    <a16:creationId xmlns:a16="http://schemas.microsoft.com/office/drawing/2014/main" id="{8F6FA9A4-8F05-314C-BAE3-2C2F5A190EAC}"/>
                  </a:ext>
                </a:extLst>
              </p:cNvPr>
              <p:cNvCxnSpPr/>
              <p:nvPr/>
            </p:nvCxnSpPr>
            <p:spPr bwMode="white">
              <a:xfrm rot="6900000">
                <a:off x="876127" y="2778997"/>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7AD34DA-E4E7-664E-A233-62C29652B020}"/>
                  </a:ext>
                </a:extLst>
              </p:cNvPr>
              <p:cNvCxnSpPr/>
              <p:nvPr/>
            </p:nvCxnSpPr>
            <p:spPr bwMode="white">
              <a:xfrm rot="6900000">
                <a:off x="933276" y="2778997"/>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17">
                <a:extLst>
                  <a:ext uri="{FF2B5EF4-FFF2-40B4-BE49-F238E27FC236}">
                    <a16:creationId xmlns:a16="http://schemas.microsoft.com/office/drawing/2014/main" id="{6AC1D5A2-FFA6-5C47-AA89-B83CDEE27384}"/>
                  </a:ext>
                </a:extLst>
              </p:cNvPr>
              <p:cNvSpPr txBox="1">
                <a:spLocks noChangeArrowheads="1"/>
              </p:cNvSpPr>
              <p:nvPr/>
            </p:nvSpPr>
            <p:spPr bwMode="auto">
              <a:xfrm>
                <a:off x="126750" y="3733549"/>
                <a:ext cx="1488075" cy="282071"/>
              </a:xfrm>
              <a:prstGeom prst="rect">
                <a:avLst/>
              </a:prstGeom>
              <a:solidFill>
                <a:schemeClr val="accent4">
                  <a:lumMod val="20000"/>
                  <a:lumOff val="80000"/>
                </a:schemeClr>
              </a:solidFill>
              <a:ln>
                <a:noFill/>
              </a:ln>
            </p:spPr>
            <p:txBody>
              <a:bodyPr wrap="square" lIns="68492" tIns="34247" rIns="68492" bIns="34247">
                <a:spAutoFit/>
              </a:bodyPr>
              <a:lstStyle>
                <a:lvl1pPr defTabSz="684213">
                  <a:defRPr>
                    <a:solidFill>
                      <a:schemeClr val="tx1"/>
                    </a:solidFill>
                    <a:latin typeface="Arial" panose="020B0604020202020204" pitchFamily="34" charset="0"/>
                    <a:ea typeface="ＭＳ Ｐゴシック" panose="020B0600070205080204" pitchFamily="34" charset="-128"/>
                  </a:defRPr>
                </a:lvl1pPr>
                <a:lvl2pPr marL="742950" indent="-285750" defTabSz="684213">
                  <a:defRPr>
                    <a:solidFill>
                      <a:schemeClr val="tx1"/>
                    </a:solidFill>
                    <a:latin typeface="Arial" panose="020B0604020202020204" pitchFamily="34" charset="0"/>
                    <a:ea typeface="ＭＳ Ｐゴシック" panose="020B0600070205080204" pitchFamily="34" charset="-128"/>
                  </a:defRPr>
                </a:lvl2pPr>
                <a:lvl3pPr marL="1143000" indent="-228600" defTabSz="684213">
                  <a:defRPr>
                    <a:solidFill>
                      <a:schemeClr val="tx1"/>
                    </a:solidFill>
                    <a:latin typeface="Arial" panose="020B0604020202020204" pitchFamily="34" charset="0"/>
                    <a:ea typeface="ＭＳ Ｐゴシック" panose="020B0600070205080204" pitchFamily="34" charset="-128"/>
                  </a:defRPr>
                </a:lvl3pPr>
                <a:lvl4pPr marL="1600200" indent="-228600" defTabSz="684213">
                  <a:defRPr>
                    <a:solidFill>
                      <a:schemeClr val="tx1"/>
                    </a:solidFill>
                    <a:latin typeface="Arial" panose="020B0604020202020204" pitchFamily="34" charset="0"/>
                    <a:ea typeface="ＭＳ Ｐゴシック" panose="020B0600070205080204" pitchFamily="34" charset="-128"/>
                  </a:defRPr>
                </a:lvl4pPr>
                <a:lvl5pPr marL="2057400" indent="-228600" defTabSz="684213">
                  <a:defRPr>
                    <a:solidFill>
                      <a:schemeClr val="tx1"/>
                    </a:solidFill>
                    <a:latin typeface="Arial" panose="020B0604020202020204" pitchFamily="34" charset="0"/>
                    <a:ea typeface="ＭＳ Ｐゴシック" panose="020B0600070205080204" pitchFamily="34" charset="-128"/>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300" dirty="0">
                    <a:solidFill>
                      <a:srgbClr val="000000"/>
                    </a:solidFill>
                    <a:latin typeface="+mn-lt"/>
                    <a:cs typeface="Arial" panose="020B0604020202020204" pitchFamily="34" charset="0"/>
                  </a:rPr>
                  <a:t>Oophorectomy</a:t>
                </a:r>
                <a:r>
                  <a:rPr lang="en-US" altLang="en-US" sz="2300" baseline="30000" dirty="0">
                    <a:solidFill>
                      <a:srgbClr val="000000"/>
                    </a:solidFill>
                    <a:latin typeface="+mn-lt"/>
                    <a:cs typeface="Arial" panose="020B0604020202020204" pitchFamily="34" charset="0"/>
                  </a:rPr>
                  <a:t>1,2</a:t>
                </a:r>
              </a:p>
            </p:txBody>
          </p:sp>
          <p:sp>
            <p:nvSpPr>
              <p:cNvPr id="42" name="TextBox 21">
                <a:extLst>
                  <a:ext uri="{FF2B5EF4-FFF2-40B4-BE49-F238E27FC236}">
                    <a16:creationId xmlns:a16="http://schemas.microsoft.com/office/drawing/2014/main" id="{FA0374A3-F1DB-1749-9F4C-AB1194BDA83B}"/>
                  </a:ext>
                </a:extLst>
              </p:cNvPr>
              <p:cNvSpPr txBox="1">
                <a:spLocks noChangeArrowheads="1"/>
              </p:cNvSpPr>
              <p:nvPr/>
            </p:nvSpPr>
            <p:spPr bwMode="auto">
              <a:xfrm>
                <a:off x="2499973" y="3735109"/>
                <a:ext cx="1005840" cy="700105"/>
              </a:xfrm>
              <a:prstGeom prst="rect">
                <a:avLst/>
              </a:prstGeom>
              <a:solidFill>
                <a:schemeClr val="accent3">
                  <a:lumMod val="40000"/>
                  <a:lumOff val="60000"/>
                </a:schemeClr>
              </a:solidFill>
              <a:ln>
                <a:noFill/>
              </a:ln>
            </p:spPr>
            <p:txBody>
              <a:bodyPr wrap="square" lIns="68492" tIns="34247" rIns="68492" bIns="34247">
                <a:spAutoFit/>
              </a:bodyPr>
              <a:lstStyle>
                <a:lvl1pPr defTabSz="684213">
                  <a:defRPr>
                    <a:solidFill>
                      <a:schemeClr val="tx1"/>
                    </a:solidFill>
                    <a:latin typeface="Arial" panose="020B0604020202020204" pitchFamily="34" charset="0"/>
                    <a:ea typeface="ＭＳ Ｐゴシック" panose="020B0600070205080204" pitchFamily="34" charset="-128"/>
                  </a:defRPr>
                </a:lvl1pPr>
                <a:lvl2pPr marL="742950" indent="-285750" defTabSz="684213">
                  <a:defRPr>
                    <a:solidFill>
                      <a:schemeClr val="tx1"/>
                    </a:solidFill>
                    <a:latin typeface="Arial" panose="020B0604020202020204" pitchFamily="34" charset="0"/>
                    <a:ea typeface="ＭＳ Ｐゴシック" panose="020B0600070205080204" pitchFamily="34" charset="-128"/>
                  </a:defRPr>
                </a:lvl2pPr>
                <a:lvl3pPr marL="1143000" indent="-228600" defTabSz="684213">
                  <a:defRPr>
                    <a:solidFill>
                      <a:schemeClr val="tx1"/>
                    </a:solidFill>
                    <a:latin typeface="Arial" panose="020B0604020202020204" pitchFamily="34" charset="0"/>
                    <a:ea typeface="ＭＳ Ｐゴシック" panose="020B0600070205080204" pitchFamily="34" charset="-128"/>
                  </a:defRPr>
                </a:lvl3pPr>
                <a:lvl4pPr marL="1600200" indent="-228600" defTabSz="684213">
                  <a:defRPr>
                    <a:solidFill>
                      <a:schemeClr val="tx1"/>
                    </a:solidFill>
                    <a:latin typeface="Arial" panose="020B0604020202020204" pitchFamily="34" charset="0"/>
                    <a:ea typeface="ＭＳ Ｐゴシック" panose="020B0600070205080204" pitchFamily="34" charset="-128"/>
                  </a:defRPr>
                </a:lvl4pPr>
                <a:lvl5pPr marL="2057400" indent="-228600" defTabSz="684213">
                  <a:defRPr>
                    <a:solidFill>
                      <a:schemeClr val="tx1"/>
                    </a:solidFill>
                    <a:latin typeface="Arial" panose="020B0604020202020204" pitchFamily="34" charset="0"/>
                    <a:ea typeface="ＭＳ Ｐゴシック" panose="020B0600070205080204" pitchFamily="34" charset="-128"/>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300" b="1" dirty="0">
                    <a:solidFill>
                      <a:srgbClr val="000000"/>
                    </a:solidFill>
                    <a:latin typeface="+mn-lt"/>
                    <a:cs typeface="Arial" panose="020B0604020202020204" pitchFamily="34" charset="0"/>
                  </a:rPr>
                  <a:t>SERMs</a:t>
                </a:r>
                <a:r>
                  <a:rPr lang="en-US" altLang="en-US" sz="2300" b="1" baseline="30000" dirty="0">
                    <a:solidFill>
                      <a:srgbClr val="000000"/>
                    </a:solidFill>
                    <a:latin typeface="+mn-lt"/>
                    <a:cs typeface="Arial" panose="020B0604020202020204" pitchFamily="34" charset="0"/>
                  </a:rPr>
                  <a:t>3</a:t>
                </a:r>
                <a:endParaRPr lang="en-US" altLang="en-US" sz="2300" b="1" dirty="0">
                  <a:solidFill>
                    <a:srgbClr val="000000"/>
                  </a:solidFill>
                  <a:latin typeface="+mn-lt"/>
                  <a:cs typeface="Arial" panose="020B0604020202020204" pitchFamily="34" charset="0"/>
                </a:endParaRPr>
              </a:p>
              <a:p>
                <a:pPr eaLnBrk="1" hangingPunct="1">
                  <a:buFont typeface="Arial" panose="020B0604020202020204" pitchFamily="34" charset="0"/>
                  <a:buChar char="•"/>
                </a:pPr>
                <a:r>
                  <a:rPr lang="en-US" altLang="en-US" sz="2000" dirty="0">
                    <a:solidFill>
                      <a:srgbClr val="000000"/>
                    </a:solidFill>
                    <a:latin typeface="+mn-lt"/>
                    <a:cs typeface="Arial" panose="020B0604020202020204" pitchFamily="34" charset="0"/>
                  </a:rPr>
                  <a:t> Tamoxifen</a:t>
                </a:r>
              </a:p>
              <a:p>
                <a:pPr eaLnBrk="1" hangingPunct="1">
                  <a:buFont typeface="Arial" panose="020B0604020202020204" pitchFamily="34" charset="0"/>
                  <a:buChar char="•"/>
                </a:pPr>
                <a:r>
                  <a:rPr lang="en-US" altLang="en-US" sz="2000" dirty="0">
                    <a:solidFill>
                      <a:srgbClr val="000000"/>
                    </a:solidFill>
                    <a:latin typeface="+mn-lt"/>
                    <a:cs typeface="Arial" panose="020B0604020202020204" pitchFamily="34" charset="0"/>
                  </a:rPr>
                  <a:t> Toremifene </a:t>
                </a:r>
              </a:p>
            </p:txBody>
          </p:sp>
          <p:sp>
            <p:nvSpPr>
              <p:cNvPr id="43" name="TextBox 26">
                <a:extLst>
                  <a:ext uri="{FF2B5EF4-FFF2-40B4-BE49-F238E27FC236}">
                    <a16:creationId xmlns:a16="http://schemas.microsoft.com/office/drawing/2014/main" id="{47724992-0924-6B46-9D25-E9312057260A}"/>
                  </a:ext>
                </a:extLst>
              </p:cNvPr>
              <p:cNvSpPr txBox="1">
                <a:spLocks noChangeArrowheads="1"/>
              </p:cNvSpPr>
              <p:nvPr/>
            </p:nvSpPr>
            <p:spPr bwMode="auto">
              <a:xfrm>
                <a:off x="3557575" y="3725627"/>
                <a:ext cx="1051560" cy="914400"/>
              </a:xfrm>
              <a:prstGeom prst="rect">
                <a:avLst/>
              </a:prstGeom>
              <a:solidFill>
                <a:schemeClr val="accent3">
                  <a:lumMod val="40000"/>
                  <a:lumOff val="60000"/>
                </a:schemeClr>
              </a:solidFill>
              <a:ln>
                <a:noFill/>
              </a:ln>
            </p:spPr>
            <p:txBody>
              <a:bodyPr wrap="none" lIns="68492" tIns="34247" rIns="68492" bIns="34247">
                <a:spAutoFit/>
              </a:bodyPr>
              <a:lstStyle>
                <a:lvl1pPr defTabSz="684213">
                  <a:defRPr>
                    <a:solidFill>
                      <a:schemeClr val="tx1"/>
                    </a:solidFill>
                    <a:latin typeface="Arial" panose="020B0604020202020204" pitchFamily="34" charset="0"/>
                    <a:ea typeface="ＭＳ Ｐゴシック" panose="020B0600070205080204" pitchFamily="34" charset="-128"/>
                  </a:defRPr>
                </a:lvl1pPr>
                <a:lvl2pPr marL="742950" indent="-285750" defTabSz="684213">
                  <a:defRPr>
                    <a:solidFill>
                      <a:schemeClr val="tx1"/>
                    </a:solidFill>
                    <a:latin typeface="Arial" panose="020B0604020202020204" pitchFamily="34" charset="0"/>
                    <a:ea typeface="ＭＳ Ｐゴシック" panose="020B0600070205080204" pitchFamily="34" charset="-128"/>
                  </a:defRPr>
                </a:lvl2pPr>
                <a:lvl3pPr marL="1143000" indent="-228600" defTabSz="684213">
                  <a:defRPr>
                    <a:solidFill>
                      <a:schemeClr val="tx1"/>
                    </a:solidFill>
                    <a:latin typeface="Arial" panose="020B0604020202020204" pitchFamily="34" charset="0"/>
                    <a:ea typeface="ＭＳ Ｐゴシック" panose="020B0600070205080204" pitchFamily="34" charset="-128"/>
                  </a:defRPr>
                </a:lvl3pPr>
                <a:lvl4pPr marL="1600200" indent="-228600" defTabSz="684213">
                  <a:defRPr>
                    <a:solidFill>
                      <a:schemeClr val="tx1"/>
                    </a:solidFill>
                    <a:latin typeface="Arial" panose="020B0604020202020204" pitchFamily="34" charset="0"/>
                    <a:ea typeface="ＭＳ Ｐゴシック" panose="020B0600070205080204" pitchFamily="34" charset="-128"/>
                  </a:defRPr>
                </a:lvl4pPr>
                <a:lvl5pPr marL="2057400" indent="-228600" defTabSz="684213">
                  <a:defRPr>
                    <a:solidFill>
                      <a:schemeClr val="tx1"/>
                    </a:solidFill>
                    <a:latin typeface="Arial" panose="020B0604020202020204" pitchFamily="34" charset="0"/>
                    <a:ea typeface="ＭＳ Ｐゴシック" panose="020B0600070205080204" pitchFamily="34" charset="-128"/>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300" b="1" dirty="0">
                    <a:solidFill>
                      <a:srgbClr val="000000"/>
                    </a:solidFill>
                    <a:latin typeface="+mn-lt"/>
                    <a:cs typeface="Arial" panose="020B0604020202020204" pitchFamily="34" charset="0"/>
                  </a:rPr>
                  <a:t>AIs</a:t>
                </a:r>
                <a:r>
                  <a:rPr lang="en-US" altLang="en-US" sz="2300" b="1" baseline="30000" dirty="0">
                    <a:solidFill>
                      <a:srgbClr val="000000"/>
                    </a:solidFill>
                    <a:latin typeface="+mn-lt"/>
                    <a:cs typeface="Arial" panose="020B0604020202020204" pitchFamily="34" charset="0"/>
                  </a:rPr>
                  <a:t>3</a:t>
                </a:r>
              </a:p>
              <a:p>
                <a:pPr eaLnBrk="1" hangingPunct="1">
                  <a:buFont typeface="Arial" panose="020B0604020202020204" pitchFamily="34" charset="0"/>
                  <a:buChar char="•"/>
                </a:pPr>
                <a:r>
                  <a:rPr lang="en-US" altLang="en-US" sz="2000" dirty="0">
                    <a:solidFill>
                      <a:srgbClr val="000000"/>
                    </a:solidFill>
                    <a:latin typeface="+mn-lt"/>
                    <a:cs typeface="Arial" panose="020B0604020202020204" pitchFamily="34" charset="0"/>
                  </a:rPr>
                  <a:t> Anastrozole</a:t>
                </a:r>
              </a:p>
              <a:p>
                <a:pPr eaLnBrk="1" hangingPunct="1">
                  <a:buFont typeface="Arial" panose="020B0604020202020204" pitchFamily="34" charset="0"/>
                  <a:buChar char="•"/>
                </a:pPr>
                <a:r>
                  <a:rPr lang="en-US" altLang="en-US" sz="2000" dirty="0">
                    <a:solidFill>
                      <a:srgbClr val="000000"/>
                    </a:solidFill>
                    <a:latin typeface="+mn-lt"/>
                    <a:cs typeface="Arial" panose="020B0604020202020204" pitchFamily="34" charset="0"/>
                  </a:rPr>
                  <a:t> Letrozole</a:t>
                </a:r>
              </a:p>
              <a:p>
                <a:pPr eaLnBrk="1" hangingPunct="1">
                  <a:buFont typeface="Arial" panose="020B0604020202020204" pitchFamily="34" charset="0"/>
                  <a:buChar char="•"/>
                </a:pPr>
                <a:r>
                  <a:rPr lang="en-US" altLang="en-US" sz="2000" dirty="0">
                    <a:solidFill>
                      <a:srgbClr val="000000"/>
                    </a:solidFill>
                    <a:latin typeface="+mn-lt"/>
                    <a:cs typeface="Arial" panose="020B0604020202020204" pitchFamily="34" charset="0"/>
                  </a:rPr>
                  <a:t> Exemestane</a:t>
                </a:r>
              </a:p>
            </p:txBody>
          </p:sp>
          <p:sp>
            <p:nvSpPr>
              <p:cNvPr id="44" name="TextBox 29">
                <a:extLst>
                  <a:ext uri="{FF2B5EF4-FFF2-40B4-BE49-F238E27FC236}">
                    <a16:creationId xmlns:a16="http://schemas.microsoft.com/office/drawing/2014/main" id="{9596F452-FE2A-7A42-BE81-47660C7DFF8D}"/>
                  </a:ext>
                </a:extLst>
              </p:cNvPr>
              <p:cNvSpPr txBox="1">
                <a:spLocks noChangeArrowheads="1"/>
              </p:cNvSpPr>
              <p:nvPr/>
            </p:nvSpPr>
            <p:spPr bwMode="auto">
              <a:xfrm>
                <a:off x="4802895" y="3725105"/>
                <a:ext cx="869009" cy="487255"/>
              </a:xfrm>
              <a:prstGeom prst="rect">
                <a:avLst/>
              </a:prstGeom>
              <a:solidFill>
                <a:schemeClr val="accent3">
                  <a:lumMod val="40000"/>
                  <a:lumOff val="60000"/>
                </a:schemeClr>
              </a:solidFill>
              <a:ln>
                <a:noFill/>
              </a:ln>
            </p:spPr>
            <p:txBody>
              <a:bodyPr wrap="none" lIns="68492" tIns="34247" rIns="68492" bIns="34247">
                <a:spAutoFit/>
              </a:bodyPr>
              <a:lstStyle>
                <a:lvl1pPr defTabSz="684213">
                  <a:defRPr>
                    <a:solidFill>
                      <a:schemeClr val="tx1"/>
                    </a:solidFill>
                    <a:latin typeface="Arial" panose="020B0604020202020204" pitchFamily="34" charset="0"/>
                    <a:ea typeface="ＭＳ Ｐゴシック" panose="020B0600070205080204" pitchFamily="34" charset="-128"/>
                  </a:defRPr>
                </a:lvl1pPr>
                <a:lvl2pPr marL="742950" indent="-285750" defTabSz="684213">
                  <a:defRPr>
                    <a:solidFill>
                      <a:schemeClr val="tx1"/>
                    </a:solidFill>
                    <a:latin typeface="Arial" panose="020B0604020202020204" pitchFamily="34" charset="0"/>
                    <a:ea typeface="ＭＳ Ｐゴシック" panose="020B0600070205080204" pitchFamily="34" charset="-128"/>
                  </a:defRPr>
                </a:lvl2pPr>
                <a:lvl3pPr marL="1143000" indent="-228600" defTabSz="684213">
                  <a:defRPr>
                    <a:solidFill>
                      <a:schemeClr val="tx1"/>
                    </a:solidFill>
                    <a:latin typeface="Arial" panose="020B0604020202020204" pitchFamily="34" charset="0"/>
                    <a:ea typeface="ＭＳ Ｐゴシック" panose="020B0600070205080204" pitchFamily="34" charset="-128"/>
                  </a:defRPr>
                </a:lvl3pPr>
                <a:lvl4pPr marL="1600200" indent="-228600" defTabSz="684213">
                  <a:defRPr>
                    <a:solidFill>
                      <a:schemeClr val="tx1"/>
                    </a:solidFill>
                    <a:latin typeface="Arial" panose="020B0604020202020204" pitchFamily="34" charset="0"/>
                    <a:ea typeface="ＭＳ Ｐゴシック" panose="020B0600070205080204" pitchFamily="34" charset="-128"/>
                  </a:defRPr>
                </a:lvl4pPr>
                <a:lvl5pPr marL="2057400" indent="-228600" defTabSz="684213">
                  <a:defRPr>
                    <a:solidFill>
                      <a:schemeClr val="tx1"/>
                    </a:solidFill>
                    <a:latin typeface="Arial" panose="020B0604020202020204" pitchFamily="34" charset="0"/>
                    <a:ea typeface="ＭＳ Ｐゴシック" panose="020B0600070205080204" pitchFamily="34" charset="-128"/>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300" b="1" dirty="0">
                    <a:solidFill>
                      <a:srgbClr val="000000"/>
                    </a:solidFill>
                    <a:latin typeface="+mn-lt"/>
                    <a:cs typeface="Arial" panose="020B0604020202020204" pitchFamily="34" charset="0"/>
                  </a:rPr>
                  <a:t>ERDs</a:t>
                </a:r>
                <a:r>
                  <a:rPr lang="en-US" altLang="en-US" sz="2300" b="1" baseline="30000" dirty="0">
                    <a:solidFill>
                      <a:srgbClr val="000000"/>
                    </a:solidFill>
                    <a:latin typeface="+mn-lt"/>
                    <a:cs typeface="Arial" panose="020B0604020202020204" pitchFamily="34" charset="0"/>
                  </a:rPr>
                  <a:t>4</a:t>
                </a:r>
                <a:endParaRPr lang="en-US" altLang="en-US" sz="2300" b="1" dirty="0">
                  <a:solidFill>
                    <a:srgbClr val="000000"/>
                  </a:solidFill>
                  <a:latin typeface="+mn-lt"/>
                  <a:cs typeface="Arial" panose="020B0604020202020204" pitchFamily="34" charset="0"/>
                </a:endParaRPr>
              </a:p>
              <a:p>
                <a:pPr eaLnBrk="1" hangingPunct="1"/>
                <a:r>
                  <a:rPr lang="en-US" altLang="en-US" sz="2000" dirty="0">
                    <a:solidFill>
                      <a:srgbClr val="000000"/>
                    </a:solidFill>
                    <a:latin typeface="+mn-lt"/>
                    <a:cs typeface="Arial" panose="020B0604020202020204" pitchFamily="34" charset="0"/>
                  </a:rPr>
                  <a:t>Fulvestrant</a:t>
                </a:r>
                <a:endParaRPr lang="en-US" altLang="en-US" sz="2000" baseline="30000" dirty="0">
                  <a:solidFill>
                    <a:srgbClr val="000000"/>
                  </a:solidFill>
                  <a:latin typeface="+mn-lt"/>
                  <a:cs typeface="Arial" panose="020B0604020202020204" pitchFamily="34" charset="0"/>
                </a:endParaRPr>
              </a:p>
            </p:txBody>
          </p:sp>
          <p:sp>
            <p:nvSpPr>
              <p:cNvPr id="45" name="TextBox 33">
                <a:extLst>
                  <a:ext uri="{FF2B5EF4-FFF2-40B4-BE49-F238E27FC236}">
                    <a16:creationId xmlns:a16="http://schemas.microsoft.com/office/drawing/2014/main" id="{76B9F4EC-AE49-5E4B-84FF-547CE8B24FB1}"/>
                  </a:ext>
                </a:extLst>
              </p:cNvPr>
              <p:cNvSpPr txBox="1">
                <a:spLocks noChangeArrowheads="1"/>
              </p:cNvSpPr>
              <p:nvPr/>
            </p:nvSpPr>
            <p:spPr bwMode="auto">
              <a:xfrm>
                <a:off x="5917302" y="3736594"/>
                <a:ext cx="920587" cy="700105"/>
              </a:xfrm>
              <a:prstGeom prst="rect">
                <a:avLst/>
              </a:prstGeom>
              <a:solidFill>
                <a:schemeClr val="accent3">
                  <a:lumMod val="40000"/>
                  <a:lumOff val="60000"/>
                </a:schemeClr>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defTabSz="1026915" eaLnBrk="1" hangingPunct="1">
                  <a:defRPr/>
                </a:pPr>
                <a:r>
                  <a:rPr lang="en-US" sz="2300" b="1" dirty="0">
                    <a:solidFill>
                      <a:prstClr val="black"/>
                    </a:solidFill>
                    <a:latin typeface="+mn-lt"/>
                    <a:cs typeface="Arial" charset="0"/>
                  </a:rPr>
                  <a:t>ERDs</a:t>
                </a:r>
                <a:r>
                  <a:rPr lang="en-US" sz="2300" b="1" baseline="30000" dirty="0">
                    <a:solidFill>
                      <a:prstClr val="black"/>
                    </a:solidFill>
                    <a:latin typeface="+mn-lt"/>
                    <a:cs typeface="Arial" charset="0"/>
                  </a:rPr>
                  <a:t>4</a:t>
                </a:r>
                <a:endParaRPr lang="en-US" sz="2300" b="1" dirty="0">
                  <a:solidFill>
                    <a:prstClr val="black"/>
                  </a:solidFill>
                  <a:latin typeface="+mn-lt"/>
                  <a:cs typeface="Arial" charset="0"/>
                </a:endParaRPr>
              </a:p>
              <a:p>
                <a:pPr defTabSz="1026915" eaLnBrk="1" hangingPunct="1">
                  <a:defRPr/>
                </a:pPr>
                <a:r>
                  <a:rPr lang="en-US" sz="2000" dirty="0">
                    <a:solidFill>
                      <a:prstClr val="black"/>
                    </a:solidFill>
                    <a:latin typeface="+mn-lt"/>
                    <a:cs typeface="Arial" charset="0"/>
                  </a:rPr>
                  <a:t>High-dose</a:t>
                </a:r>
                <a:br>
                  <a:rPr lang="en-US" sz="2000" dirty="0">
                    <a:solidFill>
                      <a:prstClr val="black"/>
                    </a:solidFill>
                    <a:latin typeface="+mn-lt"/>
                    <a:cs typeface="Arial" charset="0"/>
                  </a:rPr>
                </a:br>
                <a:r>
                  <a:rPr lang="en-US" sz="2000" dirty="0">
                    <a:solidFill>
                      <a:prstClr val="black"/>
                    </a:solidFill>
                    <a:latin typeface="+mn-lt"/>
                    <a:cs typeface="Arial" charset="0"/>
                  </a:rPr>
                  <a:t>fulvestrant</a:t>
                </a:r>
                <a:r>
                  <a:rPr lang="en-US" sz="2000" baseline="30000" dirty="0">
                    <a:solidFill>
                      <a:prstClr val="black"/>
                    </a:solidFill>
                    <a:latin typeface="+mn-lt"/>
                    <a:cs typeface="Arial" charset="0"/>
                  </a:rPr>
                  <a:t>*</a:t>
                </a:r>
              </a:p>
            </p:txBody>
          </p:sp>
          <p:cxnSp>
            <p:nvCxnSpPr>
              <p:cNvPr id="46" name="Straight Connector 45">
                <a:extLst>
                  <a:ext uri="{FF2B5EF4-FFF2-40B4-BE49-F238E27FC236}">
                    <a16:creationId xmlns:a16="http://schemas.microsoft.com/office/drawing/2014/main" id="{55147FA1-9691-034D-804D-D82C207AC431}"/>
                  </a:ext>
                </a:extLst>
              </p:cNvPr>
              <p:cNvCxnSpPr/>
              <p:nvPr/>
            </p:nvCxnSpPr>
            <p:spPr>
              <a:xfrm rot="5400000">
                <a:off x="491148" y="3354709"/>
                <a:ext cx="7556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TextBox 38">
                <a:extLst>
                  <a:ext uri="{FF2B5EF4-FFF2-40B4-BE49-F238E27FC236}">
                    <a16:creationId xmlns:a16="http://schemas.microsoft.com/office/drawing/2014/main" id="{99B6CF30-A6B9-C046-AA65-D5D63CE7CC74}"/>
                  </a:ext>
                </a:extLst>
              </p:cNvPr>
              <p:cNvSpPr txBox="1">
                <a:spLocks noChangeArrowheads="1"/>
              </p:cNvSpPr>
              <p:nvPr/>
            </p:nvSpPr>
            <p:spPr bwMode="auto">
              <a:xfrm>
                <a:off x="609326" y="3207957"/>
                <a:ext cx="438463" cy="251293"/>
              </a:xfrm>
              <a:prstGeom prst="rect">
                <a:avLst/>
              </a:prstGeom>
              <a:solidFill>
                <a:schemeClr val="accent4"/>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26915" eaLnBrk="1" hangingPunct="1">
                  <a:defRPr/>
                </a:pPr>
                <a:r>
                  <a:rPr lang="en-US" sz="2000" dirty="0">
                    <a:solidFill>
                      <a:schemeClr val="bg1"/>
                    </a:solidFill>
                    <a:latin typeface="+mn-lt"/>
                    <a:cs typeface="Arial" charset="0"/>
                  </a:rPr>
                  <a:t>1896</a:t>
                </a:r>
              </a:p>
            </p:txBody>
          </p:sp>
          <p:cxnSp>
            <p:nvCxnSpPr>
              <p:cNvPr id="48" name="Straight Connector 47">
                <a:extLst>
                  <a:ext uri="{FF2B5EF4-FFF2-40B4-BE49-F238E27FC236}">
                    <a16:creationId xmlns:a16="http://schemas.microsoft.com/office/drawing/2014/main" id="{95FECB81-5048-CB49-AFFD-2C8DFEE1C2CF}"/>
                  </a:ext>
                </a:extLst>
              </p:cNvPr>
              <p:cNvCxnSpPr/>
              <p:nvPr/>
            </p:nvCxnSpPr>
            <p:spPr>
              <a:xfrm rot="5400000">
                <a:off x="2650421" y="3349947"/>
                <a:ext cx="7556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TextBox 40">
                <a:extLst>
                  <a:ext uri="{FF2B5EF4-FFF2-40B4-BE49-F238E27FC236}">
                    <a16:creationId xmlns:a16="http://schemas.microsoft.com/office/drawing/2014/main" id="{6EDBA270-A891-BA42-8C42-736B350BD923}"/>
                  </a:ext>
                </a:extLst>
              </p:cNvPr>
              <p:cNvSpPr txBox="1">
                <a:spLocks noChangeArrowheads="1"/>
              </p:cNvSpPr>
              <p:nvPr/>
            </p:nvSpPr>
            <p:spPr bwMode="auto">
              <a:xfrm>
                <a:off x="2782001" y="3203194"/>
                <a:ext cx="438463" cy="251293"/>
              </a:xfrm>
              <a:prstGeom prst="rect">
                <a:avLst/>
              </a:prstGeom>
              <a:solidFill>
                <a:schemeClr val="accent1">
                  <a:lumMod val="50000"/>
                </a:schemeClr>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26915" eaLnBrk="1" hangingPunct="1">
                  <a:defRPr/>
                </a:pPr>
                <a:r>
                  <a:rPr lang="en-US" sz="2000" dirty="0">
                    <a:solidFill>
                      <a:schemeClr val="bg1"/>
                    </a:solidFill>
                    <a:latin typeface="+mn-lt"/>
                    <a:cs typeface="Arial" charset="0"/>
                  </a:rPr>
                  <a:t>1977</a:t>
                </a:r>
              </a:p>
            </p:txBody>
          </p:sp>
          <p:cxnSp>
            <p:nvCxnSpPr>
              <p:cNvPr id="50" name="Straight Connector 49">
                <a:extLst>
                  <a:ext uri="{FF2B5EF4-FFF2-40B4-BE49-F238E27FC236}">
                    <a16:creationId xmlns:a16="http://schemas.microsoft.com/office/drawing/2014/main" id="{33FF9044-3D29-2449-839A-17EAB584D3F6}"/>
                  </a:ext>
                </a:extLst>
              </p:cNvPr>
              <p:cNvCxnSpPr/>
              <p:nvPr/>
            </p:nvCxnSpPr>
            <p:spPr>
              <a:xfrm rot="5400000">
                <a:off x="3701749" y="3350201"/>
                <a:ext cx="74980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TextBox 42">
                <a:extLst>
                  <a:ext uri="{FF2B5EF4-FFF2-40B4-BE49-F238E27FC236}">
                    <a16:creationId xmlns:a16="http://schemas.microsoft.com/office/drawing/2014/main" id="{DCF32A50-853A-8D49-AD98-845F31648824}"/>
                  </a:ext>
                </a:extLst>
              </p:cNvPr>
              <p:cNvSpPr txBox="1">
                <a:spLocks noChangeArrowheads="1"/>
              </p:cNvSpPr>
              <p:nvPr/>
            </p:nvSpPr>
            <p:spPr bwMode="auto">
              <a:xfrm>
                <a:off x="3807298" y="3204782"/>
                <a:ext cx="505789" cy="251293"/>
              </a:xfrm>
              <a:prstGeom prst="rect">
                <a:avLst/>
              </a:prstGeom>
              <a:solidFill>
                <a:schemeClr val="accent1">
                  <a:lumMod val="50000"/>
                </a:schemeClr>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26915" eaLnBrk="1" hangingPunct="1">
                  <a:defRPr/>
                </a:pPr>
                <a:r>
                  <a:rPr lang="en-US" sz="2000" dirty="0">
                    <a:solidFill>
                      <a:schemeClr val="bg1"/>
                    </a:solidFill>
                    <a:latin typeface="+mn-lt"/>
                    <a:cs typeface="Arial" charset="0"/>
                  </a:rPr>
                  <a:t>1990s</a:t>
                </a:r>
              </a:p>
            </p:txBody>
          </p:sp>
          <p:cxnSp>
            <p:nvCxnSpPr>
              <p:cNvPr id="52" name="Straight Connector 51">
                <a:extLst>
                  <a:ext uri="{FF2B5EF4-FFF2-40B4-BE49-F238E27FC236}">
                    <a16:creationId xmlns:a16="http://schemas.microsoft.com/office/drawing/2014/main" id="{6FBB104D-0CD7-3747-8615-7E9654CCC3DC}"/>
                  </a:ext>
                </a:extLst>
              </p:cNvPr>
              <p:cNvCxnSpPr/>
              <p:nvPr/>
            </p:nvCxnSpPr>
            <p:spPr>
              <a:xfrm rot="5400000">
                <a:off x="4860807" y="3351788"/>
                <a:ext cx="74980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TextBox 44">
                <a:extLst>
                  <a:ext uri="{FF2B5EF4-FFF2-40B4-BE49-F238E27FC236}">
                    <a16:creationId xmlns:a16="http://schemas.microsoft.com/office/drawing/2014/main" id="{DBAAA56D-62C9-734D-B8DD-76680B9664DF}"/>
                  </a:ext>
                </a:extLst>
              </p:cNvPr>
              <p:cNvSpPr txBox="1">
                <a:spLocks noChangeArrowheads="1"/>
              </p:cNvSpPr>
              <p:nvPr/>
            </p:nvSpPr>
            <p:spPr bwMode="auto">
              <a:xfrm>
                <a:off x="4991053" y="3207957"/>
                <a:ext cx="438463" cy="251293"/>
              </a:xfrm>
              <a:prstGeom prst="rect">
                <a:avLst/>
              </a:prstGeom>
              <a:solidFill>
                <a:schemeClr val="accent1">
                  <a:lumMod val="50000"/>
                </a:schemeClr>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26915" eaLnBrk="1" hangingPunct="1">
                  <a:defRPr/>
                </a:pPr>
                <a:r>
                  <a:rPr lang="en-US" sz="2000" dirty="0">
                    <a:solidFill>
                      <a:schemeClr val="bg1"/>
                    </a:solidFill>
                    <a:latin typeface="+mn-lt"/>
                    <a:cs typeface="Arial" charset="0"/>
                  </a:rPr>
                  <a:t>2002</a:t>
                </a:r>
              </a:p>
            </p:txBody>
          </p:sp>
          <p:cxnSp>
            <p:nvCxnSpPr>
              <p:cNvPr id="54" name="Straight Connector 53">
                <a:extLst>
                  <a:ext uri="{FF2B5EF4-FFF2-40B4-BE49-F238E27FC236}">
                    <a16:creationId xmlns:a16="http://schemas.microsoft.com/office/drawing/2014/main" id="{45E173C1-B11F-C440-8297-FFF8697EEDAD}"/>
                  </a:ext>
                </a:extLst>
              </p:cNvPr>
              <p:cNvCxnSpPr/>
              <p:nvPr/>
            </p:nvCxnSpPr>
            <p:spPr>
              <a:xfrm rot="5400000">
                <a:off x="5997656" y="3349947"/>
                <a:ext cx="7556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46">
                <a:extLst>
                  <a:ext uri="{FF2B5EF4-FFF2-40B4-BE49-F238E27FC236}">
                    <a16:creationId xmlns:a16="http://schemas.microsoft.com/office/drawing/2014/main" id="{282C1C6C-A743-1445-9E44-D1E28FD9A10F}"/>
                  </a:ext>
                </a:extLst>
              </p:cNvPr>
              <p:cNvSpPr txBox="1">
                <a:spLocks noChangeArrowheads="1"/>
              </p:cNvSpPr>
              <p:nvPr/>
            </p:nvSpPr>
            <p:spPr bwMode="auto">
              <a:xfrm>
                <a:off x="6130823" y="3203194"/>
                <a:ext cx="438463" cy="251293"/>
              </a:xfrm>
              <a:prstGeom prst="rect">
                <a:avLst/>
              </a:prstGeom>
              <a:solidFill>
                <a:schemeClr val="accent1">
                  <a:lumMod val="50000"/>
                </a:schemeClr>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26915" eaLnBrk="1" hangingPunct="1">
                  <a:defRPr/>
                </a:pPr>
                <a:r>
                  <a:rPr lang="en-US" sz="2000" dirty="0">
                    <a:solidFill>
                      <a:schemeClr val="bg1"/>
                    </a:solidFill>
                    <a:latin typeface="+mn-lt"/>
                    <a:cs typeface="Arial" charset="0"/>
                  </a:rPr>
                  <a:t>2010</a:t>
                </a:r>
              </a:p>
            </p:txBody>
          </p:sp>
          <p:sp>
            <p:nvSpPr>
              <p:cNvPr id="56" name="TextBox 55">
                <a:extLst>
                  <a:ext uri="{FF2B5EF4-FFF2-40B4-BE49-F238E27FC236}">
                    <a16:creationId xmlns:a16="http://schemas.microsoft.com/office/drawing/2014/main" id="{829405CD-7515-8441-A51A-E91379890883}"/>
                  </a:ext>
                </a:extLst>
              </p:cNvPr>
              <p:cNvSpPr txBox="1"/>
              <p:nvPr/>
            </p:nvSpPr>
            <p:spPr>
              <a:xfrm>
                <a:off x="7924137" y="3725627"/>
                <a:ext cx="1069848" cy="1143000"/>
              </a:xfrm>
              <a:prstGeom prst="rect">
                <a:avLst/>
              </a:prstGeom>
              <a:solidFill>
                <a:schemeClr val="accent6">
                  <a:lumMod val="75000"/>
                </a:schemeClr>
              </a:solidFill>
            </p:spPr>
            <p:txBody>
              <a:bodyPr lIns="68492" tIns="34247" rIns="68492" bIns="34247">
                <a:spAutoFit/>
              </a:bodyPr>
              <a:lstStyle/>
              <a:p>
                <a:pPr algn="ctr" defTabSz="1028700">
                  <a:defRPr/>
                </a:pPr>
                <a:r>
                  <a:rPr lang="en-US" sz="2300" b="1" dirty="0">
                    <a:solidFill>
                      <a:schemeClr val="bg1"/>
                    </a:solidFill>
                    <a:cs typeface="Arial" charset="0"/>
                  </a:rPr>
                  <a:t>CDK4/6 inhibitors</a:t>
                </a:r>
                <a:endParaRPr lang="en-US" sz="2300" b="1" baseline="30000" dirty="0">
                  <a:solidFill>
                    <a:schemeClr val="bg1"/>
                  </a:solidFill>
                  <a:cs typeface="Arial" charset="0"/>
                </a:endParaRPr>
              </a:p>
              <a:p>
                <a:pPr defTabSz="1028700">
                  <a:buFont typeface="Arial" charset="0"/>
                  <a:buChar char="•"/>
                  <a:defRPr/>
                </a:pPr>
                <a:r>
                  <a:rPr lang="en-US" sz="2000" dirty="0">
                    <a:solidFill>
                      <a:schemeClr val="bg1"/>
                    </a:solidFill>
                    <a:cs typeface="Arial" charset="0"/>
                  </a:rPr>
                  <a:t> Palbociclib</a:t>
                </a:r>
                <a:r>
                  <a:rPr lang="en-US" sz="2000" baseline="30000" dirty="0">
                    <a:solidFill>
                      <a:schemeClr val="bg1"/>
                    </a:solidFill>
                    <a:cs typeface="Arial" charset="0"/>
                  </a:rPr>
                  <a:t>6</a:t>
                </a:r>
                <a:endParaRPr lang="en-US" sz="2000" dirty="0">
                  <a:solidFill>
                    <a:schemeClr val="bg1"/>
                  </a:solidFill>
                  <a:cs typeface="Arial" charset="0"/>
                </a:endParaRPr>
              </a:p>
              <a:p>
                <a:pPr defTabSz="1028700">
                  <a:buFont typeface="Arial" charset="0"/>
                  <a:buChar char="•"/>
                  <a:defRPr/>
                </a:pPr>
                <a:r>
                  <a:rPr lang="en-US" sz="2000" dirty="0">
                    <a:solidFill>
                      <a:schemeClr val="bg1"/>
                    </a:solidFill>
                    <a:cs typeface="Arial" charset="0"/>
                  </a:rPr>
                  <a:t> Ribociclib</a:t>
                </a:r>
                <a:r>
                  <a:rPr lang="en-US" sz="2000" baseline="30000" dirty="0">
                    <a:solidFill>
                      <a:schemeClr val="bg1"/>
                    </a:solidFill>
                    <a:cs typeface="Arial" charset="0"/>
                  </a:rPr>
                  <a:t>7</a:t>
                </a:r>
                <a:endParaRPr lang="en-US" sz="2000" dirty="0">
                  <a:solidFill>
                    <a:schemeClr val="bg1"/>
                  </a:solidFill>
                  <a:cs typeface="Arial" charset="0"/>
                </a:endParaRPr>
              </a:p>
              <a:p>
                <a:pPr defTabSz="1028700">
                  <a:buFont typeface="Arial" charset="0"/>
                  <a:buChar char="•"/>
                  <a:defRPr/>
                </a:pPr>
                <a:r>
                  <a:rPr lang="en-US" sz="2000" dirty="0">
                    <a:solidFill>
                      <a:schemeClr val="bg1"/>
                    </a:solidFill>
                    <a:cs typeface="Arial" charset="0"/>
                  </a:rPr>
                  <a:t>Abemaciclib</a:t>
                </a:r>
                <a:r>
                  <a:rPr lang="en-US" sz="2000" baseline="30000" dirty="0">
                    <a:solidFill>
                      <a:schemeClr val="bg1"/>
                    </a:solidFill>
                    <a:cs typeface="Arial" charset="0"/>
                  </a:rPr>
                  <a:t>8</a:t>
                </a:r>
                <a:endParaRPr lang="en-US" sz="2000" dirty="0">
                  <a:solidFill>
                    <a:schemeClr val="bg1"/>
                  </a:solidFill>
                  <a:cs typeface="Arial" charset="0"/>
                </a:endParaRPr>
              </a:p>
            </p:txBody>
          </p:sp>
          <p:cxnSp>
            <p:nvCxnSpPr>
              <p:cNvPr id="57" name="Straight Connector 56">
                <a:extLst>
                  <a:ext uri="{FF2B5EF4-FFF2-40B4-BE49-F238E27FC236}">
                    <a16:creationId xmlns:a16="http://schemas.microsoft.com/office/drawing/2014/main" id="{6D17E68F-D85B-E741-AAD6-C881CCFAC26F}"/>
                  </a:ext>
                </a:extLst>
              </p:cNvPr>
              <p:cNvCxnSpPr/>
              <p:nvPr/>
            </p:nvCxnSpPr>
            <p:spPr>
              <a:xfrm rot="5400000">
                <a:off x="8086624" y="3348613"/>
                <a:ext cx="74980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79DD314-A23E-E345-896F-C1798D423A9F}"/>
                  </a:ext>
                </a:extLst>
              </p:cNvPr>
              <p:cNvSpPr txBox="1"/>
              <p:nvPr/>
            </p:nvSpPr>
            <p:spPr>
              <a:xfrm>
                <a:off x="8112382" y="3202872"/>
                <a:ext cx="645785" cy="251293"/>
              </a:xfrm>
              <a:prstGeom prst="rect">
                <a:avLst/>
              </a:prstGeom>
              <a:solidFill>
                <a:srgbClr val="C96009"/>
              </a:solidFill>
            </p:spPr>
            <p:txBody>
              <a:bodyPr wrap="none" lIns="68492" tIns="34247" rIns="68492" bIns="34247">
                <a:spAutoFit/>
              </a:bodyPr>
              <a:lstStyle/>
              <a:p>
                <a:pPr defTabSz="1027377">
                  <a:defRPr/>
                </a:pPr>
                <a:r>
                  <a:rPr lang="en-US" sz="2000" dirty="0">
                    <a:solidFill>
                      <a:schemeClr val="bg1"/>
                    </a:solidFill>
                    <a:cs typeface="Arial" charset="0"/>
                  </a:rPr>
                  <a:t>2015 </a:t>
                </a:r>
                <a:r>
                  <a:rPr lang="en-US" sz="2000" b="1" dirty="0">
                    <a:solidFill>
                      <a:schemeClr val="bg1"/>
                    </a:solidFill>
                    <a:cs typeface="Arial" charset="0"/>
                    <a:sym typeface="Symbol"/>
                  </a:rPr>
                  <a:t></a:t>
                </a:r>
                <a:endParaRPr lang="en-US" sz="2000" b="1" dirty="0">
                  <a:solidFill>
                    <a:schemeClr val="bg1"/>
                  </a:solidFill>
                  <a:cs typeface="Arial" charset="0"/>
                </a:endParaRPr>
              </a:p>
            </p:txBody>
          </p:sp>
          <p:sp>
            <p:nvSpPr>
              <p:cNvPr id="59" name="TextBox 58">
                <a:extLst>
                  <a:ext uri="{FF2B5EF4-FFF2-40B4-BE49-F238E27FC236}">
                    <a16:creationId xmlns:a16="http://schemas.microsoft.com/office/drawing/2014/main" id="{494506D6-16E5-9C47-90FD-93B1C6DC909A}"/>
                  </a:ext>
                </a:extLst>
              </p:cNvPr>
              <p:cNvSpPr txBox="1"/>
              <p:nvPr/>
            </p:nvSpPr>
            <p:spPr>
              <a:xfrm>
                <a:off x="3437081" y="1517192"/>
                <a:ext cx="3281010" cy="414234"/>
              </a:xfrm>
              <a:prstGeom prst="roundRect">
                <a:avLst/>
              </a:prstGeom>
              <a:solidFill>
                <a:schemeClr val="accent2"/>
              </a:solidFill>
              <a:ln w="28575">
                <a:solidFill>
                  <a:schemeClr val="bg1"/>
                </a:solidFill>
              </a:ln>
            </p:spPr>
            <p:txBody>
              <a:bodyPr wrap="square" lIns="68492" tIns="34247" rIns="68492" bIns="34247">
                <a:spAutoFit/>
              </a:bodyPr>
              <a:lstStyle/>
              <a:p>
                <a:pPr algn="ctr" defTabSz="1027377">
                  <a:defRPr/>
                </a:pPr>
                <a:r>
                  <a:rPr lang="en-US" sz="3200" b="1" dirty="0">
                    <a:solidFill>
                      <a:schemeClr val="bg1"/>
                    </a:solidFill>
                    <a:cs typeface="Arial" charset="0"/>
                  </a:rPr>
                  <a:t>Endocrine therapy</a:t>
                </a:r>
                <a:endParaRPr lang="en-US" sz="3200" b="1" baseline="30000" dirty="0">
                  <a:solidFill>
                    <a:schemeClr val="bg1"/>
                  </a:solidFill>
                  <a:cs typeface="Arial" charset="0"/>
                </a:endParaRPr>
              </a:p>
            </p:txBody>
          </p:sp>
          <p:cxnSp>
            <p:nvCxnSpPr>
              <p:cNvPr id="60" name="Straight Connector 59">
                <a:extLst>
                  <a:ext uri="{FF2B5EF4-FFF2-40B4-BE49-F238E27FC236}">
                    <a16:creationId xmlns:a16="http://schemas.microsoft.com/office/drawing/2014/main" id="{CC46BBD1-2D7B-944A-BE9E-225990550F37}"/>
                  </a:ext>
                </a:extLst>
              </p:cNvPr>
              <p:cNvCxnSpPr/>
              <p:nvPr/>
            </p:nvCxnSpPr>
            <p:spPr>
              <a:xfrm rot="5400000">
                <a:off x="6986276" y="3356999"/>
                <a:ext cx="7556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TextBox 46">
                <a:extLst>
                  <a:ext uri="{FF2B5EF4-FFF2-40B4-BE49-F238E27FC236}">
                    <a16:creationId xmlns:a16="http://schemas.microsoft.com/office/drawing/2014/main" id="{ADCC9AA0-19CA-8E4C-98DD-427EC8A225EC}"/>
                  </a:ext>
                </a:extLst>
              </p:cNvPr>
              <p:cNvSpPr txBox="1">
                <a:spLocks noChangeArrowheads="1"/>
              </p:cNvSpPr>
              <p:nvPr/>
            </p:nvSpPr>
            <p:spPr bwMode="auto">
              <a:xfrm>
                <a:off x="7117856" y="3193669"/>
                <a:ext cx="438463" cy="251293"/>
              </a:xfrm>
              <a:prstGeom prst="rect">
                <a:avLst/>
              </a:prstGeom>
              <a:solidFill>
                <a:schemeClr val="accent1">
                  <a:lumMod val="50000"/>
                </a:schemeClr>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26915" eaLnBrk="1" hangingPunct="1">
                  <a:defRPr/>
                </a:pPr>
                <a:r>
                  <a:rPr lang="en-US" sz="2000" dirty="0">
                    <a:solidFill>
                      <a:schemeClr val="bg1"/>
                    </a:solidFill>
                    <a:latin typeface="+mn-lt"/>
                    <a:cs typeface="Arial" charset="0"/>
                  </a:rPr>
                  <a:t>2012</a:t>
                </a:r>
              </a:p>
            </p:txBody>
          </p:sp>
          <p:sp>
            <p:nvSpPr>
              <p:cNvPr id="62" name="TextBox 61">
                <a:extLst>
                  <a:ext uri="{FF2B5EF4-FFF2-40B4-BE49-F238E27FC236}">
                    <a16:creationId xmlns:a16="http://schemas.microsoft.com/office/drawing/2014/main" id="{96892738-C8EF-7347-97C4-4E8028FA80B9}"/>
                  </a:ext>
                </a:extLst>
              </p:cNvPr>
              <p:cNvSpPr txBox="1"/>
              <p:nvPr/>
            </p:nvSpPr>
            <p:spPr>
              <a:xfrm>
                <a:off x="502321" y="2244893"/>
                <a:ext cx="1406267" cy="318036"/>
              </a:xfrm>
              <a:prstGeom prst="rect">
                <a:avLst/>
              </a:prstGeom>
              <a:noFill/>
            </p:spPr>
            <p:txBody>
              <a:bodyPr wrap="square" rtlCol="0">
                <a:spAutoFit/>
              </a:bodyPr>
              <a:lstStyle/>
              <a:p>
                <a:pPr algn="ctr"/>
                <a:r>
                  <a:rPr lang="en-US" b="1" dirty="0">
                    <a:solidFill>
                      <a:schemeClr val="bg1"/>
                    </a:solidFill>
                  </a:rPr>
                  <a:t>20th century</a:t>
                </a:r>
              </a:p>
            </p:txBody>
          </p:sp>
          <p:cxnSp>
            <p:nvCxnSpPr>
              <p:cNvPr id="63" name="Straight Connector 62">
                <a:extLst>
                  <a:ext uri="{FF2B5EF4-FFF2-40B4-BE49-F238E27FC236}">
                    <a16:creationId xmlns:a16="http://schemas.microsoft.com/office/drawing/2014/main" id="{30B13A3A-144A-2646-9B56-EB163B409288}"/>
                  </a:ext>
                </a:extLst>
              </p:cNvPr>
              <p:cNvCxnSpPr/>
              <p:nvPr/>
            </p:nvCxnSpPr>
            <p:spPr bwMode="white">
              <a:xfrm rot="6900000">
                <a:off x="4924635" y="279757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FA502D3-DC74-EC44-AF0A-4643DEA9A3E1}"/>
                  </a:ext>
                </a:extLst>
              </p:cNvPr>
              <p:cNvCxnSpPr/>
              <p:nvPr/>
            </p:nvCxnSpPr>
            <p:spPr bwMode="white">
              <a:xfrm rot="6900000">
                <a:off x="4981784" y="279757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26565E6-772B-2F43-A593-2F0DAC5CCBEA}"/>
                  </a:ext>
                </a:extLst>
              </p:cNvPr>
              <p:cNvSpPr txBox="1"/>
              <p:nvPr/>
            </p:nvSpPr>
            <p:spPr>
              <a:xfrm>
                <a:off x="4580458" y="2220743"/>
                <a:ext cx="1412940" cy="318036"/>
              </a:xfrm>
              <a:prstGeom prst="rect">
                <a:avLst/>
              </a:prstGeom>
              <a:noFill/>
            </p:spPr>
            <p:txBody>
              <a:bodyPr wrap="square" rtlCol="0">
                <a:spAutoFit/>
              </a:bodyPr>
              <a:lstStyle/>
              <a:p>
                <a:pPr algn="ctr"/>
                <a:r>
                  <a:rPr lang="en-US" b="1" dirty="0">
                    <a:solidFill>
                      <a:schemeClr val="bg1"/>
                    </a:solidFill>
                  </a:rPr>
                  <a:t>21st century</a:t>
                </a:r>
              </a:p>
            </p:txBody>
          </p:sp>
          <p:sp>
            <p:nvSpPr>
              <p:cNvPr id="66" name="TextBox 33">
                <a:extLst>
                  <a:ext uri="{FF2B5EF4-FFF2-40B4-BE49-F238E27FC236}">
                    <a16:creationId xmlns:a16="http://schemas.microsoft.com/office/drawing/2014/main" id="{B1D08D0E-1EE4-7B45-8C0C-6F7745246D78}"/>
                  </a:ext>
                </a:extLst>
              </p:cNvPr>
              <p:cNvSpPr txBox="1">
                <a:spLocks noChangeArrowheads="1"/>
              </p:cNvSpPr>
              <p:nvPr/>
            </p:nvSpPr>
            <p:spPr bwMode="auto">
              <a:xfrm>
                <a:off x="6941702" y="3736275"/>
                <a:ext cx="861870" cy="723217"/>
              </a:xfrm>
              <a:prstGeom prst="rect">
                <a:avLst/>
              </a:prstGeom>
              <a:solidFill>
                <a:schemeClr val="accent3">
                  <a:lumMod val="40000"/>
                  <a:lumOff val="60000"/>
                </a:schemeClr>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defTabSz="1026915" eaLnBrk="1" hangingPunct="1">
                  <a:defRPr/>
                </a:pPr>
                <a:r>
                  <a:rPr lang="en-US" sz="2300" b="1" dirty="0">
                    <a:solidFill>
                      <a:prstClr val="black"/>
                    </a:solidFill>
                    <a:latin typeface="+mn-lt"/>
                    <a:cs typeface="Arial" charset="0"/>
                  </a:rPr>
                  <a:t>mTOR</a:t>
                </a:r>
              </a:p>
              <a:p>
                <a:pPr algn="ctr" defTabSz="1026915" eaLnBrk="1" hangingPunct="1">
                  <a:defRPr/>
                </a:pPr>
                <a:r>
                  <a:rPr lang="en-US" sz="2300" b="1" dirty="0">
                    <a:solidFill>
                      <a:prstClr val="black"/>
                    </a:solidFill>
                    <a:latin typeface="+mn-lt"/>
                    <a:cs typeface="Arial" charset="0"/>
                  </a:rPr>
                  <a:t>inhibitor</a:t>
                </a:r>
                <a:r>
                  <a:rPr lang="en-US" sz="2300" b="1" baseline="30000" dirty="0">
                    <a:solidFill>
                      <a:prstClr val="black"/>
                    </a:solidFill>
                    <a:latin typeface="+mn-lt"/>
                    <a:cs typeface="Arial" charset="0"/>
                  </a:rPr>
                  <a:t>5</a:t>
                </a:r>
                <a:endParaRPr lang="en-US" sz="2300" b="1" dirty="0">
                  <a:solidFill>
                    <a:prstClr val="black"/>
                  </a:solidFill>
                  <a:latin typeface="+mn-lt"/>
                  <a:cs typeface="Arial" charset="0"/>
                </a:endParaRPr>
              </a:p>
              <a:p>
                <a:pPr algn="ctr" defTabSz="1026915" eaLnBrk="1" hangingPunct="1">
                  <a:defRPr/>
                </a:pPr>
                <a:r>
                  <a:rPr lang="en-US" sz="2000" dirty="0">
                    <a:solidFill>
                      <a:prstClr val="black"/>
                    </a:solidFill>
                    <a:latin typeface="+mn-lt"/>
                    <a:cs typeface="Arial" charset="0"/>
                  </a:rPr>
                  <a:t>Everolimus</a:t>
                </a:r>
                <a:endParaRPr lang="en-US" sz="2000" baseline="30000" dirty="0">
                  <a:solidFill>
                    <a:prstClr val="black"/>
                  </a:solidFill>
                  <a:latin typeface="+mn-lt"/>
                  <a:cs typeface="Arial" charset="0"/>
                </a:endParaRPr>
              </a:p>
            </p:txBody>
          </p:sp>
        </p:grpSp>
        <p:cxnSp>
          <p:nvCxnSpPr>
            <p:cNvPr id="36" name="Straight Connector 35">
              <a:extLst>
                <a:ext uri="{FF2B5EF4-FFF2-40B4-BE49-F238E27FC236}">
                  <a16:creationId xmlns:a16="http://schemas.microsoft.com/office/drawing/2014/main" id="{B535D579-9784-4348-B5DD-2E3F6FE1A114}"/>
                </a:ext>
              </a:extLst>
            </p:cNvPr>
            <p:cNvCxnSpPr/>
            <p:nvPr/>
          </p:nvCxnSpPr>
          <p:spPr>
            <a:xfrm rot="5400000">
              <a:off x="10261081" y="3299014"/>
              <a:ext cx="7556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46">
              <a:extLst>
                <a:ext uri="{FF2B5EF4-FFF2-40B4-BE49-F238E27FC236}">
                  <a16:creationId xmlns:a16="http://schemas.microsoft.com/office/drawing/2014/main" id="{278E94E9-CB60-384F-95AA-FA135F57A13F}"/>
                </a:ext>
              </a:extLst>
            </p:cNvPr>
            <p:cNvSpPr txBox="1">
              <a:spLocks noChangeArrowheads="1"/>
            </p:cNvSpPr>
            <p:nvPr/>
          </p:nvSpPr>
          <p:spPr bwMode="auto">
            <a:xfrm>
              <a:off x="10392661" y="3153972"/>
              <a:ext cx="438463" cy="251293"/>
            </a:xfrm>
            <a:prstGeom prst="rect">
              <a:avLst/>
            </a:prstGeom>
            <a:solidFill>
              <a:schemeClr val="accent1">
                <a:lumMod val="50000"/>
              </a:schemeClr>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26915" eaLnBrk="1" hangingPunct="1">
                <a:defRPr/>
              </a:pPr>
              <a:r>
                <a:rPr lang="en-US" sz="2000" dirty="0">
                  <a:solidFill>
                    <a:schemeClr val="bg1"/>
                  </a:solidFill>
                  <a:latin typeface="+mn-lt"/>
                  <a:cs typeface="Arial" charset="0"/>
                </a:rPr>
                <a:t>2019</a:t>
              </a:r>
            </a:p>
          </p:txBody>
        </p:sp>
        <p:sp>
          <p:nvSpPr>
            <p:cNvPr id="67" name="TextBox 33">
              <a:extLst>
                <a:ext uri="{FF2B5EF4-FFF2-40B4-BE49-F238E27FC236}">
                  <a16:creationId xmlns:a16="http://schemas.microsoft.com/office/drawing/2014/main" id="{E4F0C006-18CD-6444-84E2-2507EE6DC6C0}"/>
                </a:ext>
              </a:extLst>
            </p:cNvPr>
            <p:cNvSpPr txBox="1">
              <a:spLocks noChangeArrowheads="1"/>
            </p:cNvSpPr>
            <p:nvPr/>
          </p:nvSpPr>
          <p:spPr bwMode="auto">
            <a:xfrm>
              <a:off x="10214692" y="3678290"/>
              <a:ext cx="865503" cy="733476"/>
            </a:xfrm>
            <a:prstGeom prst="rect">
              <a:avLst/>
            </a:prstGeom>
            <a:solidFill>
              <a:schemeClr val="accent3">
                <a:lumMod val="40000"/>
                <a:lumOff val="60000"/>
              </a:schemeClr>
            </a:solidFill>
            <a:ln>
              <a:noFill/>
            </a:ln>
          </p:spPr>
          <p:txBody>
            <a:bodyPr wrap="none" lIns="68492" tIns="34247" rIns="68492" bIns="34247">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defTabSz="1026915" eaLnBrk="1" hangingPunct="1">
                <a:defRPr/>
              </a:pPr>
              <a:r>
                <a:rPr lang="en-US" sz="2300" b="1" dirty="0">
                  <a:solidFill>
                    <a:prstClr val="black"/>
                  </a:solidFill>
                  <a:latin typeface="+mn-lt"/>
                  <a:cs typeface="Arial" charset="0"/>
                </a:rPr>
                <a:t>PIK3CA</a:t>
              </a:r>
            </a:p>
            <a:p>
              <a:pPr algn="ctr" defTabSz="1026915" eaLnBrk="1" hangingPunct="1">
                <a:defRPr/>
              </a:pPr>
              <a:r>
                <a:rPr lang="en-US" sz="2300" b="1" dirty="0">
                  <a:solidFill>
                    <a:prstClr val="black"/>
                  </a:solidFill>
                  <a:latin typeface="+mn-lt"/>
                  <a:cs typeface="Arial" charset="0"/>
                </a:rPr>
                <a:t>inhibitor</a:t>
              </a:r>
              <a:r>
                <a:rPr lang="en-US" sz="2300" b="1" baseline="30000" dirty="0">
                  <a:solidFill>
                    <a:prstClr val="black"/>
                  </a:solidFill>
                  <a:latin typeface="+mn-lt"/>
                  <a:cs typeface="Arial" charset="0"/>
                </a:rPr>
                <a:t>9</a:t>
              </a:r>
              <a:endParaRPr lang="en-US" sz="2300" b="1" dirty="0">
                <a:solidFill>
                  <a:prstClr val="black"/>
                </a:solidFill>
                <a:latin typeface="+mn-lt"/>
                <a:cs typeface="Arial" charset="0"/>
              </a:endParaRPr>
            </a:p>
            <a:p>
              <a:pPr algn="ctr" defTabSz="1026915" eaLnBrk="1" hangingPunct="1">
                <a:defRPr/>
              </a:pPr>
              <a:r>
                <a:rPr lang="en-US" sz="2000" dirty="0">
                  <a:solidFill>
                    <a:prstClr val="black"/>
                  </a:solidFill>
                  <a:latin typeface="+mn-lt"/>
                  <a:cs typeface="Arial" charset="0"/>
                </a:rPr>
                <a:t>Alpelisib</a:t>
              </a:r>
              <a:endParaRPr lang="en-US" sz="2000" baseline="30000" dirty="0">
                <a:solidFill>
                  <a:prstClr val="black"/>
                </a:solidFill>
                <a:latin typeface="+mn-lt"/>
                <a:cs typeface="Arial" charset="0"/>
              </a:endParaRPr>
            </a:p>
          </p:txBody>
        </p:sp>
      </p:grpSp>
    </p:spTree>
    <p:extLst>
      <p:ext uri="{BB962C8B-B14F-4D97-AF65-F5344CB8AC3E}">
        <p14:creationId xmlns:p14="http://schemas.microsoft.com/office/powerpoint/2010/main" val="293069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9848E-8932-0840-9833-6B8A89188933}"/>
              </a:ext>
            </a:extLst>
          </p:cNvPr>
          <p:cNvSpPr>
            <a:spLocks noGrp="1"/>
          </p:cNvSpPr>
          <p:nvPr>
            <p:ph type="title"/>
          </p:nvPr>
        </p:nvSpPr>
        <p:spPr/>
        <p:txBody>
          <a:bodyPr/>
          <a:lstStyle/>
          <a:p>
            <a:r>
              <a:rPr lang="en-US" dirty="0"/>
              <a:t>Patient-Reported Attributes of Oral and IV Cancer Therapy</a:t>
            </a:r>
          </a:p>
        </p:txBody>
      </p:sp>
      <p:sp>
        <p:nvSpPr>
          <p:cNvPr id="5" name="Text Placeholder 4">
            <a:extLst>
              <a:ext uri="{FF2B5EF4-FFF2-40B4-BE49-F238E27FC236}">
                <a16:creationId xmlns:a16="http://schemas.microsoft.com/office/drawing/2014/main" id="{25455508-279B-E04D-92B0-445272F8A6C2}"/>
              </a:ext>
            </a:extLst>
          </p:cNvPr>
          <p:cNvSpPr>
            <a:spLocks noGrp="1"/>
          </p:cNvSpPr>
          <p:nvPr>
            <p:ph type="body" sz="quarter" idx="10"/>
          </p:nvPr>
        </p:nvSpPr>
        <p:spPr>
          <a:xfrm>
            <a:off x="602457" y="9633082"/>
            <a:ext cx="17168091" cy="384128"/>
          </a:xfrm>
        </p:spPr>
        <p:txBody>
          <a:bodyPr/>
          <a:lstStyle/>
          <a:p>
            <a:r>
              <a:rPr lang="en-US" dirty="0"/>
              <a:t> Hanna K, Mayden K. </a:t>
            </a:r>
            <a:r>
              <a:rPr lang="en-US" i="1" dirty="0"/>
              <a:t>J Adv Pract Oncol</a:t>
            </a:r>
            <a:r>
              <a:rPr lang="en-US" dirty="0"/>
              <a:t>. 2021;12(suppl 2):13-20. </a:t>
            </a:r>
          </a:p>
        </p:txBody>
      </p:sp>
      <p:graphicFrame>
        <p:nvGraphicFramePr>
          <p:cNvPr id="7" name="Table 6"/>
          <p:cNvGraphicFramePr>
            <a:graphicFrameLocks noGrp="1"/>
          </p:cNvGraphicFramePr>
          <p:nvPr>
            <p:extLst>
              <p:ext uri="{D42A27DB-BD31-4B8C-83A1-F6EECF244321}">
                <p14:modId xmlns:p14="http://schemas.microsoft.com/office/powerpoint/2010/main" val="2984440692"/>
              </p:ext>
            </p:extLst>
          </p:nvPr>
        </p:nvGraphicFramePr>
        <p:xfrm>
          <a:off x="1529834" y="1915810"/>
          <a:ext cx="15228332" cy="6838446"/>
        </p:xfrm>
        <a:graphic>
          <a:graphicData uri="http://schemas.openxmlformats.org/drawingml/2006/table">
            <a:tbl>
              <a:tblPr firstRow="1" bandRow="1">
                <a:tableStyleId>{5C22544A-7EE6-4342-B048-85BDC9FD1C3A}</a:tableStyleId>
              </a:tblPr>
              <a:tblGrid>
                <a:gridCol w="4106703">
                  <a:extLst>
                    <a:ext uri="{9D8B030D-6E8A-4147-A177-3AD203B41FA5}">
                      <a16:colId xmlns:a16="http://schemas.microsoft.com/office/drawing/2014/main" val="20000"/>
                    </a:ext>
                  </a:extLst>
                </a:gridCol>
                <a:gridCol w="11121629">
                  <a:extLst>
                    <a:ext uri="{9D8B030D-6E8A-4147-A177-3AD203B41FA5}">
                      <a16:colId xmlns:a16="http://schemas.microsoft.com/office/drawing/2014/main" val="20001"/>
                    </a:ext>
                  </a:extLst>
                </a:gridCol>
              </a:tblGrid>
              <a:tr h="691673">
                <a:tc gridSpan="2">
                  <a:txBody>
                    <a:bodyPr/>
                    <a:lstStyle/>
                    <a:p>
                      <a:pPr algn="ctr"/>
                      <a:r>
                        <a:rPr lang="en-US" sz="3200" dirty="0">
                          <a:latin typeface="Arial" panose="020B0604020202020204" pitchFamily="34" charset="0"/>
                          <a:cs typeface="Arial" panose="020B0604020202020204" pitchFamily="34" charset="0"/>
                        </a:rPr>
                        <a:t>Patient-reported attributes of oral vs intravenous cancer therapy</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369251">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Positive attributes of oral cancer therapy</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2800" dirty="0">
                          <a:solidFill>
                            <a:schemeClr val="bg1"/>
                          </a:solidFill>
                          <a:latin typeface="Arial" panose="020B0604020202020204" pitchFamily="34" charset="0"/>
                          <a:cs typeface="Arial" panose="020B0604020202020204" pitchFamily="34" charset="0"/>
                        </a:rPr>
                        <a:t>Able to take at home, convenience, desire to continue working, no contraindications, previous issues with IV therapy, problems with IV access and needles, travel, place of treatment, efficacy, personal benefit, impact on daily life and relationships, coping, autonomy,  side effects, mode of administration</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049312">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Negative attributes of oral cancer therapy</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2800" dirty="0">
                          <a:solidFill>
                            <a:schemeClr val="bg1"/>
                          </a:solidFill>
                          <a:latin typeface="Arial" panose="020B0604020202020204" pitchFamily="34" charset="0"/>
                          <a:cs typeface="Arial" panose="020B0604020202020204" pitchFamily="34" charset="0"/>
                        </a:rPr>
                        <a:t>Time required to stand upright, inability to eat or drink, forgetfulness</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573967">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Positive attributes of IV chemotherapy</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2800" dirty="0">
                          <a:solidFill>
                            <a:schemeClr val="bg1"/>
                          </a:solidFill>
                          <a:latin typeface="Arial" panose="020B0604020202020204" pitchFamily="34" charset="0"/>
                          <a:cs typeface="Arial" panose="020B0604020202020204" pitchFamily="34" charset="0"/>
                        </a:rPr>
                        <a:t>Efficacy, someone else can administer, experience with IV therapy, ability to treat illness, treatment schedule, less interference with  daily activities</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1154243">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Negative attributes of IV chemotherapy</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2800" dirty="0">
                          <a:solidFill>
                            <a:schemeClr val="bg1"/>
                          </a:solidFill>
                          <a:latin typeface="Arial" panose="020B0604020202020204" pitchFamily="34" charset="0"/>
                          <a:cs typeface="Arial" panose="020B0604020202020204" pitchFamily="34" charset="0"/>
                        </a:rPr>
                        <a:t>Side effects, negative impact on daily life</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035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0749"/>
            <a:ext cx="18313982" cy="1531231"/>
          </a:xfrm>
        </p:spPr>
        <p:txBody>
          <a:bodyPr/>
          <a:lstStyle/>
          <a:p>
            <a:r>
              <a:rPr lang="en-US" dirty="0"/>
              <a:t>Inhibition of CDK4/6 Is Critical to Improving Outcomes </a:t>
            </a:r>
            <a:br>
              <a:rPr lang="en-US" dirty="0"/>
            </a:br>
            <a:r>
              <a:rPr lang="en-US" dirty="0"/>
              <a:t>in ER+ Breast Cancer</a:t>
            </a:r>
          </a:p>
        </p:txBody>
      </p:sp>
      <p:sp>
        <p:nvSpPr>
          <p:cNvPr id="4" name="Text Placeholder 3"/>
          <p:cNvSpPr>
            <a:spLocks noGrp="1"/>
          </p:cNvSpPr>
          <p:nvPr>
            <p:ph type="body" sz="quarter" idx="10"/>
          </p:nvPr>
        </p:nvSpPr>
        <p:spPr>
          <a:xfrm>
            <a:off x="579231" y="9662063"/>
            <a:ext cx="17168091" cy="384128"/>
          </a:xfrm>
        </p:spPr>
        <p:txBody>
          <a:bodyPr/>
          <a:lstStyle/>
          <a:p>
            <a:r>
              <a:rPr lang="en-US" dirty="0"/>
              <a:t>Modified from Finn RS, et al. </a:t>
            </a:r>
            <a:r>
              <a:rPr lang="en-US" i="1" dirty="0"/>
              <a:t>N Engl J Med</a:t>
            </a:r>
            <a:r>
              <a:rPr lang="en-US" dirty="0"/>
              <a:t>. 2016;375:1925-1936. </a:t>
            </a:r>
          </a:p>
        </p:txBody>
      </p:sp>
      <p:sp>
        <p:nvSpPr>
          <p:cNvPr id="5" name="Text Placeholder 4"/>
          <p:cNvSpPr>
            <a:spLocks noGrp="1"/>
          </p:cNvSpPr>
          <p:nvPr>
            <p:ph type="body" sz="quarter" idx="11"/>
          </p:nvPr>
        </p:nvSpPr>
        <p:spPr>
          <a:xfrm>
            <a:off x="604870" y="9240378"/>
            <a:ext cx="17172432" cy="384048"/>
          </a:xfrm>
        </p:spPr>
        <p:txBody>
          <a:bodyPr/>
          <a:lstStyle/>
          <a:p>
            <a:r>
              <a:rPr lang="en-US" dirty="0"/>
              <a:t>M = mitosis.</a:t>
            </a:r>
          </a:p>
        </p:txBody>
      </p:sp>
      <p:sp>
        <p:nvSpPr>
          <p:cNvPr id="8" name="Rounded Rectangle 7"/>
          <p:cNvSpPr/>
          <p:nvPr/>
        </p:nvSpPr>
        <p:spPr>
          <a:xfrm>
            <a:off x="12963837" y="8469776"/>
            <a:ext cx="2094270" cy="682112"/>
          </a:xfrm>
          <a:prstGeom prst="roundRect">
            <a:avLst/>
          </a:prstGeom>
          <a:solidFill>
            <a:srgbClr val="92D05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Cell division</a:t>
            </a:r>
          </a:p>
        </p:txBody>
      </p:sp>
      <p:sp>
        <p:nvSpPr>
          <p:cNvPr id="10" name="Right Arrow 9"/>
          <p:cNvSpPr/>
          <p:nvPr/>
        </p:nvSpPr>
        <p:spPr>
          <a:xfrm rot="5400000">
            <a:off x="13618959" y="7830730"/>
            <a:ext cx="784026" cy="471948"/>
          </a:xfrm>
          <a:prstGeom prst="rightArrow">
            <a:avLst/>
          </a:prstGeom>
          <a:solidFill>
            <a:srgbClr val="92D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5943600" y="6516946"/>
            <a:ext cx="958646" cy="412955"/>
          </a:xfrm>
          <a:prstGeom prst="rightArrow">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6515105" y="3207773"/>
            <a:ext cx="914400" cy="1028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00800" y="4122175"/>
            <a:ext cx="228600" cy="2286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29500" y="2636281"/>
            <a:ext cx="3200400" cy="57150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defTabSz="1371611">
              <a:defRPr/>
            </a:pPr>
            <a:r>
              <a:rPr lang="en-US" sz="2700" b="1" dirty="0">
                <a:solidFill>
                  <a:schemeClr val="accent2"/>
                </a:solidFill>
                <a:latin typeface="Arial" pitchFamily="34" charset="0"/>
              </a:rPr>
              <a:t>Palbociclib</a:t>
            </a:r>
          </a:p>
        </p:txBody>
      </p:sp>
      <p:cxnSp>
        <p:nvCxnSpPr>
          <p:cNvPr id="15" name="Straight Connector 14"/>
          <p:cNvCxnSpPr/>
          <p:nvPr/>
        </p:nvCxnSpPr>
        <p:spPr>
          <a:xfrm flipV="1">
            <a:off x="6743700" y="4007875"/>
            <a:ext cx="1485900" cy="4572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229602" y="3550683"/>
            <a:ext cx="3200400" cy="57150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lvl="0" algn="ctr" defTabSz="1371611">
              <a:defRPr/>
            </a:pPr>
            <a:r>
              <a:rPr lang="en-US" sz="2700" b="1" dirty="0">
                <a:solidFill>
                  <a:srgbClr val="00AEF0"/>
                </a:solidFill>
                <a:latin typeface="Arial" pitchFamily="34" charset="0"/>
              </a:rPr>
              <a:t>Abemaciclib</a:t>
            </a:r>
          </a:p>
        </p:txBody>
      </p:sp>
      <p:cxnSp>
        <p:nvCxnSpPr>
          <p:cNvPr id="17" name="Straight Connector 16"/>
          <p:cNvCxnSpPr/>
          <p:nvPr/>
        </p:nvCxnSpPr>
        <p:spPr>
          <a:xfrm>
            <a:off x="6743718" y="4807973"/>
            <a:ext cx="1371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43700" y="4579373"/>
            <a:ext cx="0" cy="4572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115302" y="4465081"/>
            <a:ext cx="3200400" cy="57150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defTabSz="1371611">
              <a:defRPr/>
            </a:pPr>
            <a:r>
              <a:rPr lang="en-US" sz="2700" b="1" dirty="0">
                <a:solidFill>
                  <a:schemeClr val="accent2"/>
                </a:solidFill>
                <a:latin typeface="Arial" pitchFamily="34" charset="0"/>
              </a:rPr>
              <a:t>Ribociclib</a:t>
            </a:r>
          </a:p>
        </p:txBody>
      </p:sp>
      <p:cxnSp>
        <p:nvCxnSpPr>
          <p:cNvPr id="20" name="Straight Connector 19"/>
          <p:cNvCxnSpPr/>
          <p:nvPr/>
        </p:nvCxnSpPr>
        <p:spPr>
          <a:xfrm>
            <a:off x="6629400" y="4236473"/>
            <a:ext cx="228600" cy="4572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rot="2060504" flipH="1">
            <a:off x="3406879" y="2799734"/>
            <a:ext cx="878758" cy="457200"/>
            <a:chOff x="6896100" y="4953000"/>
            <a:chExt cx="1371618" cy="457200"/>
          </a:xfrm>
        </p:grpSpPr>
        <p:cxnSp>
          <p:nvCxnSpPr>
            <p:cNvPr id="23" name="Straight Connector 22"/>
            <p:cNvCxnSpPr/>
            <p:nvPr/>
          </p:nvCxnSpPr>
          <p:spPr>
            <a:xfrm>
              <a:off x="6896118" y="5181600"/>
              <a:ext cx="1371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96100" y="4953000"/>
              <a:ext cx="0" cy="4572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rot="19525306" flipH="1">
            <a:off x="3392131" y="4082842"/>
            <a:ext cx="878758" cy="457200"/>
            <a:chOff x="6896100" y="4953000"/>
            <a:chExt cx="1371618" cy="457200"/>
          </a:xfrm>
        </p:grpSpPr>
        <p:cxnSp>
          <p:nvCxnSpPr>
            <p:cNvPr id="26" name="Straight Connector 25"/>
            <p:cNvCxnSpPr/>
            <p:nvPr/>
          </p:nvCxnSpPr>
          <p:spPr>
            <a:xfrm>
              <a:off x="6896118" y="5181600"/>
              <a:ext cx="13716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96100" y="4953000"/>
              <a:ext cx="0" cy="4572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Oval 27"/>
          <p:cNvSpPr/>
          <p:nvPr/>
        </p:nvSpPr>
        <p:spPr>
          <a:xfrm>
            <a:off x="4173794" y="2890685"/>
            <a:ext cx="2153264" cy="1519083"/>
          </a:xfrm>
          <a:prstGeom prst="ellips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Cyclin D</a:t>
            </a:r>
          </a:p>
        </p:txBody>
      </p:sp>
      <p:sp>
        <p:nvSpPr>
          <p:cNvPr id="29" name="Oval 28"/>
          <p:cNvSpPr/>
          <p:nvPr/>
        </p:nvSpPr>
        <p:spPr>
          <a:xfrm>
            <a:off x="4630992" y="4037368"/>
            <a:ext cx="1858297" cy="1036076"/>
          </a:xfrm>
          <a:prstGeom prst="ellipse">
            <a:avLst/>
          </a:prstGeom>
          <a:solidFill>
            <a:schemeClr val="accent4">
              <a:lumMod val="60000"/>
              <a:lumOff val="4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2">
                    <a:lumMod val="10000"/>
                  </a:schemeClr>
                </a:solidFill>
              </a:rPr>
              <a:t>CDK4/6</a:t>
            </a:r>
          </a:p>
        </p:txBody>
      </p:sp>
      <p:sp>
        <p:nvSpPr>
          <p:cNvPr id="30" name="Rounded Rectangle 29"/>
          <p:cNvSpPr/>
          <p:nvPr/>
        </p:nvSpPr>
        <p:spPr>
          <a:xfrm>
            <a:off x="2595716" y="2536721"/>
            <a:ext cx="884904" cy="589936"/>
          </a:xfrm>
          <a:prstGeom prst="roundRect">
            <a:avLst/>
          </a:prstGeom>
          <a:solidFill>
            <a:schemeClr val="accent6">
              <a:lumMod val="7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p21</a:t>
            </a:r>
          </a:p>
        </p:txBody>
      </p:sp>
      <p:sp>
        <p:nvSpPr>
          <p:cNvPr id="31" name="Rounded Rectangle 30"/>
          <p:cNvSpPr/>
          <p:nvPr/>
        </p:nvSpPr>
        <p:spPr>
          <a:xfrm>
            <a:off x="2595716" y="4273345"/>
            <a:ext cx="884904" cy="589936"/>
          </a:xfrm>
          <a:prstGeom prst="roundRect">
            <a:avLst/>
          </a:prstGeom>
          <a:solidFill>
            <a:schemeClr val="accent6">
              <a:lumMod val="7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p16</a:t>
            </a:r>
          </a:p>
        </p:txBody>
      </p:sp>
      <p:sp>
        <p:nvSpPr>
          <p:cNvPr id="32" name="Rounded Rectangle 31"/>
          <p:cNvSpPr/>
          <p:nvPr/>
        </p:nvSpPr>
        <p:spPr>
          <a:xfrm>
            <a:off x="2920181" y="5659695"/>
            <a:ext cx="1224116" cy="800099"/>
          </a:xfrm>
          <a:prstGeom prst="roundRect">
            <a:avLst/>
          </a:prstGeom>
          <a:solidFill>
            <a:schemeClr val="accent6">
              <a:lumMod val="7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t>Rb</a:t>
            </a:r>
            <a:endParaRPr lang="en-US" b="1" dirty="0"/>
          </a:p>
        </p:txBody>
      </p:sp>
      <p:sp>
        <p:nvSpPr>
          <p:cNvPr id="33" name="Rounded Rectangle 32"/>
          <p:cNvSpPr/>
          <p:nvPr/>
        </p:nvSpPr>
        <p:spPr>
          <a:xfrm>
            <a:off x="5810865" y="5659694"/>
            <a:ext cx="1224116" cy="800099"/>
          </a:xfrm>
          <a:prstGeom prst="roundRect">
            <a:avLst/>
          </a:prstGeom>
          <a:solidFill>
            <a:schemeClr val="accent6">
              <a:lumMod val="7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t>Rb</a:t>
            </a:r>
            <a:endParaRPr lang="en-US" b="1" dirty="0"/>
          </a:p>
        </p:txBody>
      </p:sp>
      <p:sp>
        <p:nvSpPr>
          <p:cNvPr id="34" name="Right Arrow 33"/>
          <p:cNvSpPr/>
          <p:nvPr/>
        </p:nvSpPr>
        <p:spPr>
          <a:xfrm>
            <a:off x="4852219" y="5853267"/>
            <a:ext cx="958646" cy="412955"/>
          </a:xfrm>
          <a:prstGeom prst="rightArrow">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967316" y="5556455"/>
            <a:ext cx="1005840" cy="1006578"/>
          </a:xfrm>
          <a:prstGeom prst="ellipse">
            <a:avLst/>
          </a:prstGeom>
          <a:solidFill>
            <a:schemeClr val="accent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E2F</a:t>
            </a:r>
          </a:p>
        </p:txBody>
      </p:sp>
      <p:sp>
        <p:nvSpPr>
          <p:cNvPr id="36" name="Right Arrow 35"/>
          <p:cNvSpPr/>
          <p:nvPr/>
        </p:nvSpPr>
        <p:spPr>
          <a:xfrm>
            <a:off x="7654413" y="5853267"/>
            <a:ext cx="958646" cy="412955"/>
          </a:xfrm>
          <a:prstGeom prst="rightArrow">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p:cNvSpPr/>
          <p:nvPr/>
        </p:nvSpPr>
        <p:spPr>
          <a:xfrm>
            <a:off x="9424219" y="5853267"/>
            <a:ext cx="958646" cy="412955"/>
          </a:xfrm>
          <a:prstGeom prst="rightArrow">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627806" y="5556455"/>
            <a:ext cx="1005840" cy="1006578"/>
          </a:xfrm>
          <a:prstGeom prst="ellipse">
            <a:avLst/>
          </a:prstGeom>
          <a:solidFill>
            <a:schemeClr val="accent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E2F</a:t>
            </a:r>
          </a:p>
        </p:txBody>
      </p:sp>
      <p:sp>
        <p:nvSpPr>
          <p:cNvPr id="39" name="Right Arrow 38"/>
          <p:cNvSpPr/>
          <p:nvPr/>
        </p:nvSpPr>
        <p:spPr>
          <a:xfrm>
            <a:off x="11149780" y="5853267"/>
            <a:ext cx="958646" cy="412955"/>
          </a:xfrm>
          <a:prstGeom prst="rightArrow">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5810865" y="7429500"/>
            <a:ext cx="1224116" cy="800099"/>
          </a:xfrm>
          <a:prstGeom prst="roundRect">
            <a:avLst/>
          </a:prstGeom>
          <a:solidFill>
            <a:schemeClr val="accent6">
              <a:lumMod val="7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t>Rb</a:t>
            </a:r>
            <a:endParaRPr lang="en-US" b="1" dirty="0"/>
          </a:p>
        </p:txBody>
      </p:sp>
      <p:sp>
        <p:nvSpPr>
          <p:cNvPr id="41" name="Oval 40"/>
          <p:cNvSpPr/>
          <p:nvPr/>
        </p:nvSpPr>
        <p:spPr>
          <a:xfrm>
            <a:off x="5751871" y="7152968"/>
            <a:ext cx="383458" cy="383458"/>
          </a:xfrm>
          <a:prstGeom prst="ellipse">
            <a:avLst/>
          </a:prstGeom>
          <a:solidFill>
            <a:schemeClr val="accent6">
              <a:lumMod val="20000"/>
              <a:lumOff val="80000"/>
            </a:schemeClr>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6">
                    <a:lumMod val="75000"/>
                  </a:schemeClr>
                </a:solidFill>
              </a:rPr>
              <a:t>P</a:t>
            </a:r>
          </a:p>
        </p:txBody>
      </p:sp>
      <p:sp>
        <p:nvSpPr>
          <p:cNvPr id="42" name="Oval 41"/>
          <p:cNvSpPr/>
          <p:nvPr/>
        </p:nvSpPr>
        <p:spPr>
          <a:xfrm>
            <a:off x="6681019" y="7152968"/>
            <a:ext cx="383458" cy="383458"/>
          </a:xfrm>
          <a:prstGeom prst="ellipse">
            <a:avLst/>
          </a:prstGeom>
          <a:solidFill>
            <a:schemeClr val="accent6">
              <a:lumMod val="20000"/>
              <a:lumOff val="80000"/>
            </a:schemeClr>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6">
                    <a:lumMod val="75000"/>
                  </a:schemeClr>
                </a:solidFill>
              </a:rPr>
              <a:t>P</a:t>
            </a:r>
          </a:p>
        </p:txBody>
      </p:sp>
      <p:sp>
        <p:nvSpPr>
          <p:cNvPr id="43" name="Oval 42"/>
          <p:cNvSpPr/>
          <p:nvPr/>
        </p:nvSpPr>
        <p:spPr>
          <a:xfrm>
            <a:off x="5751871" y="5368413"/>
            <a:ext cx="383458" cy="383458"/>
          </a:xfrm>
          <a:prstGeom prst="ellipse">
            <a:avLst/>
          </a:prstGeom>
          <a:solidFill>
            <a:schemeClr val="accent6">
              <a:lumMod val="20000"/>
              <a:lumOff val="80000"/>
            </a:schemeClr>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6">
                    <a:lumMod val="75000"/>
                  </a:schemeClr>
                </a:solidFill>
              </a:rPr>
              <a:t>P</a:t>
            </a:r>
          </a:p>
        </p:txBody>
      </p:sp>
      <p:sp>
        <p:nvSpPr>
          <p:cNvPr id="44" name="Oval 43"/>
          <p:cNvSpPr/>
          <p:nvPr/>
        </p:nvSpPr>
        <p:spPr>
          <a:xfrm>
            <a:off x="6681019" y="5368413"/>
            <a:ext cx="383458" cy="383458"/>
          </a:xfrm>
          <a:prstGeom prst="ellipse">
            <a:avLst/>
          </a:prstGeom>
          <a:solidFill>
            <a:schemeClr val="accent6">
              <a:lumMod val="20000"/>
              <a:lumOff val="80000"/>
            </a:schemeClr>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6">
                    <a:lumMod val="75000"/>
                  </a:schemeClr>
                </a:solidFill>
              </a:rPr>
              <a:t>P</a:t>
            </a:r>
          </a:p>
        </p:txBody>
      </p:sp>
      <p:sp>
        <p:nvSpPr>
          <p:cNvPr id="45" name="Oval 44"/>
          <p:cNvSpPr/>
          <p:nvPr/>
        </p:nvSpPr>
        <p:spPr>
          <a:xfrm>
            <a:off x="6858000" y="5556455"/>
            <a:ext cx="1005840" cy="1006578"/>
          </a:xfrm>
          <a:prstGeom prst="ellipse">
            <a:avLst/>
          </a:prstGeom>
          <a:solidFill>
            <a:schemeClr val="accent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E2F</a:t>
            </a:r>
          </a:p>
        </p:txBody>
      </p:sp>
      <p:cxnSp>
        <p:nvCxnSpPr>
          <p:cNvPr id="46" name="Straight Arrow Connector 45"/>
          <p:cNvCxnSpPr>
            <a:endCxn id="43" idx="0"/>
          </p:cNvCxnSpPr>
          <p:nvPr/>
        </p:nvCxnSpPr>
        <p:spPr>
          <a:xfrm>
            <a:off x="5692877" y="4925961"/>
            <a:ext cx="250723" cy="442452"/>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7" name="Straight Arrow Connector 46"/>
          <p:cNvCxnSpPr>
            <a:endCxn id="44" idx="1"/>
          </p:cNvCxnSpPr>
          <p:nvPr/>
        </p:nvCxnSpPr>
        <p:spPr>
          <a:xfrm>
            <a:off x="5825612" y="4925961"/>
            <a:ext cx="911563" cy="498608"/>
          </a:xfrm>
          <a:prstGeom prst="straightConnector1">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48" name="Rounded Rectangle 47"/>
          <p:cNvSpPr/>
          <p:nvPr/>
        </p:nvSpPr>
        <p:spPr>
          <a:xfrm>
            <a:off x="10391713" y="6338120"/>
            <a:ext cx="929148" cy="800099"/>
          </a:xfrm>
          <a:prstGeom prst="roundRect">
            <a:avLst/>
          </a:prstGeom>
          <a:solidFill>
            <a:schemeClr val="accent3"/>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a:solidFill>
                  <a:schemeClr val="bg2">
                    <a:lumMod val="10000"/>
                  </a:schemeClr>
                </a:solidFill>
              </a:rPr>
              <a:t>DP</a:t>
            </a:r>
          </a:p>
        </p:txBody>
      </p:sp>
      <p:sp>
        <p:nvSpPr>
          <p:cNvPr id="49" name="Oval 48"/>
          <p:cNvSpPr/>
          <p:nvPr/>
        </p:nvSpPr>
        <p:spPr>
          <a:xfrm>
            <a:off x="10353367" y="5556455"/>
            <a:ext cx="1005840" cy="1006578"/>
          </a:xfrm>
          <a:prstGeom prst="ellipse">
            <a:avLst/>
          </a:prstGeom>
          <a:solidFill>
            <a:schemeClr val="accent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E2F</a:t>
            </a:r>
          </a:p>
        </p:txBody>
      </p:sp>
      <p:sp>
        <p:nvSpPr>
          <p:cNvPr id="50" name="Oval 49"/>
          <p:cNvSpPr/>
          <p:nvPr/>
        </p:nvSpPr>
        <p:spPr>
          <a:xfrm>
            <a:off x="14335433" y="6666269"/>
            <a:ext cx="471948" cy="383460"/>
          </a:xfrm>
          <a:prstGeom prst="ellipse">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accent6">
                    <a:lumMod val="75000"/>
                  </a:schemeClr>
                </a:solidFill>
              </a:rPr>
              <a:t>M</a:t>
            </a:r>
          </a:p>
        </p:txBody>
      </p:sp>
      <p:sp>
        <p:nvSpPr>
          <p:cNvPr id="51" name="Oval 50"/>
          <p:cNvSpPr/>
          <p:nvPr/>
        </p:nvSpPr>
        <p:spPr>
          <a:xfrm>
            <a:off x="12639368" y="5486398"/>
            <a:ext cx="471948" cy="383460"/>
          </a:xfrm>
          <a:prstGeom prst="ellipse">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accent6">
                    <a:lumMod val="75000"/>
                  </a:schemeClr>
                </a:solidFill>
              </a:rPr>
              <a:t>S</a:t>
            </a:r>
          </a:p>
        </p:txBody>
      </p:sp>
      <p:sp>
        <p:nvSpPr>
          <p:cNvPr id="52" name="Oval 51"/>
          <p:cNvSpPr/>
          <p:nvPr/>
        </p:nvSpPr>
        <p:spPr>
          <a:xfrm>
            <a:off x="12521381" y="6754757"/>
            <a:ext cx="1150374" cy="383460"/>
          </a:xfrm>
          <a:prstGeom prst="ellipse">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accent6">
                    <a:lumMod val="75000"/>
                  </a:schemeClr>
                </a:solidFill>
              </a:rPr>
              <a:t>G1</a:t>
            </a:r>
          </a:p>
        </p:txBody>
      </p:sp>
      <p:sp>
        <p:nvSpPr>
          <p:cNvPr id="53" name="Oval 52"/>
          <p:cNvSpPr/>
          <p:nvPr/>
        </p:nvSpPr>
        <p:spPr>
          <a:xfrm>
            <a:off x="13848735" y="5397910"/>
            <a:ext cx="1032388" cy="383460"/>
          </a:xfrm>
          <a:prstGeom prst="ellipse">
            <a:avLst/>
          </a:prstGeom>
          <a:no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accent6">
                    <a:lumMod val="75000"/>
                  </a:schemeClr>
                </a:solidFill>
              </a:rPr>
              <a:t>G2</a:t>
            </a:r>
          </a:p>
        </p:txBody>
      </p:sp>
      <p:sp>
        <p:nvSpPr>
          <p:cNvPr id="54" name="Circular Arrow 53"/>
          <p:cNvSpPr/>
          <p:nvPr/>
        </p:nvSpPr>
        <p:spPr>
          <a:xfrm>
            <a:off x="11931443" y="4527754"/>
            <a:ext cx="3451123" cy="3451123"/>
          </a:xfrm>
          <a:prstGeom prst="circularArrow">
            <a:avLst>
              <a:gd name="adj1" fmla="val 6326"/>
              <a:gd name="adj2" fmla="val 1142319"/>
              <a:gd name="adj3" fmla="val 15204222"/>
              <a:gd name="adj4" fmla="val 10799999"/>
              <a:gd name="adj5" fmla="val 10380"/>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5" name="Circular Arrow 54"/>
          <p:cNvSpPr/>
          <p:nvPr/>
        </p:nvSpPr>
        <p:spPr>
          <a:xfrm rot="16200000">
            <a:off x="11931443" y="4630990"/>
            <a:ext cx="3451123" cy="3451123"/>
          </a:xfrm>
          <a:prstGeom prst="circularArrow">
            <a:avLst>
              <a:gd name="adj1" fmla="val 6326"/>
              <a:gd name="adj2" fmla="val 1142319"/>
              <a:gd name="adj3" fmla="val 15204222"/>
              <a:gd name="adj4" fmla="val 10799999"/>
              <a:gd name="adj5" fmla="val 10380"/>
            </a:avLst>
          </a:prstGeom>
          <a:solidFill>
            <a:schemeClr val="accent3">
              <a:lumMod val="20000"/>
              <a:lumOff val="8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Circular Arrow 55"/>
          <p:cNvSpPr/>
          <p:nvPr/>
        </p:nvSpPr>
        <p:spPr>
          <a:xfrm rot="5400000">
            <a:off x="12049429" y="4527754"/>
            <a:ext cx="3451123" cy="3451123"/>
          </a:xfrm>
          <a:prstGeom prst="circularArrow">
            <a:avLst>
              <a:gd name="adj1" fmla="val 6326"/>
              <a:gd name="adj2" fmla="val 1142319"/>
              <a:gd name="adj3" fmla="val 15204222"/>
              <a:gd name="adj4" fmla="val 10799999"/>
              <a:gd name="adj5" fmla="val 10380"/>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7" name="Circular Arrow 56"/>
          <p:cNvSpPr/>
          <p:nvPr/>
        </p:nvSpPr>
        <p:spPr>
          <a:xfrm rot="10800000">
            <a:off x="12064179" y="4616242"/>
            <a:ext cx="3451123" cy="3451123"/>
          </a:xfrm>
          <a:prstGeom prst="circularArrow">
            <a:avLst>
              <a:gd name="adj1" fmla="val 6326"/>
              <a:gd name="adj2" fmla="val 1142319"/>
              <a:gd name="adj3" fmla="val 15204222"/>
              <a:gd name="adj4" fmla="val 10799999"/>
              <a:gd name="adj5" fmla="val 10380"/>
            </a:avLst>
          </a:prstGeom>
          <a:solidFill>
            <a:schemeClr val="accent1">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56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146F72-BB47-1D25-C6F9-1EF1C945A88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Lst>
          </a:blip>
          <a:srcRect l="1755" t="15961" r="1755" b="22036"/>
          <a:stretch/>
        </p:blipFill>
        <p:spPr>
          <a:xfrm>
            <a:off x="1896636" y="2399439"/>
            <a:ext cx="14494728" cy="5062943"/>
          </a:xfrm>
          <a:prstGeom prst="rect">
            <a:avLst/>
          </a:prstGeom>
          <a:ln w="38100">
            <a:solidFill>
              <a:schemeClr val="accent2"/>
            </a:solidFill>
          </a:ln>
        </p:spPr>
      </p:pic>
      <p:sp>
        <p:nvSpPr>
          <p:cNvPr id="2" name="Text Placeholder 1"/>
          <p:cNvSpPr>
            <a:spLocks noGrp="1"/>
          </p:cNvSpPr>
          <p:nvPr>
            <p:ph type="body" sz="quarter" idx="10"/>
          </p:nvPr>
        </p:nvSpPr>
        <p:spPr>
          <a:xfrm>
            <a:off x="559954" y="9604284"/>
            <a:ext cx="17168091" cy="384128"/>
          </a:xfrm>
        </p:spPr>
        <p:txBody>
          <a:bodyPr/>
          <a:lstStyle/>
          <a:p>
            <a:r>
              <a:rPr lang="en-US" dirty="0" err="1"/>
              <a:t>DeMichele</a:t>
            </a:r>
            <a:r>
              <a:rPr lang="en-US" dirty="0"/>
              <a:t> A, et al. </a:t>
            </a:r>
            <a:r>
              <a:rPr lang="en-US" i="1" dirty="0"/>
              <a:t>J Clin Oncol. </a:t>
            </a:r>
            <a:r>
              <a:rPr lang="en-US" dirty="0"/>
              <a:t>2022;40(36 suppl): abstract 390216.</a:t>
            </a:r>
          </a:p>
        </p:txBody>
      </p:sp>
      <p:sp>
        <p:nvSpPr>
          <p:cNvPr id="4" name="TextBox 3">
            <a:extLst>
              <a:ext uri="{FF2B5EF4-FFF2-40B4-BE49-F238E27FC236}">
                <a16:creationId xmlns:a16="http://schemas.microsoft.com/office/drawing/2014/main" id="{7A3B7824-F4A2-5200-C432-12B8B40F1700}"/>
              </a:ext>
            </a:extLst>
          </p:cNvPr>
          <p:cNvSpPr txBox="1"/>
          <p:nvPr/>
        </p:nvSpPr>
        <p:spPr>
          <a:xfrm>
            <a:off x="381000" y="353492"/>
            <a:ext cx="17541240" cy="769441"/>
          </a:xfrm>
          <a:prstGeom prst="rect">
            <a:avLst/>
          </a:prstGeom>
          <a:noFill/>
        </p:spPr>
        <p:txBody>
          <a:bodyPr wrap="square" rtlCol="0">
            <a:spAutoFit/>
          </a:bodyPr>
          <a:lstStyle/>
          <a:p>
            <a:pPr algn="ctr"/>
            <a:r>
              <a:rPr lang="en-US" sz="4400" b="1" dirty="0">
                <a:solidFill>
                  <a:schemeClr val="bg1"/>
                </a:solidFill>
              </a:rPr>
              <a:t>PALLAS Trial</a:t>
            </a:r>
          </a:p>
        </p:txBody>
      </p:sp>
    </p:spTree>
    <p:extLst>
      <p:ext uri="{BB962C8B-B14F-4D97-AF65-F5344CB8AC3E}">
        <p14:creationId xmlns:p14="http://schemas.microsoft.com/office/powerpoint/2010/main" val="206922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PALLAS Patient Characteristics</a:t>
            </a:r>
          </a:p>
        </p:txBody>
      </p:sp>
      <p:sp>
        <p:nvSpPr>
          <p:cNvPr id="4" name="Text Placeholder 3"/>
          <p:cNvSpPr>
            <a:spLocks noGrp="1"/>
          </p:cNvSpPr>
          <p:nvPr>
            <p:ph type="body" sz="quarter" idx="10"/>
          </p:nvPr>
        </p:nvSpPr>
        <p:spPr>
          <a:xfrm>
            <a:off x="572946" y="9602602"/>
            <a:ext cx="17168091" cy="384128"/>
          </a:xfrm>
        </p:spPr>
        <p:txBody>
          <a:bodyPr/>
          <a:lstStyle/>
          <a:p>
            <a:r>
              <a:rPr lang="en-US" dirty="0" err="1"/>
              <a:t>DeMichele</a:t>
            </a:r>
            <a:r>
              <a:rPr lang="en-US" dirty="0"/>
              <a:t> A, et al. </a:t>
            </a:r>
            <a:r>
              <a:rPr lang="en-US" i="1" dirty="0"/>
              <a:t>J Clin Oncol. </a:t>
            </a:r>
            <a:r>
              <a:rPr lang="en-US" dirty="0"/>
              <a:t>2022;40(36 suppl): abstract 390216.</a:t>
            </a:r>
          </a:p>
        </p:txBody>
      </p:sp>
      <p:graphicFrame>
        <p:nvGraphicFramePr>
          <p:cNvPr id="6" name="Table 5"/>
          <p:cNvGraphicFramePr>
            <a:graphicFrameLocks noGrp="1"/>
          </p:cNvGraphicFramePr>
          <p:nvPr>
            <p:extLst>
              <p:ext uri="{D42A27DB-BD31-4B8C-83A1-F6EECF244321}">
                <p14:modId xmlns:p14="http://schemas.microsoft.com/office/powerpoint/2010/main" val="2462352222"/>
              </p:ext>
            </p:extLst>
          </p:nvPr>
        </p:nvGraphicFramePr>
        <p:xfrm>
          <a:off x="2356948" y="1690140"/>
          <a:ext cx="13457420" cy="7040880"/>
        </p:xfrm>
        <a:graphic>
          <a:graphicData uri="http://schemas.openxmlformats.org/drawingml/2006/table">
            <a:tbl>
              <a:tblPr firstRow="1" bandRow="1">
                <a:tableStyleId>{5C22544A-7EE6-4342-B048-85BDC9FD1C3A}</a:tableStyleId>
              </a:tblPr>
              <a:tblGrid>
                <a:gridCol w="4486004">
                  <a:extLst>
                    <a:ext uri="{9D8B030D-6E8A-4147-A177-3AD203B41FA5}">
                      <a16:colId xmlns:a16="http://schemas.microsoft.com/office/drawing/2014/main" val="20000"/>
                    </a:ext>
                  </a:extLst>
                </a:gridCol>
                <a:gridCol w="3128554">
                  <a:extLst>
                    <a:ext uri="{9D8B030D-6E8A-4147-A177-3AD203B41FA5}">
                      <a16:colId xmlns:a16="http://schemas.microsoft.com/office/drawing/2014/main" val="20001"/>
                    </a:ext>
                  </a:extLst>
                </a:gridCol>
                <a:gridCol w="2799858">
                  <a:extLst>
                    <a:ext uri="{9D8B030D-6E8A-4147-A177-3AD203B41FA5}">
                      <a16:colId xmlns:a16="http://schemas.microsoft.com/office/drawing/2014/main" val="20002"/>
                    </a:ext>
                  </a:extLst>
                </a:gridCol>
                <a:gridCol w="3043004">
                  <a:extLst>
                    <a:ext uri="{9D8B030D-6E8A-4147-A177-3AD203B41FA5}">
                      <a16:colId xmlns:a16="http://schemas.microsoft.com/office/drawing/2014/main" val="20003"/>
                    </a:ext>
                  </a:extLst>
                </a:gridCol>
              </a:tblGrid>
              <a:tr h="228600">
                <a:tc rowSpan="2">
                  <a:txBody>
                    <a:bodyPr/>
                    <a:lstStyle/>
                    <a:p>
                      <a:r>
                        <a:rPr lang="en-US" sz="2800" dirty="0">
                          <a:latin typeface="Arial" panose="020B0604020202020204" pitchFamily="34" charset="0"/>
                          <a:cs typeface="Arial" panose="020B0604020202020204" pitchFamily="34" charset="0"/>
                        </a:rPr>
                        <a:t>Variable</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gridSpan="2">
                  <a:txBody>
                    <a:bodyPr/>
                    <a:lstStyle/>
                    <a:p>
                      <a:pPr algn="ctr"/>
                      <a:r>
                        <a:rPr lang="en-US" sz="2800" b="1" dirty="0">
                          <a:latin typeface="Arial" panose="020B0604020202020204" pitchFamily="34" charset="0"/>
                          <a:cs typeface="Arial" panose="020B0604020202020204" pitchFamily="34" charset="0"/>
                        </a:rPr>
                        <a:t>Stage IIA (N = 1010) patients randomized [ITT]}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sz="2400" b="1" dirty="0">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rowSpan="2">
                  <a:txBody>
                    <a:bodyPr/>
                    <a:lstStyle/>
                    <a:p>
                      <a:pPr algn="ctr"/>
                      <a:r>
                        <a:rPr lang="en-US" sz="2800" dirty="0">
                          <a:latin typeface="Arial" panose="020B0604020202020204" pitchFamily="34" charset="0"/>
                          <a:cs typeface="Arial" panose="020B0604020202020204" pitchFamily="34" charset="0"/>
                        </a:rPr>
                        <a:t>Stage IIB/III</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(N = 4729)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28600">
                <a:tc vMerge="1">
                  <a:txBody>
                    <a:bodyPr/>
                    <a:lstStyle/>
                    <a:p>
                      <a:endParaRPr lang="en-US" dirty="0"/>
                    </a:p>
                  </a:txBody>
                  <a:tcPr/>
                </a:tc>
                <a:tc>
                  <a:txBody>
                    <a:bodyPr/>
                    <a:lstStyle/>
                    <a:p>
                      <a:pPr algn="ctr"/>
                      <a:r>
                        <a:rPr lang="en-US" sz="2800" b="1" dirty="0">
                          <a:solidFill>
                            <a:schemeClr val="bg2">
                              <a:lumMod val="10000"/>
                            </a:schemeClr>
                          </a:solidFill>
                          <a:latin typeface="Arial" panose="020B0604020202020204" pitchFamily="34" charset="0"/>
                          <a:cs typeface="Arial" panose="020B0604020202020204" pitchFamily="34" charset="0"/>
                        </a:rPr>
                        <a:t>Palbociclib + ET</a:t>
                      </a:r>
                    </a:p>
                    <a:p>
                      <a:pPr algn="ctr"/>
                      <a:r>
                        <a:rPr lang="en-US" sz="2800" b="1" dirty="0">
                          <a:solidFill>
                            <a:schemeClr val="bg2">
                              <a:lumMod val="10000"/>
                            </a:schemeClr>
                          </a:solidFill>
                          <a:latin typeface="Arial" panose="020B0604020202020204" pitchFamily="34" charset="0"/>
                          <a:cs typeface="Arial" panose="020B0604020202020204" pitchFamily="34" charset="0"/>
                        </a:rPr>
                        <a:t>(n = 503)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800" b="1" dirty="0">
                          <a:solidFill>
                            <a:schemeClr val="bg2">
                              <a:lumMod val="10000"/>
                            </a:schemeClr>
                          </a:solidFill>
                          <a:latin typeface="Arial" panose="020B0604020202020204" pitchFamily="34" charset="0"/>
                          <a:cs typeface="Arial" panose="020B0604020202020204" pitchFamily="34" charset="0"/>
                        </a:rPr>
                        <a:t>ET alone</a:t>
                      </a:r>
                    </a:p>
                    <a:p>
                      <a:pPr algn="ctr"/>
                      <a:r>
                        <a:rPr lang="en-US" sz="2800" b="1" dirty="0">
                          <a:solidFill>
                            <a:schemeClr val="bg2">
                              <a:lumMod val="10000"/>
                            </a:schemeClr>
                          </a:solidFill>
                          <a:latin typeface="Arial" panose="020B0604020202020204" pitchFamily="34" charset="0"/>
                          <a:cs typeface="Arial" panose="020B0604020202020204" pitchFamily="34" charset="0"/>
                        </a:rPr>
                        <a:t>(n = 507)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vMerge="1">
                  <a:txBody>
                    <a:bodyPr/>
                    <a:lstStyle/>
                    <a:p>
                      <a:endParaRPr lang="en-US"/>
                    </a:p>
                  </a:txBody>
                  <a:tcPr/>
                </a:tc>
                <a:extLst>
                  <a:ext uri="{0D108BD9-81ED-4DB2-BD59-A6C34878D82A}">
                    <a16:rowId xmlns:a16="http://schemas.microsoft.com/office/drawing/2014/main" val="10001"/>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Age (median, range)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2800" dirty="0">
                          <a:solidFill>
                            <a:schemeClr val="bg1"/>
                          </a:solidFill>
                          <a:latin typeface="Arial" panose="020B0604020202020204" pitchFamily="34" charset="0"/>
                          <a:cs typeface="Arial" panose="020B0604020202020204" pitchFamily="34" charset="0"/>
                        </a:rPr>
                        <a:t>55 (29–84)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53 (30–85)</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51 (22–90)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Sex (at birth</a:t>
                      </a:r>
                    </a:p>
                    <a:p>
                      <a:pPr marL="342900" indent="0"/>
                      <a:r>
                        <a:rPr lang="en-US" sz="2800" b="1" dirty="0">
                          <a:solidFill>
                            <a:schemeClr val="accent2">
                              <a:lumMod val="50000"/>
                            </a:schemeClr>
                          </a:solidFill>
                          <a:latin typeface="Arial" panose="020B0604020202020204" pitchFamily="34" charset="0"/>
                          <a:cs typeface="Arial" panose="020B0604020202020204" pitchFamily="34" charset="0"/>
                        </a:rPr>
                        <a:t>Female</a:t>
                      </a:r>
                    </a:p>
                    <a:p>
                      <a:pPr marL="342900" indent="0"/>
                      <a:r>
                        <a:rPr lang="en-US" sz="2800" b="1" dirty="0">
                          <a:solidFill>
                            <a:schemeClr val="accent2">
                              <a:lumMod val="50000"/>
                            </a:schemeClr>
                          </a:solidFill>
                          <a:latin typeface="Arial" panose="020B0604020202020204" pitchFamily="34" charset="0"/>
                          <a:cs typeface="Arial" panose="020B0604020202020204" pitchFamily="34" charset="0"/>
                        </a:rPr>
                        <a:t>Male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500 (99.4%)</a:t>
                      </a:r>
                    </a:p>
                    <a:p>
                      <a:pPr algn="ctr"/>
                      <a:r>
                        <a:rPr lang="en-US" sz="2800" dirty="0">
                          <a:solidFill>
                            <a:schemeClr val="bg1"/>
                          </a:solidFill>
                          <a:latin typeface="Arial" panose="020B0604020202020204" pitchFamily="34" charset="0"/>
                          <a:cs typeface="Arial" panose="020B0604020202020204" pitchFamily="34" charset="0"/>
                        </a:rPr>
                        <a:t>3 (0.6%)</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505 (99.6%)</a:t>
                      </a:r>
                    </a:p>
                    <a:p>
                      <a:pPr algn="ctr"/>
                      <a:r>
                        <a:rPr lang="en-US" sz="2800" dirty="0">
                          <a:solidFill>
                            <a:schemeClr val="bg1"/>
                          </a:solidFill>
                          <a:latin typeface="Arial" panose="020B0604020202020204" pitchFamily="34" charset="0"/>
                          <a:cs typeface="Arial" panose="020B0604020202020204" pitchFamily="34" charset="0"/>
                        </a:rPr>
                        <a:t>2 (0.4%)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4699 (99.4%)</a:t>
                      </a:r>
                    </a:p>
                    <a:p>
                      <a:pPr algn="ctr"/>
                      <a:r>
                        <a:rPr lang="en-US" sz="2800" dirty="0">
                          <a:solidFill>
                            <a:schemeClr val="bg1"/>
                          </a:solidFill>
                          <a:latin typeface="Arial" panose="020B0604020202020204" pitchFamily="34" charset="0"/>
                          <a:cs typeface="Arial" panose="020B0604020202020204" pitchFamily="34" charset="0"/>
                        </a:rPr>
                        <a:t>30 (0.6%)</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Menopausal status</a:t>
                      </a:r>
                    </a:p>
                    <a:p>
                      <a:pPr marL="342900" indent="0"/>
                      <a:r>
                        <a:rPr lang="en-US" sz="2800" b="1" dirty="0">
                          <a:solidFill>
                            <a:schemeClr val="accent2">
                              <a:lumMod val="50000"/>
                            </a:schemeClr>
                          </a:solidFill>
                          <a:latin typeface="Arial" panose="020B0604020202020204" pitchFamily="34" charset="0"/>
                          <a:cs typeface="Arial" panose="020B0604020202020204" pitchFamily="34" charset="0"/>
                        </a:rPr>
                        <a:t>Postmenopausal</a:t>
                      </a:r>
                    </a:p>
                    <a:p>
                      <a:pPr marL="342900" indent="0"/>
                      <a:r>
                        <a:rPr lang="en-US" sz="2800" b="1" dirty="0">
                          <a:solidFill>
                            <a:schemeClr val="accent2">
                              <a:lumMod val="50000"/>
                            </a:schemeClr>
                          </a:solidFill>
                          <a:latin typeface="Arial" panose="020B0604020202020204" pitchFamily="34" charset="0"/>
                          <a:cs typeface="Arial" panose="020B0604020202020204" pitchFamily="34" charset="0"/>
                        </a:rPr>
                        <a:t>Pre/perimenopausal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306 (54.2%)</a:t>
                      </a:r>
                    </a:p>
                    <a:p>
                      <a:pPr algn="ctr"/>
                      <a:r>
                        <a:rPr lang="en-US" sz="2800" dirty="0">
                          <a:solidFill>
                            <a:schemeClr val="bg1"/>
                          </a:solidFill>
                          <a:latin typeface="Arial" panose="020B0604020202020204" pitchFamily="34" charset="0"/>
                          <a:cs typeface="Arial" panose="020B0604020202020204" pitchFamily="34" charset="0"/>
                        </a:rPr>
                        <a:t>194 (45.2%)</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288 (53.3%)</a:t>
                      </a:r>
                    </a:p>
                    <a:p>
                      <a:pPr algn="ctr"/>
                      <a:r>
                        <a:rPr lang="en-US" sz="2800" dirty="0">
                          <a:solidFill>
                            <a:schemeClr val="bg1"/>
                          </a:solidFill>
                          <a:latin typeface="Arial" panose="020B0604020202020204" pitchFamily="34" charset="0"/>
                          <a:cs typeface="Arial" panose="020B0604020202020204" pitchFamily="34" charset="0"/>
                        </a:rPr>
                        <a:t>216 (46.0%)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2491 (52.7%)</a:t>
                      </a:r>
                    </a:p>
                    <a:p>
                      <a:pPr algn="ctr"/>
                      <a:r>
                        <a:rPr lang="en-US" sz="2800" dirty="0">
                          <a:solidFill>
                            <a:schemeClr val="bg1"/>
                          </a:solidFill>
                          <a:latin typeface="Arial" panose="020B0604020202020204" pitchFamily="34" charset="0"/>
                          <a:cs typeface="Arial" panose="020B0604020202020204" pitchFamily="34" charset="0"/>
                        </a:rPr>
                        <a:t>2206 (46.6%)</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Histologic grade</a:t>
                      </a:r>
                    </a:p>
                    <a:p>
                      <a:pPr marL="293688" indent="0"/>
                      <a:r>
                        <a:rPr lang="en-US" sz="2800" b="1" dirty="0">
                          <a:solidFill>
                            <a:schemeClr val="accent2">
                              <a:lumMod val="50000"/>
                            </a:schemeClr>
                          </a:solidFill>
                          <a:latin typeface="Arial" panose="020B0604020202020204" pitchFamily="34" charset="0"/>
                          <a:cs typeface="Arial" panose="020B0604020202020204" pitchFamily="34" charset="0"/>
                        </a:rPr>
                        <a:t>G1/G2</a:t>
                      </a:r>
                    </a:p>
                    <a:p>
                      <a:pPr marL="293688" indent="0"/>
                      <a:r>
                        <a:rPr lang="en-US" sz="2800" b="1" dirty="0">
                          <a:solidFill>
                            <a:schemeClr val="accent2">
                              <a:lumMod val="50000"/>
                            </a:schemeClr>
                          </a:solidFill>
                          <a:latin typeface="Arial" panose="020B0604020202020204" pitchFamily="34" charset="0"/>
                          <a:cs typeface="Arial" panose="020B0604020202020204" pitchFamily="34" charset="0"/>
                        </a:rPr>
                        <a:t>G3</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346 (68.8%)</a:t>
                      </a:r>
                    </a:p>
                    <a:p>
                      <a:pPr algn="ctr"/>
                      <a:r>
                        <a:rPr lang="en-US" sz="2800" dirty="0">
                          <a:solidFill>
                            <a:schemeClr val="bg1"/>
                          </a:solidFill>
                          <a:latin typeface="Arial" panose="020B0604020202020204" pitchFamily="34" charset="0"/>
                          <a:cs typeface="Arial" panose="020B0604020202020204" pitchFamily="34" charset="0"/>
                        </a:rPr>
                        <a:t>145 (28.8%)</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364 (71.8%)</a:t>
                      </a:r>
                    </a:p>
                    <a:p>
                      <a:pPr algn="ctr"/>
                      <a:r>
                        <a:rPr lang="en-US" sz="2800" dirty="0">
                          <a:solidFill>
                            <a:schemeClr val="bg1"/>
                          </a:solidFill>
                          <a:latin typeface="Arial" panose="020B0604020202020204" pitchFamily="34" charset="0"/>
                          <a:cs typeface="Arial" panose="020B0604020202020204" pitchFamily="34" charset="0"/>
                        </a:rPr>
                        <a:t>127 (25.0%)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3170 (67.0%)</a:t>
                      </a:r>
                    </a:p>
                    <a:p>
                      <a:pPr algn="ctr"/>
                      <a:r>
                        <a:rPr lang="en-US" sz="2800" dirty="0">
                          <a:solidFill>
                            <a:schemeClr val="bg1"/>
                          </a:solidFill>
                          <a:latin typeface="Arial" panose="020B0604020202020204" pitchFamily="34" charset="0"/>
                          <a:cs typeface="Arial" panose="020B0604020202020204" pitchFamily="34" charset="0"/>
                        </a:rPr>
                        <a:t>1330 (28.1%)</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2800" b="1" dirty="0">
                          <a:solidFill>
                            <a:schemeClr val="accent2">
                              <a:lumMod val="50000"/>
                            </a:schemeClr>
                          </a:solidFill>
                          <a:latin typeface="Arial" panose="020B0604020202020204" pitchFamily="34" charset="0"/>
                          <a:cs typeface="Arial" panose="020B0604020202020204" pitchFamily="34" charset="0"/>
                        </a:rPr>
                        <a:t>Prior chemotherapy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2800" dirty="0">
                          <a:solidFill>
                            <a:schemeClr val="bg1"/>
                          </a:solidFill>
                          <a:latin typeface="Arial" panose="020B0604020202020204" pitchFamily="34" charset="0"/>
                          <a:cs typeface="Arial" panose="020B0604020202020204" pitchFamily="34" charset="0"/>
                        </a:rPr>
                        <a:t>282 (56.1%)</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279 (55.0%)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800" dirty="0">
                          <a:solidFill>
                            <a:schemeClr val="bg1"/>
                          </a:solidFill>
                          <a:latin typeface="Arial" panose="020B0604020202020204" pitchFamily="34" charset="0"/>
                          <a:cs typeface="Arial" panose="020B0604020202020204" pitchFamily="34" charset="0"/>
                        </a:rPr>
                        <a:t>4180 (88.4%)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Rectangle 6"/>
          <p:cNvSpPr/>
          <p:nvPr/>
        </p:nvSpPr>
        <p:spPr>
          <a:xfrm>
            <a:off x="2325968" y="8234041"/>
            <a:ext cx="13488400" cy="542698"/>
          </a:xfrm>
          <a:prstGeom prst="rect">
            <a:avLst/>
          </a:prstGeom>
          <a:noFill/>
          <a:ln w="571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094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ontent Slide - Blank - ref only series">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 Blank - ref + fn series">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Slide">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tent Slide - Blank">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ntent Slide - Blank - ref only series">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12660</TotalTime>
  <Words>5225</Words>
  <Application>Microsoft Office PowerPoint</Application>
  <PresentationFormat>Custom</PresentationFormat>
  <Paragraphs>1264</Paragraphs>
  <Slides>27</Slides>
  <Notes>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27</vt:i4>
      </vt:variant>
    </vt:vector>
  </HeadingPairs>
  <TitlesOfParts>
    <vt:vector size="36" baseType="lpstr">
      <vt:lpstr>Arial</vt:lpstr>
      <vt:lpstr>Calibri</vt:lpstr>
      <vt:lpstr>HelveticaNeueLT Pro 57 Cn</vt:lpstr>
      <vt:lpstr>Wingdings</vt:lpstr>
      <vt:lpstr>Content Slide - Blank - ref only series</vt:lpstr>
      <vt:lpstr>Content Slide - Blank - ref + fn series</vt:lpstr>
      <vt:lpstr>Title Slide</vt:lpstr>
      <vt:lpstr>1_Content Slide - Blank</vt:lpstr>
      <vt:lpstr>1_Content Slide - Blank - ref only series</vt:lpstr>
      <vt:lpstr> Strategies to Overcome  Endocrine Therapy Resistance in  HR+/HER2-Negative Breast Cancer</vt:lpstr>
      <vt:lpstr>PowerPoint Presentation</vt:lpstr>
      <vt:lpstr>Patients With HR+, HER2– High-Risk EBC</vt:lpstr>
      <vt:lpstr>Post CDK4/6i   Algorithm</vt:lpstr>
      <vt:lpstr>Historical Timeline of Therapies for HR+ Advanced Breast Cancer (ABC)</vt:lpstr>
      <vt:lpstr>Patient-Reported Attributes of Oral and IV Cancer Therapy</vt:lpstr>
      <vt:lpstr>Inhibition of CDK4/6 Is Critical to Improving Outcomes  in ER+ Breast Cancer</vt:lpstr>
      <vt:lpstr>PowerPoint Presentation</vt:lpstr>
      <vt:lpstr>PALLAS Patient Characteristics</vt:lpstr>
      <vt:lpstr>PALLAS Stage IIA Cohort: Secondary Endpoints</vt:lpstr>
      <vt:lpstr>NATALEE Study Design: Unique Features</vt:lpstr>
      <vt:lpstr>Baseline Characteristics</vt:lpstr>
      <vt:lpstr>NATALEE iDFS by Anatomic Stage</vt:lpstr>
      <vt:lpstr>NATALEE iDFS by Nodal Status</vt:lpstr>
      <vt:lpstr>NATALEE iDFS by Menopausal Status</vt:lpstr>
      <vt:lpstr>NATALEE iDFS by Local Ki67</vt:lpstr>
      <vt:lpstr>monarchE Study Design (NCT03155997)</vt:lpstr>
      <vt:lpstr>Ki67 Is Prognostic, but Not Predictive of Abemaciclib Benefit</vt:lpstr>
      <vt:lpstr>iDFS Benefit in ITT Persists Beyond Completion of Abemaciclib</vt:lpstr>
      <vt:lpstr>DRFS Benefit in ITT Persists Beyond Completion of Abemaciclib</vt:lpstr>
      <vt:lpstr>Consistent iDFS Benefit Observed in Selected Subgroups</vt:lpstr>
      <vt:lpstr>Quality of Life (QoL) Is Preserved on Adjuvant Abemaciclib</vt:lpstr>
      <vt:lpstr>Adjuvant CDK4/6i Trials: Study Designs</vt:lpstr>
      <vt:lpstr>monarchE: Safety</vt:lpstr>
      <vt:lpstr>NATALEE: Safety and Tolerability</vt:lpstr>
      <vt:lpstr>Diarrhea Grades</vt:lpstr>
      <vt:lpstr>Adjuvant CDK4/6 Inhibitors—Main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dc:creator>
  <cp:lastModifiedBy>Jessica McMullen</cp:lastModifiedBy>
  <cp:revision>994</cp:revision>
  <cp:lastPrinted>2023-11-22T16:08:46Z</cp:lastPrinted>
  <dcterms:created xsi:type="dcterms:W3CDTF">2013-08-15T00:12:50Z</dcterms:created>
  <dcterms:modified xsi:type="dcterms:W3CDTF">2023-12-05T17:24:03Z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